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F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5057" autoAdjust="0"/>
  </p:normalViewPr>
  <p:slideViewPr>
    <p:cSldViewPr snapToGrid="0">
      <p:cViewPr varScale="1">
        <p:scale>
          <a:sx n="83" d="100"/>
          <a:sy n="83" d="100"/>
        </p:scale>
        <p:origin x="-146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172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1E360-CC36-4854-BD0D-003ABC5191DC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1E379-61AE-46E2-9395-31D817B2D5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814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Примечания: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+* - возможно предоставление проекта общей характеристики лекарственного препарата, утвержденного по национальной процедуре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</a:t>
            </a:r>
            <a:r>
              <a:rPr lang="ru-RU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@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возможно предоставление проекта нормативного документа по качеству, утвержденного по национальной процедуре с форматом, приведённым в соответствие с требованиями Руководства по составлению нормативного документа по качеству лекарственного препарата, утвержденным Решением Коллегии Евразийской экономической комиссии от 7 сентября 2018 г. №151 (с учетом внесенных изменений от 4 октября 2022 г. № 137).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+* – возможно предоставление макетов потребительских упаковок, утвержденных по национальной процедуре. Рекомендуем на макетах исключить номер регистрационного удостоверения, выданного по национальной процедуре (РК-ЛС-).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</a:t>
            </a:r>
            <a:r>
              <a:rPr lang="ru-RU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Случаи необходимости предоставления/непредставления результатов пользовательского тестирования (ПТ) при всех процедурах подачи заявления:</a:t>
            </a:r>
          </a:p>
          <a:p>
            <a:pPr lvl="0"/>
            <a:r>
              <a:rPr lang="ru-RU" sz="1200" dirty="0" smtClean="0">
                <a:effectLst/>
              </a:rPr>
              <a:t>Если оригинальный ЛП или другие воспроизведенные ЛП с одинаковым действующим веществом, в той же лекарственной форме и дозировке, зарегистрированные в едином реестре ЛС ЕАЭС и прошедшие ПТ на </a:t>
            </a:r>
            <a:r>
              <a:rPr lang="en-US" sz="1200" dirty="0" smtClean="0">
                <a:effectLst/>
              </a:rPr>
              <a:t> </a:t>
            </a:r>
            <a:r>
              <a:rPr lang="ru-RU" sz="1200" dirty="0" smtClean="0">
                <a:effectLst/>
              </a:rPr>
              <a:t>русском и казахском языках, может быть предоставлено письмо обоснование об отсутствии необходимости  проведения ПТ; при этом текст ЛВ не должен отличается от текста ЛВ  зарегистрированного  ЛП в едином реестре ЕАЭС.</a:t>
            </a:r>
            <a:endParaRPr lang="ru-RU" dirty="0" smtClean="0">
              <a:effectLst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dirty="0" smtClean="0">
                <a:effectLst/>
              </a:rPr>
              <a:t>Если оригинальный ЛП или другие воспроизведенные ЛП с одинаковым действующим веществом, в той же лекарственной форме и дозировке, зарегистрированные в едином реестре ЛС ЕАЭС и прошедшие ПТ </a:t>
            </a:r>
            <a:r>
              <a:rPr lang="en-US" sz="1200" dirty="0" smtClean="0">
                <a:effectLst/>
              </a:rPr>
              <a:t> </a:t>
            </a:r>
            <a:r>
              <a:rPr lang="ru-RU" sz="1200" dirty="0" smtClean="0">
                <a:effectLst/>
              </a:rPr>
              <a:t>только на русском языке, тогда не требуется проведение ПТ на русском языке; при этом  текст ЛВ не должен отличается от текста ЛВ зарегистрированного  ЛП в едином реестре ЕАЭС; в таком случае предоставляются результаты ПТ текста ЛВ только на казахском языке.</a:t>
            </a:r>
            <a:endParaRPr lang="ru-RU" dirty="0" smtClean="0">
              <a:effectLst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случае новых лекарственных форм или дозировок с тем же действующим веществом (примечание экспертной организации:  при отсутствии сведений о регистрации в едином реестре ЕАЭС), могут быть проведены связующие исследования или исследования в фокус-группах.  Родительский ЛВ можно использовать в качестве обоснования не проведения тестирования аналогичных ЛВ дочерних ЛВ, в таком случае дочерние ЛВ должны иметь тот же дизайн, верстку и стиль изложения, что и родительский ЛВ. В связующем исследовании ключевые сведения для безопасного применения, содержащиеся в родительских и дочерних ЛВ, должны быть идентичными. Однако сведения по безопасности, вызывающие особые опасения, необходимо протестировать в отношении каждого дочернего ЛВ. Например, ЛВ на ЛП в лекарственной форме "раствор для приема внутрь" можно выбрать в качестве родительского ЛВ на ЛП в лекарственной форме «таблетки» (дочерний ЛВ)  (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пп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7.4.3.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«Применение практики связывания»    Приложение №12, Решения №88). При невозможности связывания отдельного аспекта ЛВ с уже зарегистрированными ЛП в ряде случаев целесообразно проведение фокус-группы. Изучение производится в отношении лишь отдельной части ЛВ (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пп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7.5.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«Проведение фокус-групп» Приложение №12, Решения №88).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1E379-61AE-46E2-9395-31D817B2D50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877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Примечания: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+* – возможно предоставление макетов потребительских упаковок, утвержденных по национальной процедуре. Рекомендуем на макетах исключить номер регистрационного удостоверения, выданного по национальной процедуре (РК-ЛС-). </a:t>
            </a:r>
            <a:endParaRPr lang="ru-RU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</a:t>
            </a:r>
            <a:r>
              <a:rPr lang="ru-RU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#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Случаи необходимости предоставления/непредставления результатов пользовательского тестирования (ПТ) при всех процедурах подачи заявления:</a:t>
            </a:r>
          </a:p>
          <a:p>
            <a:pPr lvl="0"/>
            <a:r>
              <a:rPr lang="ru-RU" sz="1200" dirty="0" smtClean="0">
                <a:effectLst/>
              </a:rPr>
              <a:t>Если оригинальный ЛП или другие воспроизведенные ЛП с одинаковым действующим веществом, в той же лекарственной форме и дозировке, зарегистрированные в едином реестре ЛС ЕАЭС и прошедшие ПТ на </a:t>
            </a:r>
            <a:r>
              <a:rPr lang="en-US" sz="1200" dirty="0" smtClean="0">
                <a:effectLst/>
              </a:rPr>
              <a:t> </a:t>
            </a:r>
            <a:r>
              <a:rPr lang="ru-RU" sz="1200" dirty="0" smtClean="0">
                <a:effectLst/>
              </a:rPr>
              <a:t>русском и казахском языках, может быть предоставлено письмо обоснование об отсутствии необходимости  проведения ПТ; при этом текст ЛВ не должен отличается от текста ЛВ  зарегистрированного  ЛП в едином реестре ЕАЭС.</a:t>
            </a:r>
            <a:endParaRPr lang="ru-RU" dirty="0" smtClean="0">
              <a:effectLst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dirty="0" smtClean="0">
                <a:effectLst/>
              </a:rPr>
              <a:t>Если оригинальный ЛП или другие воспроизведенные ЛП с одинаковым действующим веществом, в той же лекарственной форме и дозировке, зарегистрированные в едином реестре ЛС ЕАЭС и прошедшие ПТ </a:t>
            </a:r>
            <a:r>
              <a:rPr lang="en-US" sz="1200" dirty="0" smtClean="0">
                <a:effectLst/>
              </a:rPr>
              <a:t> </a:t>
            </a:r>
            <a:r>
              <a:rPr lang="ru-RU" sz="1200" dirty="0" smtClean="0">
                <a:effectLst/>
              </a:rPr>
              <a:t>только на русском языке, тогда не требуется проведение ПТ на русском языке; при этом  текст ЛВ не должен отличается от текста ЛВ зарегистрированного  ЛП в едином реестре ЕАЭС; в таком случае предоставляются результаты ПТ текста ЛВ только на казахском языке.</a:t>
            </a:r>
            <a:endParaRPr lang="ru-RU" dirty="0" smtClean="0">
              <a:effectLst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</a:t>
            </a:r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случае новых лекарственных форм или дозировок с тем же действующим веществом (примечание экспертной организации:  при отсутствии сведений о регистрации в едином реестре ЕАЭС), могут быть проведены связующие исследования или исследования в фокус-группах.  Родительский ЛВ можно использовать в качестве обоснования не проведения тестирования аналогичных ЛВ дочерних ЛВ, в таком случае дочерние ЛВ должны иметь тот же дизайн, верстку и стиль изложения, что и родительский ЛВ. В связующем исследовании ключевые сведения для безопасного применения, содержащиеся в родительских и дочерних ЛВ, должны быть идентичными. Однако сведения по безопасности, вызывающие особые опасения, необходимо протестировать в отношении каждого дочернего ЛВ. Например, ЛВ на ЛП в лекарственной форме "раствор для приема внутрь" можно выбрать в качестве родительского ЛВ на ЛП в лекарственной форме «таблетки» (дочерний ЛВ)  (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пп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7.4.3.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«Применение практики связывания»    Приложение №12, Решения №88). При невозможности связывания отдельного аспекта ЛВ с уже зарегистрированными ЛП в ряде случаев целесообразно проведение фокус-группы. Изучение производится в отношении лишь отдельной части ЛВ (</a:t>
            </a:r>
            <a:r>
              <a:rPr lang="ru-R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пп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7.5.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«Проведение фокус-групп» Приложение №12, Решения №88).</a:t>
            </a:r>
            <a:endParaRPr lang="ru-RU" dirty="0" smtClean="0">
              <a:effectLst/>
            </a:endParaRP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1E379-61AE-46E2-9395-31D817B2D50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65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0707-79D5-47B3-BCE5-5F456AE9EF12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20BB-2E12-4EA7-B8B3-A4D16FCA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528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0707-79D5-47B3-BCE5-5F456AE9EF12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20BB-2E12-4EA7-B8B3-A4D16FCA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41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0707-79D5-47B3-BCE5-5F456AE9EF12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20BB-2E12-4EA7-B8B3-A4D16FCA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96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0707-79D5-47B3-BCE5-5F456AE9EF12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20BB-2E12-4EA7-B8B3-A4D16FCA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93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0707-79D5-47B3-BCE5-5F456AE9EF12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20BB-2E12-4EA7-B8B3-A4D16FCA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41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0707-79D5-47B3-BCE5-5F456AE9EF12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20BB-2E12-4EA7-B8B3-A4D16FCA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957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0707-79D5-47B3-BCE5-5F456AE9EF12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20BB-2E12-4EA7-B8B3-A4D16FCA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413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0707-79D5-47B3-BCE5-5F456AE9EF12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20BB-2E12-4EA7-B8B3-A4D16FCA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438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0707-79D5-47B3-BCE5-5F456AE9EF12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20BB-2E12-4EA7-B8B3-A4D16FCA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822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0707-79D5-47B3-BCE5-5F456AE9EF12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20BB-2E12-4EA7-B8B3-A4D16FCA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86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0707-79D5-47B3-BCE5-5F456AE9EF12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120BB-2E12-4EA7-B8B3-A4D16FCA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61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30707-79D5-47B3-BCE5-5F456AE9EF12}" type="datetimeFigureOut">
              <a:rPr lang="ru-RU" smtClean="0"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120BB-2E12-4EA7-B8B3-A4D16FCA4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17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7969" y="255374"/>
            <a:ext cx="11248845" cy="5921590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sz="2000" dirty="0" smtClean="0"/>
              <a:t>1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Приведение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регистрационного досье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требованиями ЕАЭС на основании п. 175</a:t>
            </a:r>
            <a:r>
              <a:rPr lang="ru-RU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Решения 78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ЛС остается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Республики Казахстан </a:t>
            </a:r>
            <a:endParaRPr lang="ru-R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другие страны не будет подаваться на признание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76480"/>
              </p:ext>
            </p:extLst>
          </p:nvPr>
        </p:nvGraphicFramePr>
        <p:xfrm>
          <a:off x="577971" y="1787611"/>
          <a:ext cx="10662249" cy="4596741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4347712"/>
                <a:gridCol w="1112808"/>
                <a:gridCol w="1045553"/>
                <a:gridCol w="1011760"/>
                <a:gridCol w="1608913"/>
                <a:gridCol w="1535503"/>
              </a:tblGrid>
              <a:tr h="5745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Регистрационное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досье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76" marR="506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ОХЛП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76" marR="506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ЛВ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76" marR="506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НД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76" marR="506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Макеты упаковок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76" marR="506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Пользовательское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тестирование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76" marR="506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214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 smtClean="0">
                          <a:effectLst/>
                        </a:rPr>
                        <a:t>«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</a:rPr>
                        <a:t>Модули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1 – 3»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effectLst/>
                        </a:rPr>
                        <a:t>Модуль 2 регистрационного досье лекарственного препарата представляется в виде обзоров (разделы 2.3 – 2.5)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с актуализацией изменений в виде приложения к исходным документам регистрационного досье.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dirty="0">
                          <a:effectLst/>
                        </a:rPr>
                        <a:t>При наличии документов модулей 4 и 5 регистрационного досье лекарственного препарата заявитель вправе представить их в составе регистрационного досье лекарственного препарата 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без представления разделов 2.4 и 2.5 модуля 2 </a:t>
                      </a:r>
                      <a:r>
                        <a:rPr lang="ru-RU" sz="1400" dirty="0">
                          <a:effectLst/>
                        </a:rPr>
                        <a:t>регистрационного досье лекарственного препарата.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76" marR="506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+* (утвержденный по </a:t>
                      </a:r>
                      <a:r>
                        <a:rPr lang="ru-RU" sz="1400" dirty="0" smtClean="0">
                          <a:effectLst/>
                        </a:rPr>
                        <a:t>национальной процедуре)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76" marR="506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76" marR="506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r>
                        <a:rPr lang="ru-RU" sz="1400" baseline="30000" dirty="0">
                          <a:effectLst/>
                        </a:rPr>
                        <a:t>@ </a:t>
                      </a:r>
                      <a:r>
                        <a:rPr lang="ru-RU" sz="1400" dirty="0">
                          <a:effectLst/>
                        </a:rPr>
                        <a:t>(утвержденный по </a:t>
                      </a:r>
                      <a:r>
                        <a:rPr lang="ru-RU" sz="1400" dirty="0" smtClean="0">
                          <a:effectLst/>
                        </a:rPr>
                        <a:t>национальной, </a:t>
                      </a:r>
                      <a:r>
                        <a:rPr lang="ru-RU" sz="1400" dirty="0">
                          <a:effectLst/>
                        </a:rPr>
                        <a:t>только привести формат)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76" marR="506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+* (утвержденный по </a:t>
                      </a:r>
                      <a:r>
                        <a:rPr lang="ru-RU" sz="1400" dirty="0" smtClean="0">
                          <a:effectLst/>
                        </a:rPr>
                        <a:t>национальной)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76" marR="506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r>
                        <a:rPr lang="en-US" sz="1400" baseline="30000" dirty="0">
                          <a:effectLst/>
                        </a:rPr>
                        <a:t>#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76" marR="5067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33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821" y="101515"/>
            <a:ext cx="10515600" cy="994118"/>
          </a:xfrm>
        </p:spPr>
        <p:txBody>
          <a:bodyPr>
            <a:noAutofit/>
          </a:bodyPr>
          <a:lstStyle/>
          <a:p>
            <a:pPr lvl="0" algn="ctr"/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регистрационного досье в соответствии с требованиями ЕАЭС в Республике Казахстан </a:t>
            </a:r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дальнейшим признанием,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случае наличия регистрации в других странах - на основании п. 175 Решения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78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243619"/>
              </p:ext>
            </p:extLst>
          </p:nvPr>
        </p:nvGraphicFramePr>
        <p:xfrm>
          <a:off x="420129" y="1013254"/>
          <a:ext cx="11373617" cy="5519351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7900086"/>
                <a:gridCol w="560173"/>
                <a:gridCol w="477795"/>
                <a:gridCol w="347829"/>
                <a:gridCol w="956147"/>
                <a:gridCol w="1131587"/>
              </a:tblGrid>
              <a:tr h="6637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Регистрационное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досье 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1767" marR="31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ОХЛП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767" marR="31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ЛВ 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767" marR="31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НД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767" marR="31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Макеты упаковок 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767" marR="31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Пользовательское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тестирование 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767" marR="31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560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</a:rPr>
                        <a:t>«Модули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1 – 3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</a:rPr>
                        <a:t>»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>
                          <a:effectLst/>
                        </a:rPr>
                        <a:t>модуль 2 регистрационного досье допускается представлять в виде обзорных частей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с необходимой актуализацией изменений (в форме приложений) </a:t>
                      </a:r>
                      <a:r>
                        <a:rPr lang="ru-RU" sz="1100" dirty="0">
                          <a:effectLst/>
                        </a:rPr>
                        <a:t>в соответствующих разделах 2.3 – 2.5 модуля 2 регистрационного досье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 smtClean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 smtClean="0">
                          <a:solidFill>
                            <a:srgbClr val="FF0000"/>
                          </a:solidFill>
                          <a:effectLst/>
                        </a:rPr>
                        <a:t>Данные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доклинических и клинических исследований</a:t>
                      </a:r>
                      <a:r>
                        <a:rPr lang="ru-RU" sz="1100" dirty="0">
                          <a:effectLst/>
                        </a:rPr>
                        <a:t>, проведенных в соответствии с требованиями законодательства государств-членов, представляются в модулях 4 и 5 регистрационного досье лекарственного препарата (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без обязательного приведения отчетов </a:t>
                      </a:r>
                      <a:r>
                        <a:rPr lang="ru-RU" sz="1100" dirty="0">
                          <a:effectLst/>
                        </a:rPr>
                        <a:t>о доклинических (неклинических) исследованиях и клинических исследованиях (испытаниях) лекарственного препарата в соответствие с правилами оформления таких отчетов, установленными актами органов Союза) в виде соответствующих отчетов.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 smtClean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 smtClean="0">
                          <a:effectLst/>
                        </a:rPr>
                        <a:t>При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наличии отличий регистрационного досье лекарственного препарата</a:t>
                      </a:r>
                      <a:r>
                        <a:rPr lang="ru-RU" sz="1100" dirty="0">
                          <a:effectLst/>
                        </a:rPr>
                        <a:t>, на основании которого лекарственный препарат зарегистрирован в разных государствах-членах, </a:t>
                      </a:r>
                      <a:r>
                        <a:rPr lang="ru-RU" sz="1100" dirty="0">
                          <a:solidFill>
                            <a:srgbClr val="7030A0"/>
                          </a:solidFill>
                          <a:effectLst/>
                        </a:rPr>
                        <a:t>в дозировках, производственных площадках </a:t>
                      </a:r>
                      <a:r>
                        <a:rPr lang="ru-RU" sz="1100" dirty="0">
                          <a:effectLst/>
                        </a:rPr>
                        <a:t>заявитель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в модуле 1 </a:t>
                      </a:r>
                      <a:r>
                        <a:rPr lang="ru-RU" sz="1100" dirty="0">
                          <a:effectLst/>
                        </a:rPr>
                        <a:t>регистрационного досье представляет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актуализированную информацию </a:t>
                      </a:r>
                      <a:r>
                        <a:rPr lang="ru-RU" sz="1100" dirty="0">
                          <a:effectLst/>
                        </a:rPr>
                        <a:t>об имеющихся отличиях и их обоснованиях в виде документа "К сведению экспертов", предусмотренного пунктом 1.0 приложения № 1 к настоящим Правилам.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 smtClean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 smtClean="0">
                          <a:effectLst/>
                        </a:rPr>
                        <a:t>В </a:t>
                      </a:r>
                      <a:r>
                        <a:rPr lang="ru-RU" sz="1100" dirty="0">
                          <a:effectLst/>
                        </a:rPr>
                        <a:t>случае наличия </a:t>
                      </a:r>
                      <a:r>
                        <a:rPr lang="ru-RU" sz="1100" dirty="0">
                          <a:solidFill>
                            <a:srgbClr val="7030A0"/>
                          </a:solidFill>
                          <a:effectLst/>
                        </a:rPr>
                        <a:t>разных производственных площадок </a:t>
                      </a:r>
                      <a:r>
                        <a:rPr lang="ru-RU" sz="1100" dirty="0">
                          <a:effectLst/>
                        </a:rPr>
                        <a:t>необходимо представлять в уполномоченный орган (экспертную организацию) государства-члена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сравнительные сопоставимые исследования</a:t>
                      </a:r>
                      <a:r>
                        <a:rPr lang="ru-RU" sz="1100" dirty="0">
                          <a:effectLst/>
                        </a:rPr>
                        <a:t>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100" dirty="0" smtClean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100" dirty="0" smtClean="0">
                          <a:effectLst/>
                        </a:rPr>
                        <a:t>При </a:t>
                      </a:r>
                      <a:r>
                        <a:rPr lang="ru-RU" sz="1100" dirty="0">
                          <a:effectLst/>
                        </a:rPr>
                        <a:t>наличии отличий </a:t>
                      </a:r>
                      <a:r>
                        <a:rPr lang="ru-RU" sz="1100" dirty="0">
                          <a:solidFill>
                            <a:srgbClr val="7030A0"/>
                          </a:solidFill>
                          <a:effectLst/>
                        </a:rPr>
                        <a:t>в показаниях к применению</a:t>
                      </a:r>
                      <a:r>
                        <a:rPr lang="ru-RU" sz="1100" dirty="0">
                          <a:effectLst/>
                        </a:rPr>
                        <a:t>, дозировках и путях введения лекарственного препарата в разных государствах-членах заявитель в разделах 2.4 и 2.5 модуля 2 регистрационного досье лекарственного препарата представляет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effectLst/>
                        </a:rPr>
                        <a:t>актуализированную информацию об имеющихся отличиях</a:t>
                      </a:r>
                      <a:r>
                        <a:rPr lang="ru-RU" sz="1100" dirty="0">
                          <a:effectLst/>
                        </a:rPr>
                        <a:t> и их обоснованиях, а в модулях 4 и (или) 5 регистрационного досье лекарственного препарата – отчеты о проведении соответствующих исследований.</a:t>
                      </a:r>
                      <a:endParaRPr lang="ru-RU" sz="1100" b="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767" marR="31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767" marR="31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767" marR="31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r>
                        <a:rPr lang="ru-RU" sz="1400" baseline="30000" dirty="0">
                          <a:effectLst/>
                        </a:rPr>
                        <a:t> 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767" marR="31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+* </a:t>
                      </a:r>
                      <a:r>
                        <a:rPr lang="ru-RU" sz="1200" dirty="0">
                          <a:effectLst/>
                        </a:rPr>
                        <a:t>(утвержденный по </a:t>
                      </a:r>
                      <a:r>
                        <a:rPr lang="ru-RU" sz="1200" dirty="0" smtClean="0">
                          <a:effectLst/>
                        </a:rPr>
                        <a:t>национальной)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767" marR="31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r>
                        <a:rPr lang="en-US" sz="1400" baseline="30000" dirty="0">
                          <a:effectLst/>
                        </a:rPr>
                        <a:t>#</a:t>
                      </a:r>
                      <a:endParaRPr lang="ru-RU" sz="1400" dirty="0"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1767" marR="317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73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Приведение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регистрационного досье в соответствии с требованиями ЕАЭС в Республике Казахстан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дальнейшим расширением географии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на основании пунктов 178, 181,182,183 Решения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78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543901"/>
              </p:ext>
            </p:extLst>
          </p:nvPr>
        </p:nvGraphicFramePr>
        <p:xfrm>
          <a:off x="698740" y="2389517"/>
          <a:ext cx="10308565" cy="2291932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3912131"/>
                <a:gridCol w="1093901"/>
                <a:gridCol w="816587"/>
                <a:gridCol w="815626"/>
                <a:gridCol w="1496915"/>
                <a:gridCol w="2173405"/>
              </a:tblGrid>
              <a:tr h="1276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Регистрационное досье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ОХЛП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ЛВ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Макеты упаковок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Пользовательское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тестирование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5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     Все </a:t>
                      </a:r>
                      <a:r>
                        <a:rPr lang="ru-RU" sz="1400" dirty="0">
                          <a:effectLst/>
                        </a:rPr>
                        <a:t>требования как на новую регистрацию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r>
                        <a:rPr lang="ru-RU" sz="1400" baseline="300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781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671</Words>
  <Application>Microsoft Office PowerPoint</Application>
  <PresentationFormat>Произвольный</PresentationFormat>
  <Paragraphs>78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2. Приведение регистрационного досье в соответствии с требованиями ЕАЭС в Республике Казахстан с дальнейшим признанием, в случае наличия регистрации в других странах - на основании п. 175 Решения 78</vt:lpstr>
      <vt:lpstr> 3. Приведение регистрационного досье в соответствии с требованиями ЕАЭС в Республике Казахстан с дальнейшим расширением географии - на основании пунктов 178, 181,182,183 Решения 78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Шынар А. Байдуллаева</dc:creator>
  <cp:lastModifiedBy>эксперт</cp:lastModifiedBy>
  <cp:revision>12</cp:revision>
  <dcterms:created xsi:type="dcterms:W3CDTF">2024-03-04T13:34:55Z</dcterms:created>
  <dcterms:modified xsi:type="dcterms:W3CDTF">2024-04-29T12:21:03Z</dcterms:modified>
</cp:coreProperties>
</file>