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9144000" cy="6858000" type="screen4x3"/>
  <p:notesSz cx="9947275" cy="6858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96" y="-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90143" y="111244"/>
            <a:ext cx="7648956" cy="90831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object 7"/>
          <p:cNvGrpSpPr/>
          <p:nvPr/>
        </p:nvGrpSpPr>
        <p:grpSpPr>
          <a:xfrm>
            <a:off x="457200" y="4222439"/>
            <a:ext cx="431850" cy="614809"/>
            <a:chOff x="443788" y="2032190"/>
            <a:chExt cx="431800" cy="822325"/>
          </a:xfrm>
        </p:grpSpPr>
        <p:sp>
          <p:nvSpPr>
            <p:cNvPr id="36" name="object 8"/>
            <p:cNvSpPr/>
            <p:nvPr/>
          </p:nvSpPr>
          <p:spPr>
            <a:xfrm>
              <a:off x="445376" y="2033777"/>
              <a:ext cx="428625" cy="819150"/>
            </a:xfrm>
            <a:custGeom>
              <a:avLst/>
              <a:gdLst/>
              <a:ahLst/>
              <a:cxnLst/>
              <a:rect l="l" t="t" r="r" b="b"/>
              <a:pathLst>
                <a:path w="428625" h="819150">
                  <a:moveTo>
                    <a:pt x="428459" y="0"/>
                  </a:moveTo>
                  <a:lnTo>
                    <a:pt x="214223" y="214249"/>
                  </a:lnTo>
                  <a:lnTo>
                    <a:pt x="0" y="0"/>
                  </a:lnTo>
                  <a:lnTo>
                    <a:pt x="0" y="604901"/>
                  </a:lnTo>
                  <a:lnTo>
                    <a:pt x="214223" y="819150"/>
                  </a:lnTo>
                  <a:lnTo>
                    <a:pt x="428459" y="604901"/>
                  </a:lnTo>
                  <a:lnTo>
                    <a:pt x="42845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9"/>
            <p:cNvSpPr/>
            <p:nvPr/>
          </p:nvSpPr>
          <p:spPr>
            <a:xfrm>
              <a:off x="445376" y="2033777"/>
              <a:ext cx="428625" cy="819150"/>
            </a:xfrm>
            <a:custGeom>
              <a:avLst/>
              <a:gdLst/>
              <a:ahLst/>
              <a:cxnLst/>
              <a:rect l="l" t="t" r="r" b="b"/>
              <a:pathLst>
                <a:path w="428625" h="819150">
                  <a:moveTo>
                    <a:pt x="428459" y="0"/>
                  </a:moveTo>
                  <a:lnTo>
                    <a:pt x="428459" y="604901"/>
                  </a:lnTo>
                  <a:lnTo>
                    <a:pt x="214223" y="819150"/>
                  </a:lnTo>
                  <a:lnTo>
                    <a:pt x="0" y="604901"/>
                  </a:lnTo>
                  <a:lnTo>
                    <a:pt x="0" y="0"/>
                  </a:lnTo>
                  <a:lnTo>
                    <a:pt x="214223" y="214249"/>
                  </a:lnTo>
                  <a:lnTo>
                    <a:pt x="42845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object 2"/>
          <p:cNvSpPr txBox="1"/>
          <p:nvPr/>
        </p:nvSpPr>
        <p:spPr>
          <a:xfrm>
            <a:off x="810513" y="355082"/>
            <a:ext cx="685800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86055" algn="ctr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rlito"/>
                <a:cs typeface="Carlito"/>
              </a:rPr>
              <a:t>Порядок организации </a:t>
            </a:r>
            <a:r>
              <a:rPr sz="2200" b="1" spc="-5" dirty="0">
                <a:latin typeface="Carlito"/>
                <a:cs typeface="Carlito"/>
              </a:rPr>
              <a:t>и </a:t>
            </a:r>
            <a:r>
              <a:rPr sz="2200" b="1" spc="-15" dirty="0" err="1">
                <a:latin typeface="Carlito"/>
                <a:cs typeface="Carlito"/>
              </a:rPr>
              <a:t>проведения</a:t>
            </a:r>
            <a:r>
              <a:rPr sz="2200" b="1" spc="-15" dirty="0">
                <a:latin typeface="Carlito"/>
                <a:cs typeface="Carlito"/>
              </a:rPr>
              <a:t> </a:t>
            </a:r>
            <a:r>
              <a:rPr lang="ru-RU" sz="2200" b="1" spc="-10" dirty="0">
                <a:latin typeface="Carlito"/>
                <a:cs typeface="Carlito"/>
              </a:rPr>
              <a:t>инспекции</a:t>
            </a:r>
            <a:r>
              <a:rPr sz="2200" b="1" spc="-10" dirty="0">
                <a:latin typeface="Carlito"/>
                <a:cs typeface="Carlito"/>
              </a:rPr>
              <a:t> </a:t>
            </a:r>
            <a:r>
              <a:rPr lang="ru-RU" sz="2200" b="1" spc="-10" dirty="0" smtClean="0">
                <a:latin typeface="Carlito"/>
                <a:cs typeface="Carlito"/>
              </a:rPr>
              <a:t>ЛС</a:t>
            </a:r>
            <a:endParaRPr sz="2200" dirty="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31533" y="1219200"/>
            <a:ext cx="459105" cy="795655"/>
            <a:chOff x="431533" y="1123124"/>
            <a:chExt cx="459105" cy="795655"/>
          </a:xfrm>
        </p:grpSpPr>
        <p:sp>
          <p:nvSpPr>
            <p:cNvPr id="4" name="object 4"/>
            <p:cNvSpPr/>
            <p:nvPr/>
          </p:nvSpPr>
          <p:spPr>
            <a:xfrm>
              <a:off x="433120" y="1124711"/>
              <a:ext cx="455930" cy="792480"/>
            </a:xfrm>
            <a:custGeom>
              <a:avLst/>
              <a:gdLst/>
              <a:ahLst/>
              <a:cxnLst/>
              <a:rect l="l" t="t" r="r" b="b"/>
              <a:pathLst>
                <a:path w="455930" h="792480">
                  <a:moveTo>
                    <a:pt x="455764" y="0"/>
                  </a:moveTo>
                  <a:lnTo>
                    <a:pt x="227888" y="227964"/>
                  </a:lnTo>
                  <a:lnTo>
                    <a:pt x="0" y="0"/>
                  </a:lnTo>
                  <a:lnTo>
                    <a:pt x="0" y="564261"/>
                  </a:lnTo>
                  <a:lnTo>
                    <a:pt x="227888" y="792099"/>
                  </a:lnTo>
                  <a:lnTo>
                    <a:pt x="455764" y="564261"/>
                  </a:lnTo>
                  <a:lnTo>
                    <a:pt x="455764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3120" y="1124711"/>
              <a:ext cx="455930" cy="792480"/>
            </a:xfrm>
            <a:custGeom>
              <a:avLst/>
              <a:gdLst/>
              <a:ahLst/>
              <a:cxnLst/>
              <a:rect l="l" t="t" r="r" b="b"/>
              <a:pathLst>
                <a:path w="455930" h="792480">
                  <a:moveTo>
                    <a:pt x="455764" y="0"/>
                  </a:moveTo>
                  <a:lnTo>
                    <a:pt x="455764" y="564261"/>
                  </a:lnTo>
                  <a:lnTo>
                    <a:pt x="227888" y="792099"/>
                  </a:lnTo>
                  <a:lnTo>
                    <a:pt x="0" y="564261"/>
                  </a:lnTo>
                  <a:lnTo>
                    <a:pt x="0" y="0"/>
                  </a:lnTo>
                  <a:lnTo>
                    <a:pt x="227888" y="227964"/>
                  </a:lnTo>
                  <a:lnTo>
                    <a:pt x="455764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78307" y="1447800"/>
            <a:ext cx="1803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1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433120" y="2011131"/>
            <a:ext cx="443071" cy="960669"/>
            <a:chOff x="443788" y="2032190"/>
            <a:chExt cx="431800" cy="822325"/>
          </a:xfrm>
        </p:grpSpPr>
        <p:sp>
          <p:nvSpPr>
            <p:cNvPr id="8" name="object 8"/>
            <p:cNvSpPr/>
            <p:nvPr/>
          </p:nvSpPr>
          <p:spPr>
            <a:xfrm>
              <a:off x="445376" y="2033777"/>
              <a:ext cx="428625" cy="819150"/>
            </a:xfrm>
            <a:custGeom>
              <a:avLst/>
              <a:gdLst/>
              <a:ahLst/>
              <a:cxnLst/>
              <a:rect l="l" t="t" r="r" b="b"/>
              <a:pathLst>
                <a:path w="428625" h="819150">
                  <a:moveTo>
                    <a:pt x="428459" y="0"/>
                  </a:moveTo>
                  <a:lnTo>
                    <a:pt x="214223" y="214249"/>
                  </a:lnTo>
                  <a:lnTo>
                    <a:pt x="0" y="0"/>
                  </a:lnTo>
                  <a:lnTo>
                    <a:pt x="0" y="604901"/>
                  </a:lnTo>
                  <a:lnTo>
                    <a:pt x="214223" y="819150"/>
                  </a:lnTo>
                  <a:lnTo>
                    <a:pt x="428459" y="604901"/>
                  </a:lnTo>
                  <a:lnTo>
                    <a:pt x="42845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5376" y="2033777"/>
              <a:ext cx="428625" cy="819150"/>
            </a:xfrm>
            <a:custGeom>
              <a:avLst/>
              <a:gdLst/>
              <a:ahLst/>
              <a:cxnLst/>
              <a:rect l="l" t="t" r="r" b="b"/>
              <a:pathLst>
                <a:path w="428625" h="819150">
                  <a:moveTo>
                    <a:pt x="428459" y="0"/>
                  </a:moveTo>
                  <a:lnTo>
                    <a:pt x="428459" y="604901"/>
                  </a:lnTo>
                  <a:lnTo>
                    <a:pt x="214223" y="819150"/>
                  </a:lnTo>
                  <a:lnTo>
                    <a:pt x="0" y="604901"/>
                  </a:lnTo>
                  <a:lnTo>
                    <a:pt x="0" y="0"/>
                  </a:lnTo>
                  <a:lnTo>
                    <a:pt x="214223" y="214249"/>
                  </a:lnTo>
                  <a:lnTo>
                    <a:pt x="42845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578307" y="2370618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2</a:t>
            </a:r>
          </a:p>
        </p:txBody>
      </p:sp>
      <p:grpSp>
        <p:nvGrpSpPr>
          <p:cNvPr id="11" name="object 11"/>
          <p:cNvGrpSpPr/>
          <p:nvPr/>
        </p:nvGrpSpPr>
        <p:grpSpPr>
          <a:xfrm>
            <a:off x="434749" y="3147594"/>
            <a:ext cx="432434" cy="740732"/>
            <a:chOff x="449910" y="3067367"/>
            <a:chExt cx="432434" cy="626745"/>
          </a:xfrm>
        </p:grpSpPr>
        <p:sp>
          <p:nvSpPr>
            <p:cNvPr id="12" name="object 12"/>
            <p:cNvSpPr/>
            <p:nvPr/>
          </p:nvSpPr>
          <p:spPr>
            <a:xfrm>
              <a:off x="451497" y="3068954"/>
              <a:ext cx="429259" cy="623570"/>
            </a:xfrm>
            <a:custGeom>
              <a:avLst/>
              <a:gdLst/>
              <a:ahLst/>
              <a:cxnLst/>
              <a:rect l="l" t="t" r="r" b="b"/>
              <a:pathLst>
                <a:path w="429259" h="623570">
                  <a:moveTo>
                    <a:pt x="428739" y="0"/>
                  </a:moveTo>
                  <a:lnTo>
                    <a:pt x="214375" y="214375"/>
                  </a:lnTo>
                  <a:lnTo>
                    <a:pt x="0" y="0"/>
                  </a:lnTo>
                  <a:lnTo>
                    <a:pt x="0" y="409321"/>
                  </a:lnTo>
                  <a:lnTo>
                    <a:pt x="214375" y="623570"/>
                  </a:lnTo>
                  <a:lnTo>
                    <a:pt x="428739" y="409321"/>
                  </a:lnTo>
                  <a:lnTo>
                    <a:pt x="42873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51497" y="3068954"/>
              <a:ext cx="429259" cy="623570"/>
            </a:xfrm>
            <a:custGeom>
              <a:avLst/>
              <a:gdLst/>
              <a:ahLst/>
              <a:cxnLst/>
              <a:rect l="l" t="t" r="r" b="b"/>
              <a:pathLst>
                <a:path w="429259" h="623570">
                  <a:moveTo>
                    <a:pt x="428739" y="0"/>
                  </a:moveTo>
                  <a:lnTo>
                    <a:pt x="428739" y="409321"/>
                  </a:lnTo>
                  <a:lnTo>
                    <a:pt x="214375" y="623570"/>
                  </a:lnTo>
                  <a:lnTo>
                    <a:pt x="0" y="409321"/>
                  </a:lnTo>
                  <a:lnTo>
                    <a:pt x="0" y="0"/>
                  </a:lnTo>
                  <a:lnTo>
                    <a:pt x="214375" y="214375"/>
                  </a:lnTo>
                  <a:lnTo>
                    <a:pt x="42873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60795" y="3379373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3</a:t>
            </a:r>
          </a:p>
        </p:txBody>
      </p:sp>
      <p:grpSp>
        <p:nvGrpSpPr>
          <p:cNvPr id="15" name="object 15"/>
          <p:cNvGrpSpPr/>
          <p:nvPr/>
        </p:nvGrpSpPr>
        <p:grpSpPr>
          <a:xfrm>
            <a:off x="443508" y="5096918"/>
            <a:ext cx="432434" cy="634365"/>
            <a:chOff x="443509" y="3804729"/>
            <a:chExt cx="432434" cy="634365"/>
          </a:xfrm>
        </p:grpSpPr>
        <p:sp>
          <p:nvSpPr>
            <p:cNvPr id="16" name="object 16"/>
            <p:cNvSpPr/>
            <p:nvPr/>
          </p:nvSpPr>
          <p:spPr>
            <a:xfrm>
              <a:off x="445096" y="3806316"/>
              <a:ext cx="429259" cy="631190"/>
            </a:xfrm>
            <a:custGeom>
              <a:avLst/>
              <a:gdLst/>
              <a:ahLst/>
              <a:cxnLst/>
              <a:rect l="l" t="t" r="r" b="b"/>
              <a:pathLst>
                <a:path w="429259" h="631189">
                  <a:moveTo>
                    <a:pt x="428739" y="0"/>
                  </a:moveTo>
                  <a:lnTo>
                    <a:pt x="214363" y="214375"/>
                  </a:lnTo>
                  <a:lnTo>
                    <a:pt x="0" y="0"/>
                  </a:lnTo>
                  <a:lnTo>
                    <a:pt x="0" y="416432"/>
                  </a:lnTo>
                  <a:lnTo>
                    <a:pt x="214363" y="630808"/>
                  </a:lnTo>
                  <a:lnTo>
                    <a:pt x="428739" y="416432"/>
                  </a:lnTo>
                  <a:lnTo>
                    <a:pt x="42873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5096" y="3806316"/>
              <a:ext cx="429259" cy="631190"/>
            </a:xfrm>
            <a:custGeom>
              <a:avLst/>
              <a:gdLst/>
              <a:ahLst/>
              <a:cxnLst/>
              <a:rect l="l" t="t" r="r" b="b"/>
              <a:pathLst>
                <a:path w="429259" h="631189">
                  <a:moveTo>
                    <a:pt x="428739" y="0"/>
                  </a:moveTo>
                  <a:lnTo>
                    <a:pt x="428739" y="416432"/>
                  </a:lnTo>
                  <a:lnTo>
                    <a:pt x="214363" y="630808"/>
                  </a:lnTo>
                  <a:lnTo>
                    <a:pt x="0" y="416432"/>
                  </a:lnTo>
                  <a:lnTo>
                    <a:pt x="0" y="0"/>
                  </a:lnTo>
                  <a:lnTo>
                    <a:pt x="214363" y="214375"/>
                  </a:lnTo>
                  <a:lnTo>
                    <a:pt x="42873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66176" y="4334264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4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990599" y="1350287"/>
            <a:ext cx="7032467" cy="533479"/>
          </a:xfrm>
          <a:prstGeom prst="rect">
            <a:avLst/>
          </a:prstGeom>
          <a:solidFill>
            <a:srgbClr val="C3D59B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039"/>
              </a:lnSpc>
            </a:pPr>
            <a:r>
              <a:rPr sz="1800" spc="-5" dirty="0">
                <a:latin typeface="+mj-lt"/>
                <a:cs typeface="Carlito"/>
              </a:rPr>
              <a:t>Экспертная организация направляет </a:t>
            </a:r>
            <a:r>
              <a:rPr sz="1800" spc="-5" dirty="0" err="1">
                <a:latin typeface="+mj-lt"/>
                <a:cs typeface="Carlito"/>
              </a:rPr>
              <a:t>заявителю</a:t>
            </a:r>
            <a:r>
              <a:rPr sz="1800" spc="25" dirty="0">
                <a:latin typeface="+mj-lt"/>
                <a:cs typeface="Carlito"/>
              </a:rPr>
              <a:t> </a:t>
            </a:r>
            <a:r>
              <a:rPr sz="1800" spc="-5" dirty="0" err="1" smtClean="0">
                <a:latin typeface="+mj-lt"/>
                <a:cs typeface="Carlito"/>
              </a:rPr>
              <a:t>уведомление</a:t>
            </a:r>
            <a:endParaRPr lang="ru-RU" sz="1800" dirty="0">
              <a:latin typeface="+mj-lt"/>
              <a:cs typeface="Carlito"/>
            </a:endParaRPr>
          </a:p>
          <a:p>
            <a:pPr marL="567055" marR="560705" algn="ctr">
              <a:lnSpc>
                <a:spcPct val="100000"/>
              </a:lnSpc>
            </a:pPr>
            <a:r>
              <a:rPr lang="ru-RU" sz="1800" dirty="0">
                <a:latin typeface="+mj-lt"/>
                <a:cs typeface="Carlito"/>
              </a:rPr>
              <a:t>о </a:t>
            </a:r>
            <a:r>
              <a:rPr lang="ru-RU" sz="1800" spc="-15" dirty="0">
                <a:latin typeface="+mj-lt"/>
                <a:cs typeface="Carlito"/>
              </a:rPr>
              <a:t>необходимости </a:t>
            </a:r>
            <a:r>
              <a:rPr lang="ru-RU" sz="1800" spc="-5" dirty="0">
                <a:latin typeface="+mj-lt"/>
                <a:cs typeface="Carlito"/>
              </a:rPr>
              <a:t>проведения </a:t>
            </a:r>
            <a:r>
              <a:rPr lang="ru-RU" sz="1800" spc="-5" dirty="0" smtClean="0">
                <a:latin typeface="+mj-lt"/>
                <a:cs typeface="Carlito"/>
              </a:rPr>
              <a:t>инспекции</a:t>
            </a:r>
            <a:endParaRPr lang="ru-RU" sz="1800" dirty="0">
              <a:latin typeface="+mj-lt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87919" y="2078441"/>
            <a:ext cx="7035147" cy="769441"/>
          </a:xfrm>
          <a:prstGeom prst="rect">
            <a:avLst/>
          </a:prstGeom>
          <a:solidFill>
            <a:srgbClr val="8EB4E2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4780" algn="ctr">
              <a:lnSpc>
                <a:spcPts val="2030"/>
              </a:lnSpc>
            </a:pPr>
            <a:r>
              <a:rPr lang="ru-RU" spc="-5" dirty="0" smtClean="0">
                <a:latin typeface="+mj-lt"/>
                <a:cs typeface="Carlito"/>
              </a:rPr>
              <a:t>Заявитель после </a:t>
            </a:r>
            <a:r>
              <a:rPr sz="1800" spc="-5" dirty="0" err="1" smtClean="0">
                <a:latin typeface="+mj-lt"/>
                <a:cs typeface="Carlito"/>
              </a:rPr>
              <a:t>получения</a:t>
            </a:r>
            <a:r>
              <a:rPr lang="ru-RU" sz="1800" spc="-5" dirty="0" smtClean="0">
                <a:latin typeface="+mj-lt"/>
                <a:cs typeface="Carlito"/>
              </a:rPr>
              <a:t> </a:t>
            </a:r>
            <a:r>
              <a:rPr sz="1800" spc="-5" dirty="0" err="1" smtClean="0">
                <a:latin typeface="+mj-lt"/>
                <a:cs typeface="Carlito"/>
              </a:rPr>
              <a:t>уведомления</a:t>
            </a:r>
            <a:r>
              <a:rPr sz="1800" spc="-5" dirty="0" smtClean="0">
                <a:latin typeface="+mj-lt"/>
                <a:cs typeface="Carlito"/>
              </a:rPr>
              <a:t> </a:t>
            </a:r>
            <a:r>
              <a:rPr sz="1800" spc="-5" dirty="0">
                <a:latin typeface="+mj-lt"/>
                <a:cs typeface="Carlito"/>
              </a:rPr>
              <a:t>направляет </a:t>
            </a:r>
            <a:r>
              <a:rPr sz="1800" dirty="0">
                <a:latin typeface="+mj-lt"/>
                <a:cs typeface="Carlito"/>
              </a:rPr>
              <a:t>в </a:t>
            </a:r>
            <a:r>
              <a:rPr sz="1800" spc="-5" dirty="0">
                <a:latin typeface="+mj-lt"/>
                <a:cs typeface="Carlito"/>
              </a:rPr>
              <a:t>экспертную </a:t>
            </a:r>
            <a:r>
              <a:rPr sz="1800" spc="-5" dirty="0" err="1">
                <a:latin typeface="+mj-lt"/>
                <a:cs typeface="Carlito"/>
              </a:rPr>
              <a:t>организацию</a:t>
            </a:r>
            <a:r>
              <a:rPr sz="1800" spc="-5" dirty="0">
                <a:latin typeface="+mj-lt"/>
                <a:cs typeface="Carlito"/>
              </a:rPr>
              <a:t> </a:t>
            </a:r>
            <a:r>
              <a:rPr lang="ru-RU" sz="1800" spc="-5" dirty="0" smtClean="0">
                <a:latin typeface="+mj-lt"/>
                <a:cs typeface="Carlito"/>
              </a:rPr>
              <a:t>заявку </a:t>
            </a:r>
            <a:r>
              <a:rPr lang="ru-RU" sz="1800" spc="-15" dirty="0" smtClean="0">
                <a:latin typeface="+mj-lt"/>
                <a:cs typeface="Carlito"/>
              </a:rPr>
              <a:t>на </a:t>
            </a:r>
            <a:r>
              <a:rPr sz="1800" spc="-5" dirty="0" err="1" smtClean="0">
                <a:latin typeface="+mj-lt"/>
                <a:cs typeface="Carlito"/>
              </a:rPr>
              <a:t>проведени</a:t>
            </a:r>
            <a:r>
              <a:rPr lang="kk-KZ" spc="-5" dirty="0">
                <a:latin typeface="+mj-lt"/>
                <a:cs typeface="Carlito"/>
              </a:rPr>
              <a:t>е</a:t>
            </a:r>
            <a:r>
              <a:rPr lang="ru-RU" spc="20" dirty="0" smtClean="0">
                <a:latin typeface="+mj-lt"/>
                <a:cs typeface="Carlito"/>
              </a:rPr>
              <a:t> </a:t>
            </a:r>
            <a:r>
              <a:rPr lang="ru-RU" spc="20" dirty="0" smtClean="0">
                <a:latin typeface="+mj-lt"/>
                <a:cs typeface="Carlito"/>
              </a:rPr>
              <a:t>инспекции с приложением необходимых документов</a:t>
            </a:r>
            <a:endParaRPr sz="1800" dirty="0">
              <a:latin typeface="+mj-lt"/>
              <a:cs typeface="Carli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87919" y="3147593"/>
            <a:ext cx="7032467" cy="854721"/>
          </a:xfrm>
          <a:prstGeom prst="rect">
            <a:avLst/>
          </a:prstGeom>
          <a:solidFill>
            <a:srgbClr val="8EB4E2"/>
          </a:solidFill>
          <a:ln w="3175">
            <a:solidFill>
              <a:srgbClr val="000000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556260" marR="549275" indent="106680" algn="ctr">
              <a:lnSpc>
                <a:spcPts val="2160"/>
              </a:lnSpc>
              <a:spcBef>
                <a:spcPts val="65"/>
              </a:spcBef>
            </a:pPr>
            <a:r>
              <a:rPr lang="ru-RU" spc="-5" dirty="0">
                <a:cs typeface="Carlito"/>
              </a:rPr>
              <a:t>При наличии замечаний к представленным документам субъект устраняет указанные замечания </a:t>
            </a:r>
            <a:r>
              <a:rPr lang="ru-RU" spc="-5">
                <a:cs typeface="Carlito"/>
              </a:rPr>
              <a:t>в </a:t>
            </a:r>
            <a:r>
              <a:rPr lang="ru-RU" spc="-5" smtClean="0">
                <a:cs typeface="Carlito"/>
              </a:rPr>
              <a:t>течение </a:t>
            </a:r>
            <a:r>
              <a:rPr lang="ru-RU" spc="-5" dirty="0">
                <a:cs typeface="Carlito"/>
              </a:rPr>
              <a:t>30 календарных </a:t>
            </a:r>
            <a:r>
              <a:rPr lang="ru-RU" spc="-5" dirty="0" smtClean="0">
                <a:cs typeface="Carlito"/>
              </a:rPr>
              <a:t>дней</a:t>
            </a:r>
            <a:endParaRPr lang="ru-RU" dirty="0">
              <a:cs typeface="Carlit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19628" y="5146104"/>
            <a:ext cx="7032467" cy="538609"/>
          </a:xfrm>
          <a:prstGeom prst="rect">
            <a:avLst/>
          </a:prstGeom>
          <a:solidFill>
            <a:srgbClr val="C3D59B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055"/>
              </a:lnSpc>
            </a:pPr>
            <a:r>
              <a:rPr lang="ru-RU" dirty="0" smtClean="0"/>
              <a:t>Программа направляется </a:t>
            </a:r>
            <a:r>
              <a:rPr lang="ru-RU" dirty="0"/>
              <a:t>субъекту инспектирования за семь календарных дней до начала инспекции на объекте</a:t>
            </a:r>
            <a:endParaRPr sz="1800" dirty="0">
              <a:latin typeface="+mj-lt"/>
              <a:cs typeface="Carlito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443508" y="5738851"/>
            <a:ext cx="432434" cy="634365"/>
            <a:chOff x="443509" y="4524819"/>
            <a:chExt cx="432434" cy="634365"/>
          </a:xfrm>
        </p:grpSpPr>
        <p:sp>
          <p:nvSpPr>
            <p:cNvPr id="29" name="object 29"/>
            <p:cNvSpPr/>
            <p:nvPr/>
          </p:nvSpPr>
          <p:spPr>
            <a:xfrm>
              <a:off x="445096" y="4526407"/>
              <a:ext cx="429259" cy="631190"/>
            </a:xfrm>
            <a:custGeom>
              <a:avLst/>
              <a:gdLst/>
              <a:ahLst/>
              <a:cxnLst/>
              <a:rect l="l" t="t" r="r" b="b"/>
              <a:pathLst>
                <a:path w="429259" h="631189">
                  <a:moveTo>
                    <a:pt x="428739" y="0"/>
                  </a:moveTo>
                  <a:lnTo>
                    <a:pt x="214363" y="214249"/>
                  </a:lnTo>
                  <a:lnTo>
                    <a:pt x="0" y="0"/>
                  </a:lnTo>
                  <a:lnTo>
                    <a:pt x="0" y="416433"/>
                  </a:lnTo>
                  <a:lnTo>
                    <a:pt x="214363" y="630809"/>
                  </a:lnTo>
                  <a:lnTo>
                    <a:pt x="428739" y="416433"/>
                  </a:lnTo>
                  <a:lnTo>
                    <a:pt x="42873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45096" y="4526407"/>
              <a:ext cx="429259" cy="631190"/>
            </a:xfrm>
            <a:custGeom>
              <a:avLst/>
              <a:gdLst/>
              <a:ahLst/>
              <a:cxnLst/>
              <a:rect l="l" t="t" r="r" b="b"/>
              <a:pathLst>
                <a:path w="429259" h="631189">
                  <a:moveTo>
                    <a:pt x="428739" y="0"/>
                  </a:moveTo>
                  <a:lnTo>
                    <a:pt x="428739" y="416433"/>
                  </a:lnTo>
                  <a:lnTo>
                    <a:pt x="214363" y="630809"/>
                  </a:lnTo>
                  <a:lnTo>
                    <a:pt x="0" y="416433"/>
                  </a:lnTo>
                  <a:lnTo>
                    <a:pt x="0" y="0"/>
                  </a:lnTo>
                  <a:lnTo>
                    <a:pt x="214363" y="214249"/>
                  </a:lnTo>
                  <a:lnTo>
                    <a:pt x="42873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580136" y="5865891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dirty="0" smtClean="0">
                <a:latin typeface="Carlito"/>
                <a:cs typeface="Carlito"/>
              </a:rPr>
              <a:t>6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04708" y="5855018"/>
            <a:ext cx="7032466" cy="402033"/>
          </a:xfrm>
          <a:prstGeom prst="rect">
            <a:avLst/>
          </a:prstGeom>
          <a:solidFill>
            <a:srgbClr val="C3D59B"/>
          </a:solidFill>
          <a:ln w="3175">
            <a:solidFill>
              <a:srgbClr val="000000"/>
            </a:solidFill>
          </a:ln>
        </p:spPr>
        <p:txBody>
          <a:bodyPr vert="horz" wrap="square" lIns="0" tIns="12382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75"/>
              </a:spcBef>
            </a:pPr>
            <a:r>
              <a:rPr sz="1800" spc="-5" dirty="0" err="1">
                <a:cs typeface="Carlito"/>
              </a:rPr>
              <a:t>Проведение</a:t>
            </a:r>
            <a:r>
              <a:rPr sz="1800" spc="10" dirty="0">
                <a:cs typeface="Carlito"/>
              </a:rPr>
              <a:t> </a:t>
            </a:r>
            <a:r>
              <a:rPr lang="ru-RU" sz="1800" spc="-5" dirty="0">
                <a:cs typeface="Carlito"/>
              </a:rPr>
              <a:t>инспекции</a:t>
            </a:r>
            <a:endParaRPr sz="1800" dirty="0">
              <a:cs typeface="Carlito"/>
            </a:endParaRPr>
          </a:p>
        </p:txBody>
      </p:sp>
      <p:sp>
        <p:nvSpPr>
          <p:cNvPr id="38" name="object 18"/>
          <p:cNvSpPr txBox="1"/>
          <p:nvPr/>
        </p:nvSpPr>
        <p:spPr>
          <a:xfrm>
            <a:off x="582955" y="5218520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dirty="0" smtClean="0">
                <a:latin typeface="Carlito"/>
                <a:cs typeface="Carlito"/>
              </a:rPr>
              <a:t>5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33" name="object 25"/>
          <p:cNvSpPr txBox="1"/>
          <p:nvPr/>
        </p:nvSpPr>
        <p:spPr>
          <a:xfrm>
            <a:off x="990600" y="4191000"/>
            <a:ext cx="7032467" cy="854721"/>
          </a:xfrm>
          <a:prstGeom prst="rect">
            <a:avLst/>
          </a:prstGeom>
          <a:solidFill>
            <a:srgbClr val="8EB4E2"/>
          </a:solidFill>
          <a:ln w="3175">
            <a:solidFill>
              <a:srgbClr val="000000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556260" marR="549275" indent="106680" algn="ctr">
              <a:lnSpc>
                <a:spcPts val="2160"/>
              </a:lnSpc>
              <a:spcBef>
                <a:spcPts val="65"/>
              </a:spcBef>
            </a:pPr>
            <a:r>
              <a:rPr spc="-5" dirty="0" err="1" smtClean="0">
                <a:latin typeface="+mj-lt"/>
                <a:cs typeface="Carlito"/>
              </a:rPr>
              <a:t>Заявитель</a:t>
            </a:r>
            <a:r>
              <a:rPr spc="-5" dirty="0" smtClean="0">
                <a:latin typeface="+mj-lt"/>
                <a:cs typeface="Carlito"/>
              </a:rPr>
              <a:t> </a:t>
            </a:r>
            <a:r>
              <a:rPr spc="-5" dirty="0" err="1">
                <a:latin typeface="+mj-lt"/>
                <a:cs typeface="Carlito"/>
              </a:rPr>
              <a:t>заключает</a:t>
            </a:r>
            <a:r>
              <a:rPr spc="-5" dirty="0">
                <a:latin typeface="+mj-lt"/>
                <a:cs typeface="Carlito"/>
              </a:rPr>
              <a:t> </a:t>
            </a:r>
            <a:r>
              <a:rPr spc="-90" dirty="0" err="1" smtClean="0">
                <a:latin typeface="+mj-lt"/>
                <a:cs typeface="Arial"/>
              </a:rPr>
              <a:t>договор</a:t>
            </a:r>
            <a:r>
              <a:rPr lang="ru-RU" spc="-90" dirty="0" smtClean="0">
                <a:latin typeface="+mj-lt"/>
                <a:cs typeface="Arial"/>
              </a:rPr>
              <a:t> на возмещение затрат за о</a:t>
            </a:r>
            <a:r>
              <a:rPr lang="ru-RU" dirty="0" smtClean="0"/>
              <a:t>рганизацию </a:t>
            </a:r>
            <a:r>
              <a:rPr lang="ru-RU" dirty="0"/>
              <a:t>и </a:t>
            </a:r>
            <a:r>
              <a:rPr lang="ru-RU" dirty="0" smtClean="0"/>
              <a:t>проведение инспекции</a:t>
            </a:r>
            <a:r>
              <a:rPr lang="ru-RU" spc="-90" dirty="0" smtClean="0">
                <a:latin typeface="+mj-lt"/>
                <a:cs typeface="Arial"/>
              </a:rPr>
              <a:t> </a:t>
            </a:r>
            <a:r>
              <a:rPr dirty="0">
                <a:latin typeface="+mj-lt"/>
                <a:cs typeface="Carlito"/>
              </a:rPr>
              <a:t>с </a:t>
            </a:r>
            <a:r>
              <a:rPr spc="-5" dirty="0">
                <a:latin typeface="+mj-lt"/>
                <a:cs typeface="Carlito"/>
              </a:rPr>
              <a:t>экспертной</a:t>
            </a:r>
            <a:r>
              <a:rPr spc="80" dirty="0">
                <a:latin typeface="+mj-lt"/>
                <a:cs typeface="Carlito"/>
              </a:rPr>
              <a:t> </a:t>
            </a:r>
            <a:r>
              <a:rPr spc="-5" dirty="0">
                <a:latin typeface="+mj-lt"/>
                <a:cs typeface="Carlito"/>
              </a:rPr>
              <a:t>организацией</a:t>
            </a:r>
            <a:endParaRPr dirty="0">
              <a:latin typeface="+mj-lt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7"/>
          <p:cNvGrpSpPr/>
          <p:nvPr/>
        </p:nvGrpSpPr>
        <p:grpSpPr>
          <a:xfrm>
            <a:off x="443788" y="1143000"/>
            <a:ext cx="431800" cy="822325"/>
            <a:chOff x="443788" y="2032190"/>
            <a:chExt cx="431800" cy="822325"/>
          </a:xfrm>
        </p:grpSpPr>
        <p:sp>
          <p:nvSpPr>
            <p:cNvPr id="3" name="object 8"/>
            <p:cNvSpPr/>
            <p:nvPr/>
          </p:nvSpPr>
          <p:spPr>
            <a:xfrm>
              <a:off x="445376" y="2033777"/>
              <a:ext cx="428625" cy="819150"/>
            </a:xfrm>
            <a:custGeom>
              <a:avLst/>
              <a:gdLst/>
              <a:ahLst/>
              <a:cxnLst/>
              <a:rect l="l" t="t" r="r" b="b"/>
              <a:pathLst>
                <a:path w="428625" h="819150">
                  <a:moveTo>
                    <a:pt x="428459" y="0"/>
                  </a:moveTo>
                  <a:lnTo>
                    <a:pt x="214223" y="214249"/>
                  </a:lnTo>
                  <a:lnTo>
                    <a:pt x="0" y="0"/>
                  </a:lnTo>
                  <a:lnTo>
                    <a:pt x="0" y="604901"/>
                  </a:lnTo>
                  <a:lnTo>
                    <a:pt x="214223" y="819150"/>
                  </a:lnTo>
                  <a:lnTo>
                    <a:pt x="428459" y="604901"/>
                  </a:lnTo>
                  <a:lnTo>
                    <a:pt x="42845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9"/>
            <p:cNvSpPr/>
            <p:nvPr/>
          </p:nvSpPr>
          <p:spPr>
            <a:xfrm>
              <a:off x="445376" y="2033777"/>
              <a:ext cx="428625" cy="819150"/>
            </a:xfrm>
            <a:custGeom>
              <a:avLst/>
              <a:gdLst/>
              <a:ahLst/>
              <a:cxnLst/>
              <a:rect l="l" t="t" r="r" b="b"/>
              <a:pathLst>
                <a:path w="428625" h="819150">
                  <a:moveTo>
                    <a:pt x="428459" y="0"/>
                  </a:moveTo>
                  <a:lnTo>
                    <a:pt x="428459" y="604901"/>
                  </a:lnTo>
                  <a:lnTo>
                    <a:pt x="214223" y="819150"/>
                  </a:lnTo>
                  <a:lnTo>
                    <a:pt x="0" y="604901"/>
                  </a:lnTo>
                  <a:lnTo>
                    <a:pt x="0" y="0"/>
                  </a:lnTo>
                  <a:lnTo>
                    <a:pt x="214223" y="214249"/>
                  </a:lnTo>
                  <a:lnTo>
                    <a:pt x="42845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10"/>
          <p:cNvSpPr txBox="1"/>
          <p:nvPr/>
        </p:nvSpPr>
        <p:spPr>
          <a:xfrm>
            <a:off x="578307" y="1371600"/>
            <a:ext cx="18034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dirty="0">
                <a:latin typeface="Carlito"/>
                <a:cs typeface="Carlito"/>
              </a:rPr>
              <a:t>7</a:t>
            </a:r>
            <a:endParaRPr sz="2400" dirty="0">
              <a:latin typeface="Carlito"/>
              <a:cs typeface="Carlito"/>
            </a:endParaRPr>
          </a:p>
        </p:txBody>
      </p:sp>
      <p:grpSp>
        <p:nvGrpSpPr>
          <p:cNvPr id="6" name="object 11"/>
          <p:cNvGrpSpPr/>
          <p:nvPr/>
        </p:nvGrpSpPr>
        <p:grpSpPr>
          <a:xfrm>
            <a:off x="445376" y="2399722"/>
            <a:ext cx="436968" cy="914400"/>
            <a:chOff x="449910" y="3067367"/>
            <a:chExt cx="432434" cy="626745"/>
          </a:xfrm>
        </p:grpSpPr>
        <p:sp>
          <p:nvSpPr>
            <p:cNvPr id="7" name="object 12"/>
            <p:cNvSpPr/>
            <p:nvPr/>
          </p:nvSpPr>
          <p:spPr>
            <a:xfrm>
              <a:off x="451497" y="3068954"/>
              <a:ext cx="429259" cy="623570"/>
            </a:xfrm>
            <a:custGeom>
              <a:avLst/>
              <a:gdLst/>
              <a:ahLst/>
              <a:cxnLst/>
              <a:rect l="l" t="t" r="r" b="b"/>
              <a:pathLst>
                <a:path w="429259" h="623570">
                  <a:moveTo>
                    <a:pt x="428739" y="0"/>
                  </a:moveTo>
                  <a:lnTo>
                    <a:pt x="214375" y="214375"/>
                  </a:lnTo>
                  <a:lnTo>
                    <a:pt x="0" y="0"/>
                  </a:lnTo>
                  <a:lnTo>
                    <a:pt x="0" y="409321"/>
                  </a:lnTo>
                  <a:lnTo>
                    <a:pt x="214375" y="623570"/>
                  </a:lnTo>
                  <a:lnTo>
                    <a:pt x="428739" y="409321"/>
                  </a:lnTo>
                  <a:lnTo>
                    <a:pt x="42873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13"/>
            <p:cNvSpPr/>
            <p:nvPr/>
          </p:nvSpPr>
          <p:spPr>
            <a:xfrm>
              <a:off x="451497" y="3068954"/>
              <a:ext cx="429259" cy="623570"/>
            </a:xfrm>
            <a:custGeom>
              <a:avLst/>
              <a:gdLst/>
              <a:ahLst/>
              <a:cxnLst/>
              <a:rect l="l" t="t" r="r" b="b"/>
              <a:pathLst>
                <a:path w="429259" h="623570">
                  <a:moveTo>
                    <a:pt x="428739" y="0"/>
                  </a:moveTo>
                  <a:lnTo>
                    <a:pt x="428739" y="409321"/>
                  </a:lnTo>
                  <a:lnTo>
                    <a:pt x="214375" y="623570"/>
                  </a:lnTo>
                  <a:lnTo>
                    <a:pt x="0" y="409321"/>
                  </a:lnTo>
                  <a:lnTo>
                    <a:pt x="0" y="0"/>
                  </a:lnTo>
                  <a:lnTo>
                    <a:pt x="214375" y="214375"/>
                  </a:lnTo>
                  <a:lnTo>
                    <a:pt x="42873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14"/>
          <p:cNvSpPr txBox="1"/>
          <p:nvPr/>
        </p:nvSpPr>
        <p:spPr>
          <a:xfrm>
            <a:off x="587451" y="2665844"/>
            <a:ext cx="18034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dirty="0" smtClean="0">
                <a:latin typeface="Carlito"/>
                <a:cs typeface="Carlito"/>
              </a:rPr>
              <a:t>8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18" name="object 24"/>
          <p:cNvSpPr txBox="1"/>
          <p:nvPr/>
        </p:nvSpPr>
        <p:spPr>
          <a:xfrm>
            <a:off x="1100154" y="2288316"/>
            <a:ext cx="7077573" cy="1025922"/>
          </a:xfrm>
          <a:prstGeom prst="rect">
            <a:avLst/>
          </a:prstGeom>
          <a:solidFill>
            <a:srgbClr val="8EB4E2"/>
          </a:solidFill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4780" algn="ctr">
              <a:lnSpc>
                <a:spcPts val="2030"/>
              </a:lnSpc>
            </a:pPr>
            <a:r>
              <a:rPr lang="ru-RU" dirty="0">
                <a:latin typeface="+mj-lt"/>
                <a:cs typeface="Carlito"/>
              </a:rPr>
              <a:t>В случае </a:t>
            </a:r>
            <a:r>
              <a:rPr lang="ru-RU" dirty="0" smtClean="0">
                <a:latin typeface="+mj-lt"/>
                <a:cs typeface="Carlito"/>
              </a:rPr>
              <a:t>выявления несоответствий, </a:t>
            </a:r>
            <a:r>
              <a:rPr lang="ru-RU" dirty="0">
                <a:latin typeface="+mj-lt"/>
                <a:cs typeface="Carlito"/>
              </a:rPr>
              <a:t>субъект </a:t>
            </a:r>
            <a:r>
              <a:rPr lang="ru-RU" dirty="0" smtClean="0">
                <a:latin typeface="+mj-lt"/>
                <a:cs typeface="Carlito"/>
              </a:rPr>
              <a:t>инспектирования в течение </a:t>
            </a:r>
            <a:r>
              <a:rPr lang="ru-RU" dirty="0">
                <a:latin typeface="+mj-lt"/>
                <a:cs typeface="Carlito"/>
              </a:rPr>
              <a:t>30 календарных дней со дня получения </a:t>
            </a:r>
            <a:r>
              <a:rPr lang="ru-RU" dirty="0" smtClean="0">
                <a:latin typeface="+mj-lt"/>
                <a:cs typeface="Carlito"/>
              </a:rPr>
              <a:t>отчета </a:t>
            </a:r>
            <a:r>
              <a:rPr lang="ru-RU" dirty="0">
                <a:latin typeface="+mj-lt"/>
                <a:cs typeface="Carlito"/>
              </a:rPr>
              <a:t>направляет </a:t>
            </a:r>
            <a:r>
              <a:rPr lang="ru-RU" dirty="0" smtClean="0">
                <a:latin typeface="+mj-lt"/>
                <a:cs typeface="Carlito"/>
              </a:rPr>
              <a:t>в экспертную организацию план </a:t>
            </a:r>
            <a:r>
              <a:rPr lang="ru-RU" dirty="0">
                <a:latin typeface="+mj-lt"/>
                <a:cs typeface="Carlito"/>
              </a:rPr>
              <a:t>корректирующих и предупреждающих </a:t>
            </a:r>
            <a:r>
              <a:rPr lang="ru-RU" dirty="0" smtClean="0">
                <a:latin typeface="+mj-lt"/>
                <a:cs typeface="Carlito"/>
              </a:rPr>
              <a:t>действий</a:t>
            </a:r>
            <a:endParaRPr sz="1800" dirty="0">
              <a:latin typeface="+mj-lt"/>
              <a:cs typeface="Carlito"/>
            </a:endParaRPr>
          </a:p>
        </p:txBody>
      </p:sp>
      <p:grpSp>
        <p:nvGrpSpPr>
          <p:cNvPr id="13" name="object 11"/>
          <p:cNvGrpSpPr/>
          <p:nvPr/>
        </p:nvGrpSpPr>
        <p:grpSpPr>
          <a:xfrm>
            <a:off x="445376" y="3872561"/>
            <a:ext cx="436968" cy="914400"/>
            <a:chOff x="449910" y="3067367"/>
            <a:chExt cx="432434" cy="626745"/>
          </a:xfrm>
        </p:grpSpPr>
        <p:sp>
          <p:nvSpPr>
            <p:cNvPr id="14" name="object 12"/>
            <p:cNvSpPr/>
            <p:nvPr/>
          </p:nvSpPr>
          <p:spPr>
            <a:xfrm>
              <a:off x="451497" y="3068954"/>
              <a:ext cx="429259" cy="623570"/>
            </a:xfrm>
            <a:custGeom>
              <a:avLst/>
              <a:gdLst/>
              <a:ahLst/>
              <a:cxnLst/>
              <a:rect l="l" t="t" r="r" b="b"/>
              <a:pathLst>
                <a:path w="429259" h="623570">
                  <a:moveTo>
                    <a:pt x="428739" y="0"/>
                  </a:moveTo>
                  <a:lnTo>
                    <a:pt x="214375" y="214375"/>
                  </a:lnTo>
                  <a:lnTo>
                    <a:pt x="0" y="0"/>
                  </a:lnTo>
                  <a:lnTo>
                    <a:pt x="0" y="409321"/>
                  </a:lnTo>
                  <a:lnTo>
                    <a:pt x="214375" y="623570"/>
                  </a:lnTo>
                  <a:lnTo>
                    <a:pt x="428739" y="409321"/>
                  </a:lnTo>
                  <a:lnTo>
                    <a:pt x="42873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3"/>
            <p:cNvSpPr/>
            <p:nvPr/>
          </p:nvSpPr>
          <p:spPr>
            <a:xfrm>
              <a:off x="451497" y="3068954"/>
              <a:ext cx="429259" cy="623570"/>
            </a:xfrm>
            <a:custGeom>
              <a:avLst/>
              <a:gdLst/>
              <a:ahLst/>
              <a:cxnLst/>
              <a:rect l="l" t="t" r="r" b="b"/>
              <a:pathLst>
                <a:path w="429259" h="623570">
                  <a:moveTo>
                    <a:pt x="428739" y="0"/>
                  </a:moveTo>
                  <a:lnTo>
                    <a:pt x="428739" y="409321"/>
                  </a:lnTo>
                  <a:lnTo>
                    <a:pt x="214375" y="623570"/>
                  </a:lnTo>
                  <a:lnTo>
                    <a:pt x="0" y="409321"/>
                  </a:lnTo>
                  <a:lnTo>
                    <a:pt x="0" y="0"/>
                  </a:lnTo>
                  <a:lnTo>
                    <a:pt x="214375" y="214375"/>
                  </a:lnTo>
                  <a:lnTo>
                    <a:pt x="42873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4"/>
          <p:cNvSpPr txBox="1"/>
          <p:nvPr/>
        </p:nvSpPr>
        <p:spPr>
          <a:xfrm>
            <a:off x="569518" y="4138682"/>
            <a:ext cx="18034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dirty="0" smtClean="0">
                <a:latin typeface="Carlito"/>
                <a:cs typeface="Carlito"/>
              </a:rPr>
              <a:t>9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17" name="object 32"/>
          <p:cNvSpPr txBox="1"/>
          <p:nvPr/>
        </p:nvSpPr>
        <p:spPr>
          <a:xfrm>
            <a:off x="1100154" y="1284705"/>
            <a:ext cx="7046359" cy="679032"/>
          </a:xfrm>
          <a:prstGeom prst="rect">
            <a:avLst/>
          </a:prstGeom>
          <a:solidFill>
            <a:srgbClr val="C3D59B"/>
          </a:solidFill>
          <a:ln w="3175">
            <a:solidFill>
              <a:srgbClr val="000000"/>
            </a:solidFill>
          </a:ln>
        </p:spPr>
        <p:txBody>
          <a:bodyPr vert="horz" wrap="square" lIns="0" tIns="12382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75"/>
              </a:spcBef>
            </a:pPr>
            <a:r>
              <a:rPr lang="ru-RU" spc="-5" dirty="0" smtClean="0">
                <a:cs typeface="Carlito"/>
              </a:rPr>
              <a:t>Отчет по результатам инспекции составляется в </a:t>
            </a:r>
            <a:r>
              <a:rPr lang="ru-RU" spc="-5" dirty="0" smtClean="0">
                <a:cs typeface="Carlito"/>
              </a:rPr>
              <a:t>течение </a:t>
            </a:r>
            <a:r>
              <a:rPr lang="ru-RU" spc="-5" dirty="0" smtClean="0">
                <a:cs typeface="Carlito"/>
              </a:rPr>
              <a:t>30 </a:t>
            </a:r>
            <a:r>
              <a:rPr lang="ru-RU" spc="-5" dirty="0">
                <a:cs typeface="Carlito"/>
              </a:rPr>
              <a:t>календарных дней со дня </a:t>
            </a:r>
            <a:r>
              <a:rPr lang="ru-RU" spc="-5" dirty="0" smtClean="0">
                <a:cs typeface="Carlito"/>
              </a:rPr>
              <a:t>завершения инспекции</a:t>
            </a:r>
            <a:endParaRPr lang="ru-RU" spc="-5" dirty="0">
              <a:cs typeface="Carlito"/>
            </a:endParaRPr>
          </a:p>
        </p:txBody>
      </p:sp>
      <p:sp>
        <p:nvSpPr>
          <p:cNvPr id="19" name="object 32"/>
          <p:cNvSpPr txBox="1"/>
          <p:nvPr/>
        </p:nvSpPr>
        <p:spPr>
          <a:xfrm>
            <a:off x="1115760" y="5296477"/>
            <a:ext cx="7046359" cy="956031"/>
          </a:xfrm>
          <a:prstGeom prst="rect">
            <a:avLst/>
          </a:prstGeom>
          <a:solidFill>
            <a:srgbClr val="C3D59B"/>
          </a:solidFill>
          <a:ln w="3175">
            <a:solidFill>
              <a:srgbClr val="000000"/>
            </a:solidFill>
          </a:ln>
        </p:spPr>
        <p:txBody>
          <a:bodyPr vert="horz" wrap="square" lIns="0" tIns="12382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75"/>
              </a:spcBef>
            </a:pPr>
            <a:r>
              <a:rPr lang="ru-RU" dirty="0"/>
              <a:t>О</a:t>
            </a:r>
            <a:r>
              <a:rPr lang="ru-RU" dirty="0" smtClean="0"/>
              <a:t>тчет </a:t>
            </a:r>
            <a:r>
              <a:rPr lang="ru-RU" dirty="0"/>
              <a:t>по результатам оценки плана корректирующих и предупреждающих </a:t>
            </a:r>
            <a:r>
              <a:rPr lang="ru-RU" dirty="0" smtClean="0"/>
              <a:t>действий направляется </a:t>
            </a:r>
            <a:r>
              <a:rPr lang="ru-RU" dirty="0"/>
              <a:t>инспектируемому субъекту </a:t>
            </a:r>
            <a:r>
              <a:rPr lang="ru-RU" dirty="0" smtClean="0"/>
              <a:t>в течение 10 </a:t>
            </a:r>
            <a:r>
              <a:rPr lang="ru-RU" dirty="0"/>
              <a:t>календарных дней со дня его подписания</a:t>
            </a:r>
            <a:endParaRPr lang="ru-RU" spc="-5" dirty="0">
              <a:cs typeface="Carlito"/>
            </a:endParaRPr>
          </a:p>
        </p:txBody>
      </p:sp>
      <p:grpSp>
        <p:nvGrpSpPr>
          <p:cNvPr id="20" name="object 11"/>
          <p:cNvGrpSpPr/>
          <p:nvPr/>
        </p:nvGrpSpPr>
        <p:grpSpPr>
          <a:xfrm>
            <a:off x="443772" y="5296477"/>
            <a:ext cx="436968" cy="914400"/>
            <a:chOff x="449910" y="3067367"/>
            <a:chExt cx="432434" cy="626745"/>
          </a:xfrm>
        </p:grpSpPr>
        <p:sp>
          <p:nvSpPr>
            <p:cNvPr id="21" name="object 12"/>
            <p:cNvSpPr/>
            <p:nvPr/>
          </p:nvSpPr>
          <p:spPr>
            <a:xfrm>
              <a:off x="451497" y="3068954"/>
              <a:ext cx="429259" cy="623570"/>
            </a:xfrm>
            <a:custGeom>
              <a:avLst/>
              <a:gdLst/>
              <a:ahLst/>
              <a:cxnLst/>
              <a:rect l="l" t="t" r="r" b="b"/>
              <a:pathLst>
                <a:path w="429259" h="623570">
                  <a:moveTo>
                    <a:pt x="428739" y="0"/>
                  </a:moveTo>
                  <a:lnTo>
                    <a:pt x="214375" y="214375"/>
                  </a:lnTo>
                  <a:lnTo>
                    <a:pt x="0" y="0"/>
                  </a:lnTo>
                  <a:lnTo>
                    <a:pt x="0" y="409321"/>
                  </a:lnTo>
                  <a:lnTo>
                    <a:pt x="214375" y="623570"/>
                  </a:lnTo>
                  <a:lnTo>
                    <a:pt x="428739" y="409321"/>
                  </a:lnTo>
                  <a:lnTo>
                    <a:pt x="428739" y="0"/>
                  </a:lnTo>
                  <a:close/>
                </a:path>
              </a:pathLst>
            </a:custGeom>
            <a:solidFill>
              <a:srgbClr val="F9C0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3"/>
            <p:cNvSpPr/>
            <p:nvPr/>
          </p:nvSpPr>
          <p:spPr>
            <a:xfrm>
              <a:off x="451497" y="3068954"/>
              <a:ext cx="429259" cy="623570"/>
            </a:xfrm>
            <a:custGeom>
              <a:avLst/>
              <a:gdLst/>
              <a:ahLst/>
              <a:cxnLst/>
              <a:rect l="l" t="t" r="r" b="b"/>
              <a:pathLst>
                <a:path w="429259" h="623570">
                  <a:moveTo>
                    <a:pt x="428739" y="0"/>
                  </a:moveTo>
                  <a:lnTo>
                    <a:pt x="428739" y="409321"/>
                  </a:lnTo>
                  <a:lnTo>
                    <a:pt x="214375" y="623570"/>
                  </a:lnTo>
                  <a:lnTo>
                    <a:pt x="0" y="409321"/>
                  </a:lnTo>
                  <a:lnTo>
                    <a:pt x="0" y="0"/>
                  </a:lnTo>
                  <a:lnTo>
                    <a:pt x="214375" y="214375"/>
                  </a:lnTo>
                  <a:lnTo>
                    <a:pt x="42873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14"/>
          <p:cNvSpPr txBox="1"/>
          <p:nvPr/>
        </p:nvSpPr>
        <p:spPr>
          <a:xfrm>
            <a:off x="460741" y="5562598"/>
            <a:ext cx="41325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dirty="0" smtClean="0">
                <a:latin typeface="Carlito"/>
                <a:cs typeface="Carlito"/>
              </a:rPr>
              <a:t>10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24" name="object 32"/>
          <p:cNvSpPr txBox="1"/>
          <p:nvPr/>
        </p:nvSpPr>
        <p:spPr>
          <a:xfrm>
            <a:off x="1131368" y="3833522"/>
            <a:ext cx="7046359" cy="1233030"/>
          </a:xfrm>
          <a:prstGeom prst="rect">
            <a:avLst/>
          </a:prstGeom>
          <a:solidFill>
            <a:srgbClr val="C3D59B"/>
          </a:solidFill>
          <a:ln w="3175">
            <a:solidFill>
              <a:srgbClr val="000000"/>
            </a:solidFill>
          </a:ln>
        </p:spPr>
        <p:txBody>
          <a:bodyPr vert="horz" wrap="square" lIns="0" tIns="12382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75"/>
              </a:spcBef>
            </a:pPr>
            <a:r>
              <a:rPr lang="ru-RU" dirty="0"/>
              <a:t>В течение </a:t>
            </a:r>
            <a:r>
              <a:rPr lang="ru-RU" dirty="0" smtClean="0"/>
              <a:t>20 </a:t>
            </a:r>
            <a:r>
              <a:rPr lang="ru-RU" dirty="0"/>
              <a:t>календарных дней со дня получения </a:t>
            </a:r>
            <a:r>
              <a:rPr lang="ru-RU" dirty="0" smtClean="0"/>
              <a:t>плана </a:t>
            </a:r>
            <a:r>
              <a:rPr lang="ru-RU" dirty="0"/>
              <a:t>корректирующих и предупреждающих </a:t>
            </a:r>
            <a:r>
              <a:rPr lang="ru-RU" dirty="0" smtClean="0"/>
              <a:t>действий инспекционная группа </a:t>
            </a:r>
            <a:r>
              <a:rPr lang="ru-RU" dirty="0"/>
              <a:t>осуществляет оценку </a:t>
            </a:r>
            <a:r>
              <a:rPr lang="ru-RU" dirty="0" smtClean="0"/>
              <a:t>плана и согласовывает результаты оценки с </a:t>
            </a:r>
            <a:r>
              <a:rPr lang="ru-RU" spc="-5" dirty="0">
                <a:cs typeface="Carlito"/>
              </a:rPr>
              <a:t>государственным органом</a:t>
            </a:r>
          </a:p>
        </p:txBody>
      </p:sp>
    </p:spTree>
    <p:extLst>
      <p:ext uri="{BB962C8B-B14F-4D97-AF65-F5344CB8AC3E}">
        <p14:creationId xmlns:p14="http://schemas.microsoft.com/office/powerpoint/2010/main" val="598001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171</Words>
  <Application>Microsoft Office PowerPoint</Application>
  <PresentationFormat>Экран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Куанышов Абылай Галымжанулы</dc:creator>
  <cp:lastModifiedBy>Нурай Исатаева</cp:lastModifiedBy>
  <cp:revision>20</cp:revision>
  <cp:lastPrinted>2021-02-05T11:29:28Z</cp:lastPrinted>
  <dcterms:created xsi:type="dcterms:W3CDTF">2021-01-11T06:53:58Z</dcterms:created>
  <dcterms:modified xsi:type="dcterms:W3CDTF">2021-02-08T17:38:50Z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2019-07-25T00:00:00Z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2021-01-11T00:00:00Z</vt:filetime>
  </property>
</Properties>
</file>