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0" r:id="rId2"/>
    <p:sldId id="331" r:id="rId3"/>
    <p:sldId id="332" r:id="rId4"/>
    <p:sldId id="333" r:id="rId5"/>
    <p:sldId id="329" r:id="rId6"/>
  </p:sldIdLst>
  <p:sldSz cx="12190413" cy="6859588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36A"/>
    <a:srgbClr val="23AF80"/>
    <a:srgbClr val="35D7A1"/>
    <a:srgbClr val="FAEAF4"/>
    <a:srgbClr val="FFFBFD"/>
    <a:srgbClr val="FEF4FA"/>
    <a:srgbClr val="FFFFFF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5309" autoAdjust="0"/>
  </p:normalViewPr>
  <p:slideViewPr>
    <p:cSldViewPr>
      <p:cViewPr>
        <p:scale>
          <a:sx n="70" d="100"/>
          <a:sy n="70" d="100"/>
        </p:scale>
        <p:origin x="-2232" y="-99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674" y="-11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E6C7F-322D-4E84-BF16-7FD09A39563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05271BF-701C-4A5F-9327-B0A4780E9570}">
      <dgm:prSet custT="1"/>
      <dgm:spPr/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Этап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: Полная оценка риска АФС и/или ГП, включая оценку рисков вспомогательным веществам и упаковке </a:t>
          </a:r>
        </a:p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 подтверждением декларацией от производителя субстанции, поставщика вспомогательных веществ (по шаблону), поставщика упаковки (произвольная форма) и препарата (по шаблону) в формате письма-уведомления</a:t>
          </a:r>
          <a:endParaRPr lang="en-US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06B01C4C-8FB7-409E-B48F-038E86C6237B}" type="parTrans" cxnId="{D92D27F4-A18F-48E5-8786-268F6E0CCC14}">
      <dgm:prSet/>
      <dgm:spPr/>
      <dgm:t>
        <a:bodyPr/>
        <a:lstStyle/>
        <a:p>
          <a:endParaRPr lang="ru-RU"/>
        </a:p>
      </dgm:t>
    </dgm:pt>
    <dgm:pt modelId="{44AA0941-F0D9-4E8A-A576-4368333A98FD}" type="sibTrans" cxnId="{D92D27F4-A18F-48E5-8786-268F6E0CCC14}">
      <dgm:prSet/>
      <dgm:spPr/>
      <dgm:t>
        <a:bodyPr/>
        <a:lstStyle/>
        <a:p>
          <a:endParaRPr lang="ru-RU"/>
        </a:p>
      </dgm:t>
    </dgm:pt>
    <dgm:pt modelId="{4D0B4BAB-F8CC-4CB5-ACCB-28B05DD544DC}">
      <dgm:prSet custT="1"/>
      <dgm:spPr/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Этап 2: В случае выявления риска держатели регистрационных удостоверений должны приступить к подтверждающему тестированию, чтобы подтвердить или опровергнуть наличие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N-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нитрозаминов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Предоставление информации в формате письмо-уведомление и результатов тестирования 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9518E00-D8BD-43D9-A2E1-0D12A71454E2}" type="parTrans" cxnId="{A3F8EA08-840F-4EF6-B0E2-5486AD992BD2}">
      <dgm:prSet/>
      <dgm:spPr/>
      <dgm:t>
        <a:bodyPr/>
        <a:lstStyle/>
        <a:p>
          <a:endParaRPr lang="ru-RU"/>
        </a:p>
      </dgm:t>
    </dgm:pt>
    <dgm:pt modelId="{03B9EA2F-EEE8-41DA-878C-C23EA829B372}" type="sibTrans" cxnId="{A3F8EA08-840F-4EF6-B0E2-5486AD992BD2}">
      <dgm:prSet/>
      <dgm:spPr/>
      <dgm:t>
        <a:bodyPr/>
        <a:lstStyle/>
        <a:p>
          <a:endParaRPr lang="ru-RU"/>
        </a:p>
      </dgm:t>
    </dgm:pt>
    <dgm:pt modelId="{8AE6BB39-685F-43B8-8E40-310A079F4611}">
      <dgm:prSet custT="1"/>
      <dgm:spPr/>
      <dgm:t>
        <a:bodyPr/>
        <a:lstStyle/>
        <a:p>
          <a:pPr algn="just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Шаг 3: Если присутствие N-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нитрозаминов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подтверждено, держателям регистрационных удостоверений следует принять эффективные меры по снижению риска путем представления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вариантов через ВИ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04BA478D-1B9C-4AB9-B885-678356A0190D}" type="parTrans" cxnId="{D06E8BF5-3F2E-43F2-9A9A-A3FE0E132512}">
      <dgm:prSet/>
      <dgm:spPr/>
      <dgm:t>
        <a:bodyPr/>
        <a:lstStyle/>
        <a:p>
          <a:endParaRPr lang="ru-RU"/>
        </a:p>
      </dgm:t>
    </dgm:pt>
    <dgm:pt modelId="{BA10E05F-5F89-4AEA-8E64-C88F51F90480}" type="sibTrans" cxnId="{D06E8BF5-3F2E-43F2-9A9A-A3FE0E132512}">
      <dgm:prSet/>
      <dgm:spPr/>
      <dgm:t>
        <a:bodyPr/>
        <a:lstStyle/>
        <a:p>
          <a:endParaRPr lang="ru-RU"/>
        </a:p>
      </dgm:t>
    </dgm:pt>
    <dgm:pt modelId="{365C166C-AB5C-4B98-9473-8AA15CB03BE9}" type="pres">
      <dgm:prSet presAssocID="{099E6C7F-322D-4E84-BF16-7FD09A395638}" presName="CompostProcess" presStyleCnt="0">
        <dgm:presLayoutVars>
          <dgm:dir/>
          <dgm:resizeHandles val="exact"/>
        </dgm:presLayoutVars>
      </dgm:prSet>
      <dgm:spPr/>
    </dgm:pt>
    <dgm:pt modelId="{25B5CAB1-693C-423C-8B87-179E458C12BA}" type="pres">
      <dgm:prSet presAssocID="{099E6C7F-322D-4E84-BF16-7FD09A395638}" presName="arrow" presStyleLbl="bgShp" presStyleIdx="0" presStyleCnt="1"/>
      <dgm:spPr/>
    </dgm:pt>
    <dgm:pt modelId="{8AA57E0E-DAD8-4868-B202-A397180E2161}" type="pres">
      <dgm:prSet presAssocID="{099E6C7F-322D-4E84-BF16-7FD09A395638}" presName="linearProcess" presStyleCnt="0"/>
      <dgm:spPr/>
    </dgm:pt>
    <dgm:pt modelId="{E5B100A7-1D6B-4C7B-9AA1-91D410803363}" type="pres">
      <dgm:prSet presAssocID="{D05271BF-701C-4A5F-9327-B0A4780E9570}" presName="textNode" presStyleLbl="node1" presStyleIdx="0" presStyleCnt="3" custScaleX="120322" custScaleY="250000" custLinFactNeighborX="-227" custLinFactNeighborY="-32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6226C-68A7-4B44-95D0-ADCA6A32377A}" type="pres">
      <dgm:prSet presAssocID="{44AA0941-F0D9-4E8A-A576-4368333A98FD}" presName="sibTrans" presStyleCnt="0"/>
      <dgm:spPr/>
    </dgm:pt>
    <dgm:pt modelId="{27841A22-2DAA-4D06-9623-E39D9C8EBF9D}" type="pres">
      <dgm:prSet presAssocID="{4D0B4BAB-F8CC-4CB5-ACCB-28B05DD544DC}" presName="textNode" presStyleLbl="node1" presStyleIdx="1" presStyleCnt="3" custScaleY="246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57FCA-59D2-4176-8233-E1D99A190DA5}" type="pres">
      <dgm:prSet presAssocID="{03B9EA2F-EEE8-41DA-878C-C23EA829B372}" presName="sibTrans" presStyleCnt="0"/>
      <dgm:spPr/>
    </dgm:pt>
    <dgm:pt modelId="{9D2DBA05-F5B2-4838-B1FC-CC020D09883E}" type="pres">
      <dgm:prSet presAssocID="{8AE6BB39-685F-43B8-8E40-310A079F4611}" presName="textNode" presStyleLbl="node1" presStyleIdx="2" presStyleCnt="3" custScaleX="122638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0C6F06-A252-4753-B7EE-CC0077388C1F}" type="presOf" srcId="{D05271BF-701C-4A5F-9327-B0A4780E9570}" destId="{E5B100A7-1D6B-4C7B-9AA1-91D410803363}" srcOrd="0" destOrd="0" presId="urn:microsoft.com/office/officeart/2005/8/layout/hProcess9"/>
    <dgm:cxn modelId="{EA9E4083-46CE-47D5-981F-F37469C5B680}" type="presOf" srcId="{4D0B4BAB-F8CC-4CB5-ACCB-28B05DD544DC}" destId="{27841A22-2DAA-4D06-9623-E39D9C8EBF9D}" srcOrd="0" destOrd="0" presId="urn:microsoft.com/office/officeart/2005/8/layout/hProcess9"/>
    <dgm:cxn modelId="{D92D27F4-A18F-48E5-8786-268F6E0CCC14}" srcId="{099E6C7F-322D-4E84-BF16-7FD09A395638}" destId="{D05271BF-701C-4A5F-9327-B0A4780E9570}" srcOrd="0" destOrd="0" parTransId="{06B01C4C-8FB7-409E-B48F-038E86C6237B}" sibTransId="{44AA0941-F0D9-4E8A-A576-4368333A98FD}"/>
    <dgm:cxn modelId="{A3F8EA08-840F-4EF6-B0E2-5486AD992BD2}" srcId="{099E6C7F-322D-4E84-BF16-7FD09A395638}" destId="{4D0B4BAB-F8CC-4CB5-ACCB-28B05DD544DC}" srcOrd="1" destOrd="0" parTransId="{19518E00-D8BD-43D9-A2E1-0D12A71454E2}" sibTransId="{03B9EA2F-EEE8-41DA-878C-C23EA829B372}"/>
    <dgm:cxn modelId="{C41BB38D-5760-49DE-9760-2AA10B0899D8}" type="presOf" srcId="{8AE6BB39-685F-43B8-8E40-310A079F4611}" destId="{9D2DBA05-F5B2-4838-B1FC-CC020D09883E}" srcOrd="0" destOrd="0" presId="urn:microsoft.com/office/officeart/2005/8/layout/hProcess9"/>
    <dgm:cxn modelId="{47AD0C13-B0C1-45FB-9CB2-0C7326F3CD22}" type="presOf" srcId="{099E6C7F-322D-4E84-BF16-7FD09A395638}" destId="{365C166C-AB5C-4B98-9473-8AA15CB03BE9}" srcOrd="0" destOrd="0" presId="urn:microsoft.com/office/officeart/2005/8/layout/hProcess9"/>
    <dgm:cxn modelId="{D06E8BF5-3F2E-43F2-9A9A-A3FE0E132512}" srcId="{099E6C7F-322D-4E84-BF16-7FD09A395638}" destId="{8AE6BB39-685F-43B8-8E40-310A079F4611}" srcOrd="2" destOrd="0" parTransId="{04BA478D-1B9C-4AB9-B885-678356A0190D}" sibTransId="{BA10E05F-5F89-4AEA-8E64-C88F51F90480}"/>
    <dgm:cxn modelId="{EB1E30C0-31FE-45FB-BEC0-F904B46A0931}" type="presParOf" srcId="{365C166C-AB5C-4B98-9473-8AA15CB03BE9}" destId="{25B5CAB1-693C-423C-8B87-179E458C12BA}" srcOrd="0" destOrd="0" presId="urn:microsoft.com/office/officeart/2005/8/layout/hProcess9"/>
    <dgm:cxn modelId="{65A18DB4-EE7F-4E7A-9D36-3AA780588DCE}" type="presParOf" srcId="{365C166C-AB5C-4B98-9473-8AA15CB03BE9}" destId="{8AA57E0E-DAD8-4868-B202-A397180E2161}" srcOrd="1" destOrd="0" presId="urn:microsoft.com/office/officeart/2005/8/layout/hProcess9"/>
    <dgm:cxn modelId="{29875425-C555-4E3E-8177-7439808DCA6B}" type="presParOf" srcId="{8AA57E0E-DAD8-4868-B202-A397180E2161}" destId="{E5B100A7-1D6B-4C7B-9AA1-91D410803363}" srcOrd="0" destOrd="0" presId="urn:microsoft.com/office/officeart/2005/8/layout/hProcess9"/>
    <dgm:cxn modelId="{B89B7190-E91B-4981-BBD7-42A262D1379F}" type="presParOf" srcId="{8AA57E0E-DAD8-4868-B202-A397180E2161}" destId="{3D46226C-68A7-4B44-95D0-ADCA6A32377A}" srcOrd="1" destOrd="0" presId="urn:microsoft.com/office/officeart/2005/8/layout/hProcess9"/>
    <dgm:cxn modelId="{DEBB6F3B-C54A-472F-AE30-D12B8236B9B7}" type="presParOf" srcId="{8AA57E0E-DAD8-4868-B202-A397180E2161}" destId="{27841A22-2DAA-4D06-9623-E39D9C8EBF9D}" srcOrd="2" destOrd="0" presId="urn:microsoft.com/office/officeart/2005/8/layout/hProcess9"/>
    <dgm:cxn modelId="{87E69DCA-3FFB-4E2E-A20B-730503703E36}" type="presParOf" srcId="{8AA57E0E-DAD8-4868-B202-A397180E2161}" destId="{27B57FCA-59D2-4176-8233-E1D99A190DA5}" srcOrd="3" destOrd="0" presId="urn:microsoft.com/office/officeart/2005/8/layout/hProcess9"/>
    <dgm:cxn modelId="{97120064-5AA0-498A-9028-210DC8E8EA40}" type="presParOf" srcId="{8AA57E0E-DAD8-4868-B202-A397180E2161}" destId="{9D2DBA05-F5B2-4838-B1FC-CC020D09883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5CAB1-693C-423C-8B87-179E458C12BA}">
      <dsp:nvSpPr>
        <dsp:cNvPr id="0" name=""/>
        <dsp:cNvSpPr/>
      </dsp:nvSpPr>
      <dsp:spPr>
        <a:xfrm>
          <a:off x="905390" y="0"/>
          <a:ext cx="10261089" cy="50405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100A7-1D6B-4C7B-9AA1-91D410803363}">
      <dsp:nvSpPr>
        <dsp:cNvPr id="0" name=""/>
        <dsp:cNvSpPr/>
      </dsp:nvSpPr>
      <dsp:spPr>
        <a:xfrm>
          <a:off x="191276" y="0"/>
          <a:ext cx="3795911" cy="504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Этап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: Полная оценка риска АФС и/или ГП, включая оценку рисков вспомогательным веществам и упаковке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 подтверждением декларацией от производителя субстанции, поставщика вспомогательных веществ (по шаблону), поставщика упаковки (произвольная форма) и препарата (по шаблону) в формате письма-уведомления</a:t>
          </a: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76577" y="185301"/>
        <a:ext cx="3425309" cy="4669958"/>
      </dsp:txXfrm>
    </dsp:sp>
    <dsp:sp modelId="{27841A22-2DAA-4D06-9623-E39D9C8EBF9D}">
      <dsp:nvSpPr>
        <dsp:cNvPr id="0" name=""/>
        <dsp:cNvSpPr/>
      </dsp:nvSpPr>
      <dsp:spPr>
        <a:xfrm>
          <a:off x="4422005" y="32723"/>
          <a:ext cx="3154793" cy="49751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Этап 2: В случае выявления риска держатели регистрационных удостоверений должны приступить к подтверждающему тестированию, чтобы подтвердить или опровергнуть наличие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N-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нитрозаминов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Предоставление информации в формате письмо-уведомление и результатов тестирования 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6009" y="186727"/>
        <a:ext cx="2846785" cy="4667105"/>
      </dsp:txXfrm>
    </dsp:sp>
    <dsp:sp modelId="{9D2DBA05-F5B2-4838-B1FC-CC020D09883E}">
      <dsp:nvSpPr>
        <dsp:cNvPr id="0" name=""/>
        <dsp:cNvSpPr/>
      </dsp:nvSpPr>
      <dsp:spPr>
        <a:xfrm>
          <a:off x="8010632" y="0"/>
          <a:ext cx="3868976" cy="504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Шаг 3: Если присутствие N-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нитрозаминов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подтверждено, держателям регистрационных удостоверений следует принять эффективные меры по снижению риска путем представления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вариантов через ВИ</a:t>
          </a: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8199500" y="188868"/>
        <a:ext cx="3491240" cy="4662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234" cy="33977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677" y="0"/>
            <a:ext cx="4303232" cy="33977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444FAE4E-647A-4770-A8E8-22A89D30DF32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6815"/>
            <a:ext cx="4303234" cy="339776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677" y="6456815"/>
            <a:ext cx="4303232" cy="339776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545A0A05-8CEA-4866-8DB5-8AA863DCD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359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3988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3988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65747192-4AC1-4D24-A47E-792017C095CB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79" cy="3058953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F917D025-2726-4D14-A11B-3468E723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7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2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4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41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8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8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2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6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0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2" y="1200428"/>
            <a:ext cx="5384099" cy="3394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4" y="1200428"/>
            <a:ext cx="5384099" cy="3394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5" y="1535469"/>
            <a:ext cx="5388332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5" y="2175378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5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43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6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4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4" y="273117"/>
            <a:ext cx="6814779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4" y="1435437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6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4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51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2373-1593-46EC-BDB9-C43E8A6419E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4"/>
            <a:ext cx="3860297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FED8-2259-444D-94E6-869613194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9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5" descr="D:\НЦЭЛС\Презентации\Форма для презентации\Материалы и всякие штуки для презентации\фон 2 НЦЭЛ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" y="-3362"/>
            <a:ext cx="12195769" cy="68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Прямая соединительная линия 78"/>
          <p:cNvCxnSpPr/>
          <p:nvPr/>
        </p:nvCxnSpPr>
        <p:spPr>
          <a:xfrm>
            <a:off x="0" y="405458"/>
            <a:ext cx="10271670" cy="0"/>
          </a:xfrm>
          <a:prstGeom prst="line">
            <a:avLst/>
          </a:prstGeom>
          <a:ln w="2540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0" y="463179"/>
            <a:ext cx="9844384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" y="209550"/>
            <a:ext cx="11993115" cy="64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5" descr="D:\НЦЭЛС\Презентации\Форма для презентации\Материалы и всякие штуки для презентации\фон 2 НЦЭЛ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" y="-3362"/>
            <a:ext cx="12195769" cy="68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Прямая соединительная линия 78"/>
          <p:cNvCxnSpPr/>
          <p:nvPr/>
        </p:nvCxnSpPr>
        <p:spPr>
          <a:xfrm>
            <a:off x="0" y="405458"/>
            <a:ext cx="10271670" cy="0"/>
          </a:xfrm>
          <a:prstGeom prst="line">
            <a:avLst/>
          </a:prstGeom>
          <a:ln w="2540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0" y="463179"/>
            <a:ext cx="9844384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0" y="261442"/>
            <a:ext cx="11665296" cy="633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8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5" descr="D:\НЦЭЛС\Презентации\Форма для презентации\Материалы и всякие штуки для презентации\фон 2 НЦЭЛ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" y="-3362"/>
            <a:ext cx="12195769" cy="68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Прямая соединительная линия 78"/>
          <p:cNvCxnSpPr/>
          <p:nvPr/>
        </p:nvCxnSpPr>
        <p:spPr>
          <a:xfrm>
            <a:off x="0" y="405458"/>
            <a:ext cx="10271670" cy="0"/>
          </a:xfrm>
          <a:prstGeom prst="line">
            <a:avLst/>
          </a:prstGeom>
          <a:ln w="2540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0" y="463179"/>
            <a:ext cx="9844384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0" y="189435"/>
            <a:ext cx="11881319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5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исследованиям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состоит из следующих 3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шагов: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a.iklasova\Desktop\нитрозамины коррект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13570"/>
            <a:ext cx="12190413" cy="544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Предоставление результатов по этапам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734870"/>
              </p:ext>
            </p:extLst>
          </p:nvPr>
        </p:nvGraphicFramePr>
        <p:xfrm>
          <a:off x="0" y="1629594"/>
          <a:ext cx="1207187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16943</TotalTime>
  <Words>113</Words>
  <Application>Microsoft Office PowerPoint</Application>
  <PresentationFormat>Произвольный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Требования к исследованиям состоит из следующих 3 шагов:</vt:lpstr>
      <vt:lpstr>Предоставление результатов по этапам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Зиперов Ахтам Таиржанович</dc:creator>
  <cp:lastModifiedBy>Эксперт</cp:lastModifiedBy>
  <cp:revision>672</cp:revision>
  <cp:lastPrinted>2019-12-04T06:53:50Z</cp:lastPrinted>
  <dcterms:created xsi:type="dcterms:W3CDTF">2019-03-28T08:18:15Z</dcterms:created>
  <dcterms:modified xsi:type="dcterms:W3CDTF">2023-06-06T06:25:26Z</dcterms:modified>
</cp:coreProperties>
</file>