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12" y="-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0143" y="111244"/>
            <a:ext cx="7648956" cy="9083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512" y="355082"/>
            <a:ext cx="711428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6055"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Порядок организации </a:t>
            </a:r>
            <a:r>
              <a:rPr sz="2200" b="1" spc="-5" dirty="0">
                <a:latin typeface="Carlito"/>
                <a:cs typeface="Carlito"/>
              </a:rPr>
              <a:t>и </a:t>
            </a:r>
            <a:r>
              <a:rPr sz="2200" b="1" spc="-15" dirty="0" err="1">
                <a:latin typeface="Carlito"/>
                <a:cs typeface="Carlito"/>
              </a:rPr>
              <a:t>проведения</a:t>
            </a:r>
            <a:r>
              <a:rPr sz="2200" b="1" spc="-15" dirty="0">
                <a:latin typeface="Carlito"/>
                <a:cs typeface="Carlito"/>
              </a:rPr>
              <a:t> </a:t>
            </a:r>
            <a:r>
              <a:rPr lang="ru-RU" sz="2200" b="1" spc="-10" dirty="0">
                <a:latin typeface="Carlito"/>
                <a:cs typeface="Carlito"/>
              </a:rPr>
              <a:t>инспекции</a:t>
            </a:r>
            <a:r>
              <a:rPr sz="2200" b="1" spc="-10" dirty="0">
                <a:latin typeface="Carlito"/>
                <a:cs typeface="Carlito"/>
              </a:rPr>
              <a:t> МИ</a:t>
            </a:r>
            <a:endParaRPr sz="22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533" y="1123124"/>
            <a:ext cx="459105" cy="795655"/>
            <a:chOff x="431533" y="1123124"/>
            <a:chExt cx="459105" cy="795655"/>
          </a:xfrm>
        </p:grpSpPr>
        <p:sp>
          <p:nvSpPr>
            <p:cNvPr id="4" name="object 4"/>
            <p:cNvSpPr/>
            <p:nvPr/>
          </p:nvSpPr>
          <p:spPr>
            <a:xfrm>
              <a:off x="433120" y="1124711"/>
              <a:ext cx="455930" cy="792480"/>
            </a:xfrm>
            <a:custGeom>
              <a:avLst/>
              <a:gdLst/>
              <a:ahLst/>
              <a:cxnLst/>
              <a:rect l="l" t="t" r="r" b="b"/>
              <a:pathLst>
                <a:path w="455930" h="792480">
                  <a:moveTo>
                    <a:pt x="455764" y="0"/>
                  </a:moveTo>
                  <a:lnTo>
                    <a:pt x="227888" y="227964"/>
                  </a:lnTo>
                  <a:lnTo>
                    <a:pt x="0" y="0"/>
                  </a:lnTo>
                  <a:lnTo>
                    <a:pt x="0" y="564261"/>
                  </a:lnTo>
                  <a:lnTo>
                    <a:pt x="227888" y="792099"/>
                  </a:lnTo>
                  <a:lnTo>
                    <a:pt x="455764" y="564261"/>
                  </a:lnTo>
                  <a:lnTo>
                    <a:pt x="455764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3120" y="1124711"/>
              <a:ext cx="455930" cy="792480"/>
            </a:xfrm>
            <a:custGeom>
              <a:avLst/>
              <a:gdLst/>
              <a:ahLst/>
              <a:cxnLst/>
              <a:rect l="l" t="t" r="r" b="b"/>
              <a:pathLst>
                <a:path w="455930" h="792480">
                  <a:moveTo>
                    <a:pt x="455764" y="0"/>
                  </a:moveTo>
                  <a:lnTo>
                    <a:pt x="455764" y="564261"/>
                  </a:lnTo>
                  <a:lnTo>
                    <a:pt x="227888" y="792099"/>
                  </a:lnTo>
                  <a:lnTo>
                    <a:pt x="0" y="564261"/>
                  </a:lnTo>
                  <a:lnTo>
                    <a:pt x="0" y="0"/>
                  </a:lnTo>
                  <a:lnTo>
                    <a:pt x="227888" y="227964"/>
                  </a:lnTo>
                  <a:lnTo>
                    <a:pt x="455764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78307" y="1335735"/>
            <a:ext cx="1803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3788" y="2032190"/>
            <a:ext cx="431800" cy="822325"/>
            <a:chOff x="443788" y="2032190"/>
            <a:chExt cx="431800" cy="822325"/>
          </a:xfrm>
        </p:grpSpPr>
        <p:sp>
          <p:nvSpPr>
            <p:cNvPr id="8" name="object 8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214223" y="214249"/>
                  </a:lnTo>
                  <a:lnTo>
                    <a:pt x="0" y="0"/>
                  </a:lnTo>
                  <a:lnTo>
                    <a:pt x="0" y="604901"/>
                  </a:lnTo>
                  <a:lnTo>
                    <a:pt x="214223" y="819150"/>
                  </a:lnTo>
                  <a:lnTo>
                    <a:pt x="428459" y="604901"/>
                  </a:lnTo>
                  <a:lnTo>
                    <a:pt x="42845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428459" y="604901"/>
                  </a:lnTo>
                  <a:lnTo>
                    <a:pt x="214223" y="819150"/>
                  </a:lnTo>
                  <a:lnTo>
                    <a:pt x="0" y="604901"/>
                  </a:lnTo>
                  <a:lnTo>
                    <a:pt x="0" y="0"/>
                  </a:lnTo>
                  <a:lnTo>
                    <a:pt x="214223" y="214249"/>
                  </a:lnTo>
                  <a:lnTo>
                    <a:pt x="42845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78307" y="2269363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2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9910" y="3067367"/>
            <a:ext cx="432434" cy="626745"/>
            <a:chOff x="449910" y="3067367"/>
            <a:chExt cx="432434" cy="626745"/>
          </a:xfrm>
        </p:grpSpPr>
        <p:sp>
          <p:nvSpPr>
            <p:cNvPr id="12" name="object 12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214375" y="214375"/>
                  </a:lnTo>
                  <a:lnTo>
                    <a:pt x="0" y="0"/>
                  </a:lnTo>
                  <a:lnTo>
                    <a:pt x="0" y="409321"/>
                  </a:lnTo>
                  <a:lnTo>
                    <a:pt x="214375" y="623570"/>
                  </a:lnTo>
                  <a:lnTo>
                    <a:pt x="428739" y="409321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428739" y="409321"/>
                  </a:lnTo>
                  <a:lnTo>
                    <a:pt x="214375" y="623570"/>
                  </a:lnTo>
                  <a:lnTo>
                    <a:pt x="0" y="409321"/>
                  </a:lnTo>
                  <a:lnTo>
                    <a:pt x="0" y="0"/>
                  </a:lnTo>
                  <a:lnTo>
                    <a:pt x="214375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87451" y="322707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43509" y="3804729"/>
            <a:ext cx="432434" cy="634365"/>
            <a:chOff x="443509" y="3804729"/>
            <a:chExt cx="432434" cy="634365"/>
          </a:xfrm>
        </p:grpSpPr>
        <p:sp>
          <p:nvSpPr>
            <p:cNvPr id="16" name="object 16"/>
            <p:cNvSpPr/>
            <p:nvPr/>
          </p:nvSpPr>
          <p:spPr>
            <a:xfrm>
              <a:off x="445096" y="3806316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214363" y="214375"/>
                  </a:lnTo>
                  <a:lnTo>
                    <a:pt x="0" y="0"/>
                  </a:lnTo>
                  <a:lnTo>
                    <a:pt x="0" y="416432"/>
                  </a:lnTo>
                  <a:lnTo>
                    <a:pt x="214363" y="630808"/>
                  </a:lnTo>
                  <a:lnTo>
                    <a:pt x="428739" y="416432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5096" y="3806316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428739" y="416432"/>
                  </a:lnTo>
                  <a:lnTo>
                    <a:pt x="214363" y="630808"/>
                  </a:lnTo>
                  <a:lnTo>
                    <a:pt x="0" y="416432"/>
                  </a:lnTo>
                  <a:lnTo>
                    <a:pt x="0" y="0"/>
                  </a:lnTo>
                  <a:lnTo>
                    <a:pt x="214363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80136" y="3954271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9534" y="5241607"/>
            <a:ext cx="432434" cy="637540"/>
            <a:chOff x="439534" y="5241607"/>
            <a:chExt cx="432434" cy="637540"/>
          </a:xfrm>
        </p:grpSpPr>
        <p:sp>
          <p:nvSpPr>
            <p:cNvPr id="20" name="object 20"/>
            <p:cNvSpPr/>
            <p:nvPr/>
          </p:nvSpPr>
          <p:spPr>
            <a:xfrm>
              <a:off x="441121" y="5243195"/>
              <a:ext cx="429259" cy="634365"/>
            </a:xfrm>
            <a:custGeom>
              <a:avLst/>
              <a:gdLst/>
              <a:ahLst/>
              <a:cxnLst/>
              <a:rect l="l" t="t" r="r" b="b"/>
              <a:pathLst>
                <a:path w="429259" h="634364">
                  <a:moveTo>
                    <a:pt x="428739" y="0"/>
                  </a:moveTo>
                  <a:lnTo>
                    <a:pt x="214363" y="214375"/>
                  </a:lnTo>
                  <a:lnTo>
                    <a:pt x="0" y="0"/>
                  </a:lnTo>
                  <a:lnTo>
                    <a:pt x="0" y="419709"/>
                  </a:lnTo>
                  <a:lnTo>
                    <a:pt x="214363" y="634072"/>
                  </a:lnTo>
                  <a:lnTo>
                    <a:pt x="428739" y="419709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1121" y="5243195"/>
              <a:ext cx="429259" cy="634365"/>
            </a:xfrm>
            <a:custGeom>
              <a:avLst/>
              <a:gdLst/>
              <a:ahLst/>
              <a:cxnLst/>
              <a:rect l="l" t="t" r="r" b="b"/>
              <a:pathLst>
                <a:path w="429259" h="634364">
                  <a:moveTo>
                    <a:pt x="428739" y="0"/>
                  </a:moveTo>
                  <a:lnTo>
                    <a:pt x="428739" y="419709"/>
                  </a:lnTo>
                  <a:lnTo>
                    <a:pt x="214363" y="634072"/>
                  </a:lnTo>
                  <a:lnTo>
                    <a:pt x="0" y="419709"/>
                  </a:lnTo>
                  <a:lnTo>
                    <a:pt x="0" y="0"/>
                  </a:lnTo>
                  <a:lnTo>
                    <a:pt x="214363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77392" y="5387746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6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60894" y="1093927"/>
            <a:ext cx="6203950" cy="810478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39"/>
              </a:lnSpc>
            </a:pPr>
            <a:r>
              <a:rPr sz="1800" spc="-5" dirty="0">
                <a:latin typeface="+mj-lt"/>
                <a:cs typeface="Carlito"/>
              </a:rPr>
              <a:t>Экспертная организация направляет </a:t>
            </a:r>
            <a:r>
              <a:rPr sz="1800" spc="-5" dirty="0" err="1">
                <a:latin typeface="+mj-lt"/>
                <a:cs typeface="Carlito"/>
              </a:rPr>
              <a:t>заявителю</a:t>
            </a:r>
            <a:r>
              <a:rPr sz="1800" spc="25" dirty="0">
                <a:latin typeface="+mj-lt"/>
                <a:cs typeface="Carlito"/>
              </a:rPr>
              <a:t> </a:t>
            </a:r>
            <a:r>
              <a:rPr sz="1800" spc="-5" dirty="0" err="1">
                <a:latin typeface="+mj-lt"/>
                <a:cs typeface="Carlito"/>
              </a:rPr>
              <a:t>уведомление</a:t>
            </a:r>
            <a:endParaRPr lang="ru-RU" sz="1800" dirty="0">
              <a:latin typeface="+mj-lt"/>
              <a:cs typeface="Carlito"/>
            </a:endParaRPr>
          </a:p>
          <a:p>
            <a:pPr marL="567055" marR="560705" algn="ctr">
              <a:lnSpc>
                <a:spcPct val="100000"/>
              </a:lnSpc>
            </a:pPr>
            <a:r>
              <a:rPr lang="ru-RU" sz="1800" dirty="0">
                <a:latin typeface="+mj-lt"/>
                <a:cs typeface="Carlito"/>
              </a:rPr>
              <a:t>о </a:t>
            </a:r>
            <a:r>
              <a:rPr lang="ru-RU" sz="1800" spc="-15" dirty="0">
                <a:latin typeface="+mj-lt"/>
                <a:cs typeface="Carlito"/>
              </a:rPr>
              <a:t>необходимости </a:t>
            </a:r>
            <a:r>
              <a:rPr lang="ru-RU" sz="1800" spc="-5" dirty="0">
                <a:latin typeface="+mj-lt"/>
                <a:cs typeface="Carlito"/>
              </a:rPr>
              <a:t>проведения инспекции производства</a:t>
            </a:r>
            <a:endParaRPr lang="ru-RU" sz="1800" dirty="0">
              <a:latin typeface="+mj-lt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60894" y="2033790"/>
            <a:ext cx="6203950" cy="819150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780">
              <a:lnSpc>
                <a:spcPts val="2030"/>
              </a:lnSpc>
            </a:pPr>
            <a:r>
              <a:rPr sz="1800" spc="-5" dirty="0">
                <a:latin typeface="+mj-lt"/>
                <a:cs typeface="Carlito"/>
              </a:rPr>
              <a:t>Заявитель </a:t>
            </a:r>
            <a:r>
              <a:rPr sz="1800" dirty="0">
                <a:latin typeface="+mj-lt"/>
                <a:cs typeface="Carlito"/>
              </a:rPr>
              <a:t>в </a:t>
            </a:r>
            <a:r>
              <a:rPr sz="1800" spc="-5" dirty="0">
                <a:latin typeface="+mj-lt"/>
                <a:cs typeface="Carlito"/>
              </a:rPr>
              <a:t>течение </a:t>
            </a:r>
            <a:r>
              <a:rPr sz="1800" dirty="0">
                <a:latin typeface="+mj-lt"/>
                <a:cs typeface="Carlito"/>
              </a:rPr>
              <a:t>30 </a:t>
            </a:r>
            <a:r>
              <a:rPr sz="1800" spc="-5" dirty="0">
                <a:latin typeface="+mj-lt"/>
                <a:cs typeface="Carlito"/>
              </a:rPr>
              <a:t>календарных дней </a:t>
            </a:r>
            <a:r>
              <a:rPr sz="1800" dirty="0">
                <a:latin typeface="+mj-lt"/>
                <a:cs typeface="Carlito"/>
              </a:rPr>
              <a:t>со </a:t>
            </a:r>
            <a:r>
              <a:rPr sz="1800" spc="-5" dirty="0">
                <a:latin typeface="+mj-lt"/>
                <a:cs typeface="Carlito"/>
              </a:rPr>
              <a:t>дня</a:t>
            </a:r>
            <a:r>
              <a:rPr sz="1800" spc="-25" dirty="0">
                <a:latin typeface="+mj-lt"/>
                <a:cs typeface="Carlito"/>
              </a:rPr>
              <a:t> </a:t>
            </a:r>
            <a:r>
              <a:rPr sz="1800" spc="-5" dirty="0">
                <a:latin typeface="+mj-lt"/>
                <a:cs typeface="Carlito"/>
              </a:rPr>
              <a:t>получения</a:t>
            </a:r>
            <a:endParaRPr sz="1800" dirty="0">
              <a:latin typeface="+mj-lt"/>
              <a:cs typeface="Carlito"/>
            </a:endParaRPr>
          </a:p>
          <a:p>
            <a:pPr marL="1800225" marR="120650" indent="-1670685">
              <a:lnSpc>
                <a:spcPct val="100000"/>
              </a:lnSpc>
            </a:pPr>
            <a:r>
              <a:rPr sz="1800" spc="-5" dirty="0">
                <a:latin typeface="+mj-lt"/>
                <a:cs typeface="Carlito"/>
              </a:rPr>
              <a:t>уведомления направляет </a:t>
            </a:r>
            <a:r>
              <a:rPr sz="1800" dirty="0">
                <a:latin typeface="+mj-lt"/>
                <a:cs typeface="Carlito"/>
              </a:rPr>
              <a:t>в </a:t>
            </a:r>
            <a:r>
              <a:rPr sz="1800" spc="-5" dirty="0">
                <a:latin typeface="+mj-lt"/>
                <a:cs typeface="Carlito"/>
              </a:rPr>
              <a:t>экспертную организацию письмо  </a:t>
            </a:r>
            <a:r>
              <a:rPr sz="1800" dirty="0">
                <a:latin typeface="+mj-lt"/>
                <a:cs typeface="Carlito"/>
              </a:rPr>
              <a:t>о </a:t>
            </a:r>
            <a:r>
              <a:rPr sz="1800" spc="-15" dirty="0" err="1">
                <a:latin typeface="+mj-lt"/>
                <a:cs typeface="Carlito"/>
              </a:rPr>
              <a:t>согласии</a:t>
            </a:r>
            <a:r>
              <a:rPr sz="1800" spc="-15" dirty="0">
                <a:latin typeface="+mj-lt"/>
                <a:cs typeface="Carlito"/>
              </a:rPr>
              <a:t> </a:t>
            </a:r>
            <a:r>
              <a:rPr lang="ru-RU" sz="1800" spc="-15" dirty="0">
                <a:latin typeface="+mj-lt"/>
                <a:cs typeface="Carlito"/>
              </a:rPr>
              <a:t>на </a:t>
            </a:r>
            <a:r>
              <a:rPr sz="1800" spc="-5" dirty="0" err="1">
                <a:latin typeface="+mj-lt"/>
                <a:cs typeface="Carlito"/>
              </a:rPr>
              <a:t>проведения</a:t>
            </a:r>
            <a:r>
              <a:rPr lang="ru-RU" spc="20" dirty="0">
                <a:latin typeface="+mj-lt"/>
                <a:cs typeface="Carlito"/>
              </a:rPr>
              <a:t> инспекции</a:t>
            </a:r>
            <a:endParaRPr sz="1800" dirty="0">
              <a:latin typeface="+mj-lt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60894" y="3068967"/>
            <a:ext cx="6203950" cy="572593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6260" marR="549275" indent="106680" algn="ctr">
              <a:lnSpc>
                <a:spcPts val="2160"/>
              </a:lnSpc>
              <a:spcBef>
                <a:spcPts val="65"/>
              </a:spcBef>
            </a:pPr>
            <a:r>
              <a:rPr sz="2000" spc="-5" dirty="0">
                <a:latin typeface="+mj-lt"/>
                <a:cs typeface="Carlito"/>
              </a:rPr>
              <a:t>Заявитель заключает </a:t>
            </a:r>
            <a:r>
              <a:rPr sz="2000" spc="-90" dirty="0">
                <a:latin typeface="+mj-lt"/>
                <a:cs typeface="Arial"/>
              </a:rPr>
              <a:t>договор </a:t>
            </a:r>
            <a:r>
              <a:rPr sz="2000" spc="-60" dirty="0" err="1">
                <a:latin typeface="+mj-lt"/>
                <a:cs typeface="Arial"/>
              </a:rPr>
              <a:t>на</a:t>
            </a:r>
            <a:r>
              <a:rPr sz="2000" spc="-60" dirty="0">
                <a:latin typeface="+mj-lt"/>
                <a:cs typeface="Arial"/>
              </a:rPr>
              <a:t> </a:t>
            </a:r>
            <a:r>
              <a:rPr sz="2000" spc="-90" dirty="0" err="1">
                <a:latin typeface="+mj-lt"/>
                <a:cs typeface="Arial"/>
              </a:rPr>
              <a:t>проведение</a:t>
            </a:r>
            <a:r>
              <a:rPr lang="ru-RU" sz="2000" spc="-90" dirty="0">
                <a:latin typeface="+mj-lt"/>
                <a:cs typeface="Arial"/>
              </a:rPr>
              <a:t> инспекции </a:t>
            </a:r>
            <a:r>
              <a:rPr sz="2000" dirty="0">
                <a:latin typeface="+mj-lt"/>
                <a:cs typeface="Carlito"/>
              </a:rPr>
              <a:t>с </a:t>
            </a:r>
            <a:r>
              <a:rPr sz="2000" spc="-5" dirty="0">
                <a:latin typeface="+mj-lt"/>
                <a:cs typeface="Carlito"/>
              </a:rPr>
              <a:t>экспертной</a:t>
            </a:r>
            <a:r>
              <a:rPr sz="2000" spc="8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организацией</a:t>
            </a:r>
            <a:endParaRPr sz="2000" dirty="0">
              <a:latin typeface="+mj-lt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60894" y="3814102"/>
            <a:ext cx="6203950" cy="538609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55"/>
              </a:lnSpc>
            </a:pPr>
            <a:r>
              <a:rPr lang="ru-RU" sz="1800" spc="-10" dirty="0">
                <a:latin typeface="+mj-lt"/>
                <a:cs typeface="Carlito"/>
              </a:rPr>
              <a:t>Руководитель инспекции </a:t>
            </a:r>
            <a:r>
              <a:rPr sz="1800" spc="-5" dirty="0" err="1">
                <a:latin typeface="+mj-lt"/>
                <a:cs typeface="Carlito"/>
              </a:rPr>
              <a:t>направляет</a:t>
            </a:r>
            <a:r>
              <a:rPr sz="1800" spc="-5" dirty="0">
                <a:latin typeface="+mj-lt"/>
                <a:cs typeface="Carlito"/>
              </a:rPr>
              <a:t> </a:t>
            </a:r>
            <a:r>
              <a:rPr sz="1800" spc="-5" dirty="0" err="1">
                <a:latin typeface="+mj-lt"/>
                <a:cs typeface="Carlito"/>
              </a:rPr>
              <a:t>программу</a:t>
            </a:r>
            <a:r>
              <a:rPr sz="1800" spc="-5" dirty="0">
                <a:latin typeface="+mj-lt"/>
                <a:cs typeface="Carlito"/>
              </a:rPr>
              <a:t> </a:t>
            </a:r>
            <a:r>
              <a:rPr lang="ru-RU" sz="1800" spc="-5" dirty="0">
                <a:latin typeface="+mj-lt"/>
                <a:cs typeface="Carlito"/>
              </a:rPr>
              <a:t>инспекции</a:t>
            </a:r>
            <a:r>
              <a:rPr sz="1800" spc="-5" dirty="0">
                <a:latin typeface="+mj-lt"/>
                <a:cs typeface="Carlito"/>
              </a:rPr>
              <a:t> </a:t>
            </a:r>
            <a:r>
              <a:rPr sz="1800" dirty="0" err="1">
                <a:latin typeface="+mj-lt"/>
                <a:cs typeface="Carlito"/>
              </a:rPr>
              <a:t>не</a:t>
            </a:r>
            <a:r>
              <a:rPr sz="1800" dirty="0">
                <a:latin typeface="+mj-lt"/>
                <a:cs typeface="Carlito"/>
              </a:rPr>
              <a:t> </a:t>
            </a:r>
            <a:r>
              <a:rPr sz="1800" spc="-5" dirty="0" err="1">
                <a:latin typeface="+mj-lt"/>
                <a:cs typeface="Carlito"/>
              </a:rPr>
              <a:t>менее</a:t>
            </a:r>
            <a:r>
              <a:rPr lang="ru-RU" sz="1800" spc="-5" dirty="0">
                <a:latin typeface="+mj-lt"/>
                <a:cs typeface="Carlito"/>
              </a:rPr>
              <a:t> </a:t>
            </a:r>
            <a:r>
              <a:rPr sz="1800" spc="-5" dirty="0" err="1">
                <a:latin typeface="+mj-lt"/>
                <a:cs typeface="Carlito"/>
              </a:rPr>
              <a:t>чем</a:t>
            </a:r>
            <a:r>
              <a:rPr sz="1800" spc="-5" dirty="0">
                <a:latin typeface="+mj-lt"/>
                <a:cs typeface="Carlito"/>
              </a:rPr>
              <a:t> </a:t>
            </a:r>
            <a:r>
              <a:rPr sz="1800" spc="-5" dirty="0" err="1">
                <a:latin typeface="+mj-lt"/>
                <a:cs typeface="Carlito"/>
              </a:rPr>
              <a:t>за</a:t>
            </a:r>
            <a:r>
              <a:rPr sz="1800" spc="70" dirty="0">
                <a:latin typeface="+mj-lt"/>
                <a:cs typeface="Carlito"/>
              </a:rPr>
              <a:t> </a:t>
            </a:r>
            <a:r>
              <a:rPr lang="ru-RU" sz="1800" spc="70" dirty="0">
                <a:latin typeface="+mj-lt"/>
                <a:cs typeface="Carlito"/>
              </a:rPr>
              <a:t>7 </a:t>
            </a:r>
            <a:r>
              <a:rPr lang="ru-RU" sz="1800" spc="-5" dirty="0">
                <a:latin typeface="+mj-lt"/>
                <a:cs typeface="Carlito"/>
              </a:rPr>
              <a:t>календарных</a:t>
            </a:r>
            <a:r>
              <a:rPr sz="1800" spc="-5" dirty="0">
                <a:latin typeface="+mj-lt"/>
                <a:cs typeface="Carlito"/>
              </a:rPr>
              <a:t> дней до </a:t>
            </a:r>
            <a:r>
              <a:rPr sz="1800" spc="-5" dirty="0" err="1">
                <a:latin typeface="+mj-lt"/>
                <a:cs typeface="Carlito"/>
              </a:rPr>
              <a:t>начала</a:t>
            </a:r>
            <a:r>
              <a:rPr sz="1800" spc="5" dirty="0">
                <a:latin typeface="+mj-lt"/>
                <a:cs typeface="Carlito"/>
              </a:rPr>
              <a:t> </a:t>
            </a:r>
            <a:r>
              <a:rPr lang="ru-RU" spc="-5" dirty="0">
                <a:latin typeface="+mj-lt"/>
                <a:cs typeface="Carlito"/>
              </a:rPr>
              <a:t>инспекции</a:t>
            </a:r>
            <a:endParaRPr sz="1800" dirty="0">
              <a:latin typeface="+mj-lt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58214" y="5243156"/>
            <a:ext cx="6192000" cy="900000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61594" rIns="0" bIns="0" rtlCol="0">
            <a:noAutofit/>
          </a:bodyPr>
          <a:lstStyle/>
          <a:p>
            <a:pPr marL="596265">
              <a:lnSpc>
                <a:spcPct val="100000"/>
              </a:lnSpc>
              <a:spcBef>
                <a:spcPts val="484"/>
              </a:spcBef>
            </a:pPr>
            <a:r>
              <a:rPr lang="ru-RU" spc="-10" dirty="0">
                <a:latin typeface="+mj-lt"/>
                <a:cs typeface="Carlito"/>
              </a:rPr>
              <a:t>Ф</a:t>
            </a:r>
            <a:r>
              <a:rPr spc="-10" dirty="0" err="1">
                <a:latin typeface="+mj-lt"/>
                <a:cs typeface="Carlito"/>
              </a:rPr>
              <a:t>ормирует</a:t>
            </a:r>
            <a:r>
              <a:rPr lang="ru-RU" spc="-10" dirty="0" err="1">
                <a:latin typeface="+mj-lt"/>
                <a:cs typeface="Carlito"/>
              </a:rPr>
              <a:t>ся</a:t>
            </a:r>
            <a:r>
              <a:rPr spc="-10" dirty="0">
                <a:latin typeface="+mj-lt"/>
                <a:cs typeface="Carlito"/>
              </a:rPr>
              <a:t> отчет </a:t>
            </a:r>
            <a:r>
              <a:rPr spc="-5" dirty="0">
                <a:latin typeface="+mj-lt"/>
                <a:cs typeface="Carlito"/>
              </a:rPr>
              <a:t>о </a:t>
            </a:r>
            <a:r>
              <a:rPr spc="-20" dirty="0" err="1">
                <a:latin typeface="+mj-lt"/>
                <a:cs typeface="Carlito"/>
              </a:rPr>
              <a:t>результатах</a:t>
            </a:r>
            <a:r>
              <a:rPr spc="-20" dirty="0">
                <a:latin typeface="+mj-lt"/>
                <a:cs typeface="Carlito"/>
              </a:rPr>
              <a:t> </a:t>
            </a:r>
            <a:r>
              <a:rPr lang="ru-RU" spc="-20" dirty="0">
                <a:latin typeface="+mj-lt"/>
                <a:cs typeface="Carlito"/>
              </a:rPr>
              <a:t>инспекции производства</a:t>
            </a:r>
            <a:r>
              <a:rPr spc="-10" dirty="0">
                <a:latin typeface="+mj-lt"/>
                <a:cs typeface="Carlito"/>
              </a:rPr>
              <a:t>,</a:t>
            </a:r>
            <a:r>
              <a:rPr spc="200" dirty="0">
                <a:latin typeface="+mj-lt"/>
                <a:cs typeface="Carlito"/>
              </a:rPr>
              <a:t> </a:t>
            </a:r>
            <a:r>
              <a:rPr spc="-15" dirty="0" err="1">
                <a:latin typeface="+mj-lt"/>
                <a:cs typeface="Carlito"/>
              </a:rPr>
              <a:t>который</a:t>
            </a:r>
            <a:r>
              <a:rPr lang="ru-RU" spc="-15" dirty="0">
                <a:latin typeface="+mj-lt"/>
                <a:cs typeface="Carlito"/>
              </a:rPr>
              <a:t> </a:t>
            </a:r>
            <a:r>
              <a:rPr spc="-10" dirty="0" err="1">
                <a:latin typeface="+mj-lt"/>
                <a:cs typeface="Carlito"/>
              </a:rPr>
              <a:t>направляется</a:t>
            </a:r>
            <a:r>
              <a:rPr spc="-10" dirty="0">
                <a:latin typeface="+mj-lt"/>
                <a:cs typeface="Carlito"/>
              </a:rPr>
              <a:t> заявителю </a:t>
            </a:r>
            <a:r>
              <a:rPr spc="-5" dirty="0">
                <a:latin typeface="+mj-lt"/>
                <a:cs typeface="Carlito"/>
              </a:rPr>
              <a:t>в </a:t>
            </a:r>
            <a:r>
              <a:rPr spc="-10" dirty="0">
                <a:latin typeface="+mj-lt"/>
                <a:cs typeface="Carlito"/>
              </a:rPr>
              <a:t>течение 30 </a:t>
            </a:r>
            <a:r>
              <a:rPr spc="-5" dirty="0">
                <a:latin typeface="+mj-lt"/>
                <a:cs typeface="Carlito"/>
              </a:rPr>
              <a:t>календарных</a:t>
            </a:r>
            <a:r>
              <a:rPr spc="55" dirty="0">
                <a:latin typeface="+mj-lt"/>
                <a:cs typeface="Carlito"/>
              </a:rPr>
              <a:t> </a:t>
            </a:r>
            <a:r>
              <a:rPr spc="-10" dirty="0">
                <a:latin typeface="+mj-lt"/>
                <a:cs typeface="Carlito"/>
              </a:rPr>
              <a:t>дней</a:t>
            </a:r>
            <a:endParaRPr dirty="0">
              <a:latin typeface="+mj-lt"/>
              <a:cs typeface="Carlito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43509" y="4524819"/>
            <a:ext cx="432434" cy="634365"/>
            <a:chOff x="443509" y="4524819"/>
            <a:chExt cx="432434" cy="634365"/>
          </a:xfrm>
        </p:grpSpPr>
        <p:sp>
          <p:nvSpPr>
            <p:cNvPr id="29" name="object 29"/>
            <p:cNvSpPr/>
            <p:nvPr/>
          </p:nvSpPr>
          <p:spPr>
            <a:xfrm>
              <a:off x="445096" y="4526407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214363" y="214249"/>
                  </a:lnTo>
                  <a:lnTo>
                    <a:pt x="0" y="0"/>
                  </a:lnTo>
                  <a:lnTo>
                    <a:pt x="0" y="416433"/>
                  </a:lnTo>
                  <a:lnTo>
                    <a:pt x="214363" y="630809"/>
                  </a:lnTo>
                  <a:lnTo>
                    <a:pt x="428739" y="416433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45096" y="4526407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428739" y="416433"/>
                  </a:lnTo>
                  <a:lnTo>
                    <a:pt x="214363" y="630809"/>
                  </a:lnTo>
                  <a:lnTo>
                    <a:pt x="0" y="416433"/>
                  </a:lnTo>
                  <a:lnTo>
                    <a:pt x="0" y="0"/>
                  </a:lnTo>
                  <a:lnTo>
                    <a:pt x="214363" y="214249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80136" y="467487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5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60894" y="4534192"/>
            <a:ext cx="6237348" cy="402033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75"/>
              </a:spcBef>
            </a:pPr>
            <a:r>
              <a:rPr sz="1800" spc="-5" dirty="0" err="1">
                <a:cs typeface="Carlito"/>
              </a:rPr>
              <a:t>Проведение</a:t>
            </a:r>
            <a:r>
              <a:rPr sz="1800" spc="10" dirty="0">
                <a:cs typeface="Carlito"/>
              </a:rPr>
              <a:t> </a:t>
            </a:r>
            <a:r>
              <a:rPr lang="ru-RU" sz="1800" spc="-5" dirty="0">
                <a:cs typeface="Carlito"/>
              </a:rPr>
              <a:t>инспекции</a:t>
            </a:r>
            <a:endParaRPr sz="1800" dirty="0">
              <a:cs typeface="Carlito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164323" y="1093977"/>
            <a:ext cx="504190" cy="3991610"/>
          </a:xfrm>
          <a:custGeom>
            <a:avLst/>
            <a:gdLst/>
            <a:ahLst/>
            <a:cxnLst/>
            <a:rect l="l" t="t" r="r" b="b"/>
            <a:pathLst>
              <a:path w="504190" h="3991610">
                <a:moveTo>
                  <a:pt x="0" y="0"/>
                </a:moveTo>
                <a:lnTo>
                  <a:pt x="50790" y="12770"/>
                </a:lnTo>
                <a:lnTo>
                  <a:pt x="98091" y="49397"/>
                </a:lnTo>
                <a:lnTo>
                  <a:pt x="140892" y="107350"/>
                </a:lnTo>
                <a:lnTo>
                  <a:pt x="160289" y="143534"/>
                </a:lnTo>
                <a:lnTo>
                  <a:pt x="178181" y="184102"/>
                </a:lnTo>
                <a:lnTo>
                  <a:pt x="194441" y="228737"/>
                </a:lnTo>
                <a:lnTo>
                  <a:pt x="208944" y="277124"/>
                </a:lnTo>
                <a:lnTo>
                  <a:pt x="221563" y="328946"/>
                </a:lnTo>
                <a:lnTo>
                  <a:pt x="232171" y="383887"/>
                </a:lnTo>
                <a:lnTo>
                  <a:pt x="240642" y="441631"/>
                </a:lnTo>
                <a:lnTo>
                  <a:pt x="246850" y="501863"/>
                </a:lnTo>
                <a:lnTo>
                  <a:pt x="250667" y="564265"/>
                </a:lnTo>
                <a:lnTo>
                  <a:pt x="251968" y="628523"/>
                </a:lnTo>
                <a:lnTo>
                  <a:pt x="251968" y="1367027"/>
                </a:lnTo>
                <a:lnTo>
                  <a:pt x="253269" y="1431285"/>
                </a:lnTo>
                <a:lnTo>
                  <a:pt x="257091" y="1493687"/>
                </a:lnTo>
                <a:lnTo>
                  <a:pt x="263304" y="1553919"/>
                </a:lnTo>
                <a:lnTo>
                  <a:pt x="271783" y="1611663"/>
                </a:lnTo>
                <a:lnTo>
                  <a:pt x="282401" y="1666604"/>
                </a:lnTo>
                <a:lnTo>
                  <a:pt x="295031" y="1718426"/>
                </a:lnTo>
                <a:lnTo>
                  <a:pt x="309545" y="1766813"/>
                </a:lnTo>
                <a:lnTo>
                  <a:pt x="325818" y="1811448"/>
                </a:lnTo>
                <a:lnTo>
                  <a:pt x="343722" y="1852016"/>
                </a:lnTo>
                <a:lnTo>
                  <a:pt x="363130" y="1888200"/>
                </a:lnTo>
                <a:lnTo>
                  <a:pt x="405951" y="1946153"/>
                </a:lnTo>
                <a:lnTo>
                  <a:pt x="453267" y="1982780"/>
                </a:lnTo>
                <a:lnTo>
                  <a:pt x="504062" y="1995551"/>
                </a:lnTo>
                <a:lnTo>
                  <a:pt x="478293" y="1998796"/>
                </a:lnTo>
                <a:lnTo>
                  <a:pt x="429111" y="2023811"/>
                </a:lnTo>
                <a:lnTo>
                  <a:pt x="383915" y="2071420"/>
                </a:lnTo>
                <a:lnTo>
                  <a:pt x="343722" y="2139096"/>
                </a:lnTo>
                <a:lnTo>
                  <a:pt x="325818" y="2179669"/>
                </a:lnTo>
                <a:lnTo>
                  <a:pt x="309545" y="2224311"/>
                </a:lnTo>
                <a:lnTo>
                  <a:pt x="295031" y="2272706"/>
                </a:lnTo>
                <a:lnTo>
                  <a:pt x="282401" y="2324538"/>
                </a:lnTo>
                <a:lnTo>
                  <a:pt x="271783" y="2379491"/>
                </a:lnTo>
                <a:lnTo>
                  <a:pt x="263304" y="2437250"/>
                </a:lnTo>
                <a:lnTo>
                  <a:pt x="257091" y="2497499"/>
                </a:lnTo>
                <a:lnTo>
                  <a:pt x="253269" y="2559921"/>
                </a:lnTo>
                <a:lnTo>
                  <a:pt x="251968" y="2624201"/>
                </a:lnTo>
                <a:lnTo>
                  <a:pt x="251968" y="3362579"/>
                </a:lnTo>
                <a:lnTo>
                  <a:pt x="250667" y="3426858"/>
                </a:lnTo>
                <a:lnTo>
                  <a:pt x="246850" y="3489280"/>
                </a:lnTo>
                <a:lnTo>
                  <a:pt x="240642" y="3549529"/>
                </a:lnTo>
                <a:lnTo>
                  <a:pt x="232171" y="3607288"/>
                </a:lnTo>
                <a:lnTo>
                  <a:pt x="221563" y="3662241"/>
                </a:lnTo>
                <a:lnTo>
                  <a:pt x="208944" y="3714073"/>
                </a:lnTo>
                <a:lnTo>
                  <a:pt x="194441" y="3762468"/>
                </a:lnTo>
                <a:lnTo>
                  <a:pt x="178181" y="3807110"/>
                </a:lnTo>
                <a:lnTo>
                  <a:pt x="160289" y="3847683"/>
                </a:lnTo>
                <a:lnTo>
                  <a:pt x="140892" y="3883871"/>
                </a:lnTo>
                <a:lnTo>
                  <a:pt x="98091" y="3941829"/>
                </a:lnTo>
                <a:lnTo>
                  <a:pt x="50790" y="3978458"/>
                </a:lnTo>
                <a:lnTo>
                  <a:pt x="25767" y="3987983"/>
                </a:lnTo>
                <a:lnTo>
                  <a:pt x="0" y="3991229"/>
                </a:lnTo>
              </a:path>
            </a:pathLst>
          </a:custGeom>
          <a:ln w="19050">
            <a:solidFill>
              <a:srgbClr val="F9C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742301" y="2625597"/>
            <a:ext cx="13703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2069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не </a:t>
            </a:r>
            <a:r>
              <a:rPr sz="1800" b="1" spc="-10" dirty="0" err="1">
                <a:latin typeface="Carlito"/>
                <a:cs typeface="Carlito"/>
              </a:rPr>
              <a:t>более</a:t>
            </a:r>
            <a:r>
              <a:rPr sz="1800" b="1" spc="-10" dirty="0">
                <a:latin typeface="Carlito"/>
                <a:cs typeface="Carlito"/>
              </a:rPr>
              <a:t> </a:t>
            </a:r>
            <a:r>
              <a:rPr lang="en-US" sz="1800" b="1" dirty="0">
                <a:latin typeface="Carlito"/>
                <a:cs typeface="Carlito"/>
              </a:rPr>
              <a:t>120</a:t>
            </a:r>
            <a:r>
              <a:rPr sz="1800" b="1" dirty="0">
                <a:latin typeface="Carlito"/>
                <a:cs typeface="Carlito"/>
              </a:rPr>
              <a:t>  </a:t>
            </a:r>
            <a:r>
              <a:rPr sz="1800" b="1" spc="-30" dirty="0">
                <a:latin typeface="Carlito"/>
                <a:cs typeface="Carlito"/>
              </a:rPr>
              <a:t>к</a:t>
            </a:r>
            <a:r>
              <a:rPr sz="1800" b="1" dirty="0">
                <a:latin typeface="Carlito"/>
                <a:cs typeface="Carlito"/>
              </a:rPr>
              <a:t>ал</a:t>
            </a:r>
            <a:r>
              <a:rPr sz="1800" b="1" spc="5" dirty="0">
                <a:latin typeface="Carlito"/>
                <a:cs typeface="Carlito"/>
              </a:rPr>
              <a:t>е</a:t>
            </a:r>
            <a:r>
              <a:rPr sz="1800" b="1" spc="-5" dirty="0">
                <a:latin typeface="Carlito"/>
                <a:cs typeface="Carlito"/>
              </a:rPr>
              <a:t>ндар</a:t>
            </a:r>
            <a:r>
              <a:rPr sz="1800" b="1" dirty="0">
                <a:latin typeface="Carlito"/>
                <a:cs typeface="Carlito"/>
              </a:rPr>
              <a:t>ных  </a:t>
            </a:r>
            <a:r>
              <a:rPr sz="1800" b="1" spc="-5" dirty="0">
                <a:latin typeface="Carlito"/>
                <a:cs typeface="Carlito"/>
              </a:rPr>
              <a:t>дней</a:t>
            </a:r>
            <a:endParaRPr sz="1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90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Куанышов Абылай Галымжанулы</dc:creator>
  <cp:lastModifiedBy>Данияр М.Бекзадаев</cp:lastModifiedBy>
  <cp:revision>7</cp:revision>
  <dcterms:created xsi:type="dcterms:W3CDTF">2021-01-11T06:53:58Z</dcterms:created>
  <dcterms:modified xsi:type="dcterms:W3CDTF">2021-02-08T02:54:35Z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2021-01-11T00:00:00Z</vt:filetime>
  </property>
</Properties>
</file>