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91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38" autoAdjust="0"/>
    <p:restoredTop sz="94660"/>
  </p:normalViewPr>
  <p:slideViewPr>
    <p:cSldViewPr snapToGrid="0">
      <p:cViewPr>
        <p:scale>
          <a:sx n="150" d="100"/>
          <a:sy n="150" d="100"/>
        </p:scale>
        <p:origin x="66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36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15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334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25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212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2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38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73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28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3AAA4-965D-4B22-8BD8-D3B826D80269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F250-B971-4B9F-8C51-A0869274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1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dlc@dari.kz" TargetMode="External"/><Relationship Id="rId2" Type="http://schemas.openxmlformats.org/officeDocument/2006/relationships/hyperlink" Target="http://www.dari.k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0314" y="198438"/>
            <a:ext cx="10789920" cy="728662"/>
          </a:xfrm>
          <a:solidFill>
            <a:srgbClr val="FFFF99"/>
          </a:solidFill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Дәрілік</a:t>
            </a:r>
            <a:r>
              <a:rPr lang="ru-RU" b="1" dirty="0"/>
              <a:t> </a:t>
            </a:r>
            <a:r>
              <a:rPr lang="ru-RU" b="1" dirty="0" err="1" smtClean="0"/>
              <a:t>препараттардың</a:t>
            </a:r>
            <a:r>
              <a:rPr lang="ru-RU" b="1" dirty="0" smtClean="0"/>
              <a:t>, </a:t>
            </a:r>
            <a:r>
              <a:rPr lang="ru-RU" b="1" dirty="0" err="1" smtClean="0"/>
              <a:t>медициналық</a:t>
            </a:r>
            <a:r>
              <a:rPr lang="ru-RU" b="1" dirty="0" smtClean="0"/>
              <a:t> </a:t>
            </a:r>
            <a:r>
              <a:rPr lang="ru-RU" b="1" dirty="0" err="1" smtClean="0"/>
              <a:t>мақсаттағы</a:t>
            </a:r>
            <a:r>
              <a:rPr lang="ru-RU" b="1" dirty="0" smtClean="0"/>
              <a:t> </a:t>
            </a:r>
            <a:r>
              <a:rPr lang="ru-RU" b="1" dirty="0" err="1" smtClean="0"/>
              <a:t>бұйымдардың</a:t>
            </a:r>
            <a:r>
              <a:rPr lang="ru-RU" b="1" dirty="0" smtClean="0"/>
              <a:t> </a:t>
            </a:r>
            <a:r>
              <a:rPr lang="ru-RU" b="1" dirty="0" err="1" smtClean="0"/>
              <a:t>және</a:t>
            </a:r>
            <a:r>
              <a:rPr lang="ru-RU" b="1" dirty="0" smtClean="0"/>
              <a:t> </a:t>
            </a:r>
            <a:r>
              <a:rPr lang="ru-RU" b="1" dirty="0" err="1" smtClean="0"/>
              <a:t>медициналық</a:t>
            </a:r>
            <a:r>
              <a:rPr lang="ru-RU" b="1" dirty="0" smtClean="0"/>
              <a:t> </a:t>
            </a:r>
            <a:r>
              <a:rPr lang="ru-RU" b="1" dirty="0" err="1" smtClean="0"/>
              <a:t>техниканың</a:t>
            </a:r>
            <a:r>
              <a:rPr lang="ru-RU" b="1" dirty="0" smtClean="0"/>
              <a:t> </a:t>
            </a:r>
            <a:r>
              <a:rPr lang="ru-RU" b="1" dirty="0" err="1" smtClean="0"/>
              <a:t>қауіпсіздігін</a:t>
            </a:r>
            <a:r>
              <a:rPr lang="ru-RU" b="1" dirty="0" smtClean="0"/>
              <a:t> </a:t>
            </a:r>
            <a:r>
              <a:rPr lang="ru-RU" b="1" dirty="0" err="1" smtClean="0"/>
              <a:t>мониторингілеу</a:t>
            </a:r>
            <a:r>
              <a:rPr lang="ru-RU" b="1" dirty="0" smtClean="0"/>
              <a:t>  </a:t>
            </a:r>
            <a:endParaRPr lang="ru-RU" b="1" dirty="0"/>
          </a:p>
        </p:txBody>
      </p:sp>
      <p:sp>
        <p:nvSpPr>
          <p:cNvPr id="6" name="Вертикальный свиток 5"/>
          <p:cNvSpPr/>
          <p:nvPr/>
        </p:nvSpPr>
        <p:spPr>
          <a:xfrm>
            <a:off x="541324" y="927100"/>
            <a:ext cx="11038638" cy="1397000"/>
          </a:xfrm>
          <a:prstGeom prst="vertic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err="1" smtClean="0">
                <a:solidFill>
                  <a:schemeClr val="tx1"/>
                </a:solidFill>
              </a:rPr>
              <a:t>Құрметті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тұтынушы</a:t>
            </a:r>
            <a:r>
              <a:rPr lang="ru-RU" sz="800" b="1" i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err="1" smtClean="0">
                <a:solidFill>
                  <a:schemeClr val="tx1"/>
                </a:solidFill>
              </a:rPr>
              <a:t>Мүлде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қауіпсіз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дәрілік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препараттар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жоқ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кез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келген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дәрілік</a:t>
            </a:r>
            <a:r>
              <a:rPr lang="ru-RU" sz="800" b="1" i="1" dirty="0" smtClean="0">
                <a:solidFill>
                  <a:schemeClr val="tx1"/>
                </a:solidFill>
              </a:rPr>
              <a:t> препарат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әсерді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туындатуы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мүмкін</a:t>
            </a:r>
            <a:r>
              <a:rPr lang="ru-RU" sz="800" b="1" i="1" dirty="0" smtClean="0">
                <a:solidFill>
                  <a:schemeClr val="tx1"/>
                </a:solidFill>
              </a:rPr>
              <a:t>.   </a:t>
            </a:r>
          </a:p>
          <a:p>
            <a:pPr algn="ctr"/>
            <a:r>
              <a:rPr lang="ru-RU" sz="800" b="1" i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реакциялардың</a:t>
            </a:r>
            <a:r>
              <a:rPr lang="ru-RU" sz="800" b="1" i="1" dirty="0" smtClean="0">
                <a:solidFill>
                  <a:schemeClr val="tx1"/>
                </a:solidFill>
              </a:rPr>
              <a:t> даму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қаупі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әрқашан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дәрілік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қасиеттеріне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болмауы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және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бірқатар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факторларға</a:t>
            </a:r>
            <a:r>
              <a:rPr lang="ru-RU" sz="800" b="1" i="1" dirty="0" smtClean="0">
                <a:solidFill>
                  <a:schemeClr val="tx1"/>
                </a:solidFill>
              </a:rPr>
              <a:t> –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дәрілік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препаратты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қолдану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жөніндегі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нұсқаулыққа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сәйкес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дұрыс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қолдануға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басқа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дәрілермен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тамақпен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сусындармен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өзара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әрекеттесуіне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организмнің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жеке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ерекшеліктеріне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және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т.б</a:t>
            </a:r>
            <a:r>
              <a:rPr lang="ru-RU" sz="800" b="1" i="1" dirty="0" smtClean="0">
                <a:solidFill>
                  <a:schemeClr val="tx1"/>
                </a:solidFill>
              </a:rPr>
              <a:t>.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болуы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мүмкін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екендігін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түсіну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қажет</a:t>
            </a:r>
            <a:r>
              <a:rPr lang="ru-RU" sz="800" b="1" i="1" dirty="0" smtClean="0">
                <a:solidFill>
                  <a:schemeClr val="tx1"/>
                </a:solidFill>
              </a:rPr>
              <a:t>.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Дәрілік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препараттардың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ерекшелігін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және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әсерінің</a:t>
            </a:r>
            <a:r>
              <a:rPr lang="ru-RU" sz="800" b="1" i="1" dirty="0" smtClean="0">
                <a:solidFill>
                  <a:schemeClr val="tx1"/>
                </a:solidFill>
              </a:rPr>
              <a:t> даму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қаупінің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факторларын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біле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отырып</a:t>
            </a:r>
            <a:r>
              <a:rPr lang="ru-RU" sz="800" b="1" i="1" dirty="0" smtClean="0">
                <a:solidFill>
                  <a:schemeClr val="tx1"/>
                </a:solidFill>
              </a:rPr>
              <a:t>, </a:t>
            </a:r>
            <a:r>
              <a:rPr lang="ru-RU" sz="800" b="1" i="1" dirty="0" err="1" smtClean="0">
                <a:solidFill>
                  <a:schemeClr val="tx1"/>
                </a:solidFill>
              </a:rPr>
              <a:t>дәрілердің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әсерлерінің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басым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бөлігінің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алдын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алуға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болады</a:t>
            </a:r>
            <a:r>
              <a:rPr lang="ru-RU" sz="800" b="1" i="1" dirty="0" smtClean="0">
                <a:solidFill>
                  <a:schemeClr val="tx1"/>
                </a:solidFill>
              </a:rPr>
              <a:t>. </a:t>
            </a:r>
          </a:p>
          <a:p>
            <a:pPr algn="ctr"/>
            <a:r>
              <a:rPr lang="ru-RU" sz="800" b="1" i="1" dirty="0" err="1" smtClean="0">
                <a:solidFill>
                  <a:schemeClr val="tx1"/>
                </a:solidFill>
              </a:rPr>
              <a:t>Дәрілердің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әсерлерін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анықтауда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Сіздің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белсенді</a:t>
            </a:r>
            <a:r>
              <a:rPr lang="ru-RU" sz="800" b="1" i="1" dirty="0" smtClean="0">
                <a:solidFill>
                  <a:schemeClr val="tx1"/>
                </a:solidFill>
              </a:rPr>
              <a:t>  </a:t>
            </a:r>
            <a:r>
              <a:rPr lang="ru-RU" sz="800" b="1" i="1" dirty="0" err="1" smtClean="0">
                <a:solidFill>
                  <a:schemeClr val="tx1"/>
                </a:solidFill>
              </a:rPr>
              <a:t>қатысуыңызға</a:t>
            </a:r>
            <a:r>
              <a:rPr lang="ru-RU" sz="800" b="1" i="1" dirty="0" smtClean="0">
                <a:solidFill>
                  <a:schemeClr val="tx1"/>
                </a:solidFill>
              </a:rPr>
              <a:t> </a:t>
            </a:r>
            <a:r>
              <a:rPr lang="ru-RU" sz="800" b="1" i="1" dirty="0" err="1" smtClean="0">
                <a:solidFill>
                  <a:schemeClr val="tx1"/>
                </a:solidFill>
              </a:rPr>
              <a:t>сенеміз</a:t>
            </a:r>
            <a:r>
              <a:rPr lang="ru-RU" sz="800" b="1" i="1" dirty="0" smtClean="0">
                <a:solidFill>
                  <a:schemeClr val="tx1"/>
                </a:solidFill>
              </a:rPr>
              <a:t>.  </a:t>
            </a:r>
          </a:p>
          <a:p>
            <a:pPr algn="ctr"/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800" b="1" i="1" dirty="0" err="1" smtClean="0">
                <a:solidFill>
                  <a:srgbClr val="FF0000"/>
                </a:solidFill>
              </a:rPr>
              <a:t>Сіздің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дәрілердің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жағымсыз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әсері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туралы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хабарламаңыз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дәрілердің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қауіпсіздігін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қамтамасыз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етуде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және</a:t>
            </a:r>
            <a:r>
              <a:rPr lang="ru-RU" sz="800" b="1" i="1" dirty="0" smtClean="0">
                <a:solidFill>
                  <a:srgbClr val="FF0000"/>
                </a:solidFill>
              </a:rPr>
              <a:t> тек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қана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Қазақстанда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ғана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емес</a:t>
            </a:r>
            <a:r>
              <a:rPr lang="ru-RU" sz="800" b="1" i="1" dirty="0" smtClean="0">
                <a:solidFill>
                  <a:srgbClr val="FF0000"/>
                </a:solidFill>
              </a:rPr>
              <a:t>,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бүкіл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дүниежүзінде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мыңдаған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адамдардың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өмірін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құтқару</a:t>
            </a:r>
            <a:r>
              <a:rPr lang="ru-RU" sz="800" b="1" i="1" dirty="0" smtClean="0">
                <a:solidFill>
                  <a:srgbClr val="FF0000"/>
                </a:solidFill>
              </a:rPr>
              <a:t> мен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азабын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жеңілдетуде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маңызы</a:t>
            </a:r>
            <a:r>
              <a:rPr lang="ru-RU" sz="800" b="1" i="1" dirty="0" smtClean="0">
                <a:solidFill>
                  <a:srgbClr val="FF0000"/>
                </a:solidFill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</a:rPr>
              <a:t>зор</a:t>
            </a:r>
            <a:r>
              <a:rPr lang="ru-RU" sz="800" b="1" i="1" dirty="0" smtClean="0">
                <a:solidFill>
                  <a:srgbClr val="FF0000"/>
                </a:solidFill>
              </a:rPr>
              <a:t>!</a:t>
            </a:r>
            <a:endParaRPr lang="ru-RU" sz="800" b="1" i="1" dirty="0" smtClean="0">
              <a:solidFill>
                <a:schemeClr val="tx1"/>
              </a:solidFill>
            </a:endParaRPr>
          </a:p>
          <a:p>
            <a:pPr algn="ctr"/>
            <a:endParaRPr lang="ru-RU" sz="800" b="1" i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29107" y="2513763"/>
            <a:ext cx="2018994" cy="1582748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err="1" smtClean="0">
                <a:solidFill>
                  <a:srgbClr val="FF0000"/>
                </a:solidFill>
              </a:rPr>
              <a:t>Нені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хабарлау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керек</a:t>
            </a:r>
            <a:r>
              <a:rPr lang="ru-RU" sz="600" b="1" i="1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</a:t>
            </a:r>
            <a:r>
              <a:rPr lang="ru-RU" sz="600" dirty="0" err="1">
                <a:solidFill>
                  <a:schemeClr val="tx1"/>
                </a:solidFill>
              </a:rPr>
              <a:t>д</a:t>
            </a:r>
            <a:r>
              <a:rPr lang="ru-RU" sz="600" dirty="0" err="1" smtClean="0">
                <a:solidFill>
                  <a:schemeClr val="tx1"/>
                </a:solidFill>
              </a:rPr>
              <a:t>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қолдану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кезінде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Сізде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Сіздің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балаңызда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туысыңызда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байқалған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келген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жағымсыз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әсері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- </a:t>
            </a:r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тиімділігінің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төмендігі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жоқтығы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 smtClean="0">
                <a:solidFill>
                  <a:schemeClr val="tx1"/>
                </a:solidFill>
              </a:rPr>
              <a:t>артық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дозалануы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шектен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тыс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қолдану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жағдайы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>
                <a:solidFill>
                  <a:schemeClr val="tx1"/>
                </a:solidFill>
              </a:rPr>
              <a:t>д</a:t>
            </a:r>
            <a:r>
              <a:rPr lang="ru-RU" sz="600" dirty="0" err="1" smtClean="0">
                <a:solidFill>
                  <a:schemeClr val="tx1"/>
                </a:solidFill>
              </a:rPr>
              <a:t>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шарананың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және</a:t>
            </a:r>
            <a:r>
              <a:rPr lang="ru-RU" sz="600" dirty="0" smtClean="0">
                <a:solidFill>
                  <a:schemeClr val="tx1"/>
                </a:solidFill>
              </a:rPr>
              <a:t> (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) </a:t>
            </a:r>
            <a:r>
              <a:rPr lang="ru-RU" sz="600" dirty="0" err="1" smtClean="0">
                <a:solidFill>
                  <a:schemeClr val="tx1"/>
                </a:solidFill>
              </a:rPr>
              <a:t>баланың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дамуына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әсер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етуі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2751213" y="2513763"/>
            <a:ext cx="3598381" cy="1531543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b="1" i="1" dirty="0" smtClean="0">
                <a:solidFill>
                  <a:srgbClr val="FF0000"/>
                </a:solidFill>
              </a:rPr>
              <a:t>КІМГЕ ХАБАРЛАУ КЕРЕК?</a:t>
            </a:r>
          </a:p>
          <a:p>
            <a:pPr algn="ctr"/>
            <a:endParaRPr lang="ru-RU" sz="7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700" dirty="0" err="1" smtClean="0">
                <a:solidFill>
                  <a:schemeClr val="tx1"/>
                </a:solidFill>
              </a:rPr>
              <a:t>Дәрілік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жағымсыз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әсерлерін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немесе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дәрілік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препаратты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немесе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мақсаттағы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бұйымды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немесе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техниканы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қолданумен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басқа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көрсетілген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smtClean="0">
                <a:solidFill>
                  <a:schemeClr val="tx1"/>
                </a:solidFill>
              </a:rPr>
              <a:t>жағдайды </a:t>
            </a:r>
            <a:r>
              <a:rPr lang="ru-RU" sz="700" dirty="0" err="1" smtClean="0">
                <a:solidFill>
                  <a:schemeClr val="tx1"/>
                </a:solidFill>
              </a:rPr>
              <a:t>байқаған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dirty="0" err="1" smtClean="0">
                <a:solidFill>
                  <a:schemeClr val="tx1"/>
                </a:solidFill>
              </a:rPr>
              <a:t>кезде</a:t>
            </a:r>
            <a:r>
              <a:rPr lang="ru-RU" sz="700" dirty="0" smtClean="0">
                <a:solidFill>
                  <a:schemeClr val="tx1"/>
                </a:solidFill>
              </a:rPr>
              <a:t> </a:t>
            </a:r>
            <a:r>
              <a:rPr lang="ru-RU" sz="700" b="1" dirty="0" smtClean="0">
                <a:solidFill>
                  <a:schemeClr val="tx1"/>
                </a:solidFill>
              </a:rPr>
              <a:t>БҰЛ ТУРАЛЫ ДӘРІГЕРГЕ НЕМЕСЕ ФАРМАЦЕВТКЕ ХАБАРЛАҢЫЗ! </a:t>
            </a:r>
          </a:p>
          <a:p>
            <a:pPr algn="just"/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endParaRPr lang="ru-RU" sz="700" b="1" dirty="0">
              <a:solidFill>
                <a:schemeClr val="tx1"/>
              </a:solidFill>
            </a:endParaRPr>
          </a:p>
          <a:p>
            <a:pPr algn="just"/>
            <a:r>
              <a:rPr lang="ru-RU" sz="700" b="1" dirty="0" err="1" smtClean="0">
                <a:solidFill>
                  <a:schemeClr val="tx1"/>
                </a:solidFill>
              </a:rPr>
              <a:t>Дәрігер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немесе</a:t>
            </a:r>
            <a:r>
              <a:rPr lang="ru-RU" sz="700" b="1" dirty="0" smtClean="0">
                <a:solidFill>
                  <a:schemeClr val="tx1"/>
                </a:solidFill>
              </a:rPr>
              <a:t> фармацевт </a:t>
            </a:r>
            <a:r>
              <a:rPr lang="kk-KZ" sz="700" b="1" dirty="0">
                <a:solidFill>
                  <a:schemeClr val="tx1"/>
                </a:solidFill>
              </a:rPr>
              <a:t>Қазақстан Республикасы Денсаулық сақтау министрлігінің «Дәрілік заттарды, медициналық мақсаттағы бұйымдарды және медицина техникасын сараптау ұлттық орталығы» </a:t>
            </a:r>
            <a:r>
              <a:rPr lang="kk-KZ" sz="700" b="1" dirty="0" smtClean="0">
                <a:solidFill>
                  <a:schemeClr val="tx1"/>
                </a:solidFill>
              </a:rPr>
              <a:t>ШЖҚ РМК хабарлау үшін </a:t>
            </a:r>
            <a:r>
              <a:rPr lang="en-US" sz="700" b="1" dirty="0" smtClean="0">
                <a:solidFill>
                  <a:schemeClr val="tx1"/>
                </a:solidFill>
                <a:hlinkClick r:id="rId2"/>
              </a:rPr>
              <a:t>www.dari.kz</a:t>
            </a:r>
            <a:r>
              <a:rPr lang="kk-KZ" sz="700" b="1" dirty="0" smtClean="0">
                <a:solidFill>
                  <a:schemeClr val="tx1"/>
                </a:solidFill>
              </a:rPr>
              <a:t> веб-сайтында арнайы нысанды толтырады.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endParaRPr lang="en-US" sz="700" b="1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700" b="1" dirty="0" err="1" smtClean="0">
                <a:solidFill>
                  <a:schemeClr val="tx1"/>
                </a:solidFill>
              </a:rPr>
              <a:t>Негіздеме</a:t>
            </a:r>
            <a:r>
              <a:rPr lang="ru-RU" sz="700" b="1" dirty="0" smtClean="0">
                <a:solidFill>
                  <a:schemeClr val="tx1"/>
                </a:solidFill>
              </a:rPr>
              <a:t>: «</a:t>
            </a:r>
            <a:r>
              <a:rPr lang="ru-RU" sz="700" b="1" dirty="0" err="1" smtClean="0">
                <a:solidFill>
                  <a:schemeClr val="tx1"/>
                </a:solidFill>
              </a:rPr>
              <a:t>Халық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денсаулығы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және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денсаулық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сақтау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жүйесі</a:t>
            </a:r>
            <a:r>
              <a:rPr lang="ru-RU" sz="700" b="1" dirty="0" smtClean="0">
                <a:solidFill>
                  <a:schemeClr val="tx1"/>
                </a:solidFill>
              </a:rPr>
              <a:t> </a:t>
            </a:r>
            <a:r>
              <a:rPr lang="ru-RU" sz="700" b="1" dirty="0" err="1" smtClean="0">
                <a:solidFill>
                  <a:schemeClr val="tx1"/>
                </a:solidFill>
              </a:rPr>
              <a:t>туралы</a:t>
            </a:r>
            <a:r>
              <a:rPr lang="ru-RU" sz="700" b="1" dirty="0" smtClean="0">
                <a:solidFill>
                  <a:schemeClr val="tx1"/>
                </a:solidFill>
              </a:rPr>
              <a:t>» </a:t>
            </a:r>
            <a:r>
              <a:rPr lang="ru-RU" sz="700" b="1" dirty="0" err="1" smtClean="0">
                <a:solidFill>
                  <a:schemeClr val="tx1"/>
                </a:solidFill>
              </a:rPr>
              <a:t>Кодекстің</a:t>
            </a:r>
            <a:r>
              <a:rPr lang="ru-RU" sz="700" b="1" dirty="0" smtClean="0">
                <a:solidFill>
                  <a:schemeClr val="tx1"/>
                </a:solidFill>
              </a:rPr>
              <a:t> 85-бабы</a:t>
            </a:r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510527" y="2513763"/>
            <a:ext cx="2582648" cy="1582749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600" b="1" i="1" dirty="0" err="1" smtClean="0">
                <a:solidFill>
                  <a:srgbClr val="FF0000"/>
                </a:solidFill>
              </a:rPr>
              <a:t>Қандай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ақпаратты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хабарлау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керек</a:t>
            </a:r>
            <a:r>
              <a:rPr lang="ru-RU" sz="600" b="1" i="1" dirty="0" smtClean="0">
                <a:solidFill>
                  <a:srgbClr val="FF0000"/>
                </a:solidFill>
              </a:rPr>
              <a:t>?</a:t>
            </a:r>
          </a:p>
          <a:p>
            <a:pPr algn="just"/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қолданумен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жағымсыз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реакцияның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дамуы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басқа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мәселе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хабарлау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кезінде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дәрігерге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фармацевтке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мынадай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қысқа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ақпаратты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ұсыну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өте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маңызды</a:t>
            </a:r>
            <a:r>
              <a:rPr lang="ru-RU" sz="600" dirty="0" smtClean="0">
                <a:solidFill>
                  <a:schemeClr val="tx1"/>
                </a:solidFill>
              </a:rPr>
              <a:t>:   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1. Пациент (</a:t>
            </a:r>
            <a:r>
              <a:rPr lang="ru-RU" sz="600" b="1" dirty="0" err="1" smtClean="0">
                <a:solidFill>
                  <a:schemeClr val="tx1"/>
                </a:solidFill>
              </a:rPr>
              <a:t>тұтынушы</a:t>
            </a:r>
            <a:r>
              <a:rPr lang="ru-RU" sz="600" b="1" dirty="0" smtClean="0">
                <a:solidFill>
                  <a:schemeClr val="tx1"/>
                </a:solidFill>
              </a:rPr>
              <a:t>) </a:t>
            </a:r>
            <a:r>
              <a:rPr lang="ru-RU" sz="600" b="1" dirty="0" err="1" smtClean="0">
                <a:solidFill>
                  <a:schemeClr val="tx1"/>
                </a:solidFill>
              </a:rPr>
              <a:t>туралы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ақпарат</a:t>
            </a:r>
            <a:r>
              <a:rPr lang="ru-RU" sz="600" b="1" dirty="0" smtClean="0">
                <a:solidFill>
                  <a:schemeClr val="tx1"/>
                </a:solidFill>
              </a:rPr>
              <a:t>: </a:t>
            </a:r>
            <a:r>
              <a:rPr lang="ru-RU" sz="600" dirty="0" err="1" smtClean="0">
                <a:solidFill>
                  <a:schemeClr val="tx1"/>
                </a:solidFill>
              </a:rPr>
              <a:t>аты-жөні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жасы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жынысы</a:t>
            </a:r>
            <a:r>
              <a:rPr lang="ru-RU" sz="600" dirty="0" smtClean="0">
                <a:solidFill>
                  <a:schemeClr val="tx1"/>
                </a:solidFill>
              </a:rPr>
              <a:t>, (НАЗАР АУДАРЫҢЫЗ: </a:t>
            </a:r>
            <a:r>
              <a:rPr lang="ru-RU" sz="600" dirty="0" err="1" smtClean="0">
                <a:solidFill>
                  <a:schemeClr val="tx1"/>
                </a:solidFill>
              </a:rPr>
              <a:t>дербес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деректер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хабарламада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көрсетілмейді</a:t>
            </a:r>
            <a:r>
              <a:rPr lang="ru-RU" sz="600" dirty="0" smtClean="0">
                <a:solidFill>
                  <a:schemeClr val="tx1"/>
                </a:solidFill>
              </a:rPr>
              <a:t>!);</a:t>
            </a:r>
          </a:p>
          <a:p>
            <a:pPr algn="just"/>
            <a:r>
              <a:rPr lang="ru-RU" sz="600" b="1" dirty="0" smtClean="0">
                <a:solidFill>
                  <a:schemeClr val="tx1"/>
                </a:solidFill>
              </a:rPr>
              <a:t>2. </a:t>
            </a:r>
            <a:r>
              <a:rPr lang="ru-RU" sz="600" b="1" dirty="0" err="1" smtClean="0">
                <a:solidFill>
                  <a:schemeClr val="tx1"/>
                </a:solidFill>
              </a:rPr>
              <a:t>Дәріні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қабылдаумен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жағымсыз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әсерді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немесе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басқа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байқалған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жағдайда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сипаттау</a:t>
            </a:r>
            <a:r>
              <a:rPr lang="ru-RU" sz="600" b="1" dirty="0" smtClean="0">
                <a:solidFill>
                  <a:schemeClr val="tx1"/>
                </a:solidFill>
              </a:rPr>
              <a:t>; 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3. «</a:t>
            </a:r>
            <a:r>
              <a:rPr lang="ru-RU" sz="600" dirty="0" err="1" smtClean="0">
                <a:solidFill>
                  <a:schemeClr val="tx1"/>
                </a:solidFill>
              </a:rPr>
              <a:t>Күдікті</a:t>
            </a:r>
            <a:r>
              <a:rPr lang="ru-RU" sz="600" dirty="0" smtClean="0">
                <a:solidFill>
                  <a:schemeClr val="tx1"/>
                </a:solidFill>
              </a:rPr>
              <a:t>» </a:t>
            </a:r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препарат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ақпарат</a:t>
            </a:r>
            <a:r>
              <a:rPr lang="ru-RU" sz="600" dirty="0" smtClean="0">
                <a:solidFill>
                  <a:schemeClr val="tx1"/>
                </a:solidFill>
              </a:rPr>
              <a:t>: </a:t>
            </a:r>
            <a:r>
              <a:rPr lang="ru-RU" sz="600" dirty="0" err="1" smtClean="0">
                <a:solidFill>
                  <a:schemeClr val="tx1"/>
                </a:solidFill>
              </a:rPr>
              <a:t>саудалық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атауы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препараттың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белсенді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затының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атауы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өндірушінің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атауы</a:t>
            </a:r>
            <a:r>
              <a:rPr lang="ru-RU" sz="600" dirty="0" smtClean="0">
                <a:solidFill>
                  <a:schemeClr val="tx1"/>
                </a:solidFill>
              </a:rPr>
              <a:t> (</a:t>
            </a:r>
            <a:r>
              <a:rPr lang="ru-RU" sz="600" dirty="0" err="1" smtClean="0">
                <a:solidFill>
                  <a:schemeClr val="tx1"/>
                </a:solidFill>
              </a:rPr>
              <a:t>болғаны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дұрыс</a:t>
            </a:r>
            <a:r>
              <a:rPr lang="ru-RU" sz="600" dirty="0" smtClean="0">
                <a:solidFill>
                  <a:schemeClr val="tx1"/>
                </a:solidFill>
              </a:rPr>
              <a:t>), </a:t>
            </a:r>
            <a:r>
              <a:rPr lang="ru-RU" sz="600" dirty="0" err="1" smtClean="0">
                <a:solidFill>
                  <a:schemeClr val="tx1"/>
                </a:solidFill>
              </a:rPr>
              <a:t>сериясы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жарамдылық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мерзімі</a:t>
            </a:r>
            <a:r>
              <a:rPr lang="ru-RU" sz="600" dirty="0" smtClean="0">
                <a:solidFill>
                  <a:schemeClr val="tx1"/>
                </a:solidFill>
              </a:rPr>
              <a:t> (</a:t>
            </a:r>
            <a:r>
              <a:rPr lang="ru-RU" sz="600" dirty="0" err="1" smtClean="0">
                <a:solidFill>
                  <a:schemeClr val="tx1"/>
                </a:solidFill>
              </a:rPr>
              <a:t>болғаны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дұрыс</a:t>
            </a:r>
            <a:r>
              <a:rPr lang="ru-RU" sz="600" dirty="0" smtClean="0">
                <a:solidFill>
                  <a:schemeClr val="tx1"/>
                </a:solidFill>
              </a:rPr>
              <a:t>);</a:t>
            </a:r>
          </a:p>
          <a:p>
            <a:pPr algn="just"/>
            <a:r>
              <a:rPr lang="ru-RU" sz="600" dirty="0" smtClean="0">
                <a:solidFill>
                  <a:schemeClr val="tx1"/>
                </a:solidFill>
              </a:rPr>
              <a:t>5. </a:t>
            </a:r>
            <a:r>
              <a:rPr lang="ru-RU" sz="600" dirty="0" err="1" smtClean="0">
                <a:solidFill>
                  <a:schemeClr val="tx1"/>
                </a:solidFill>
              </a:rPr>
              <a:t>Дәрілік</a:t>
            </a:r>
            <a:r>
              <a:rPr lang="ru-RU" sz="600" dirty="0" smtClean="0">
                <a:solidFill>
                  <a:schemeClr val="tx1"/>
                </a:solidFill>
              </a:rPr>
              <a:t> препарат </a:t>
            </a:r>
            <a:r>
              <a:rPr lang="ru-RU" sz="600" dirty="0" err="1" smtClean="0">
                <a:solidFill>
                  <a:schemeClr val="tx1"/>
                </a:solidFill>
              </a:rPr>
              <a:t>қабылданған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диагнозды</a:t>
            </a:r>
            <a:r>
              <a:rPr lang="ru-RU" sz="600" dirty="0" smtClean="0">
                <a:solidFill>
                  <a:schemeClr val="tx1"/>
                </a:solidFill>
              </a:rPr>
              <a:t> (</a:t>
            </a:r>
            <a:r>
              <a:rPr lang="ru-RU" sz="600" dirty="0" err="1" smtClean="0">
                <a:solidFill>
                  <a:schemeClr val="tx1"/>
                </a:solidFill>
              </a:rPr>
              <a:t>ауруды</a:t>
            </a:r>
            <a:r>
              <a:rPr lang="ru-RU" sz="600" dirty="0" smtClean="0">
                <a:solidFill>
                  <a:schemeClr val="tx1"/>
                </a:solidFill>
              </a:rPr>
              <a:t>) </a:t>
            </a:r>
            <a:r>
              <a:rPr lang="ru-RU" sz="600" dirty="0" err="1" smtClean="0">
                <a:solidFill>
                  <a:schemeClr val="tx1"/>
                </a:solidFill>
              </a:rPr>
              <a:t>емдеу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профилактикасы</a:t>
            </a:r>
            <a:r>
              <a:rPr lang="ru-RU" sz="600" dirty="0" smtClean="0">
                <a:solidFill>
                  <a:schemeClr val="tx1"/>
                </a:solidFill>
              </a:rPr>
              <a:t>. </a:t>
            </a:r>
            <a:endParaRPr lang="ru-RU" sz="6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29106" y="4292509"/>
            <a:ext cx="2018995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r>
              <a:rPr lang="ru-RU" sz="600" b="1" i="1" dirty="0" err="1" smtClean="0">
                <a:solidFill>
                  <a:srgbClr val="FF0000"/>
                </a:solidFill>
              </a:rPr>
              <a:t>Медициналық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мақсаттағы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бұйымның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және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медициналық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техниканың</a:t>
            </a:r>
            <a:r>
              <a:rPr lang="ru-RU" sz="600" b="1" i="1" dirty="0" smtClean="0">
                <a:solidFill>
                  <a:srgbClr val="FF0000"/>
                </a:solidFill>
              </a:rPr>
              <a:t> (ММБ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және</a:t>
            </a:r>
            <a:r>
              <a:rPr lang="ru-RU" sz="600" b="1" i="1" dirty="0" smtClean="0">
                <a:solidFill>
                  <a:srgbClr val="FF0000"/>
                </a:solidFill>
              </a:rPr>
              <a:t> МТ) </a:t>
            </a:r>
            <a:r>
              <a:rPr lang="ru-RU" sz="600" b="1" i="1" dirty="0" err="1" smtClean="0">
                <a:solidFill>
                  <a:srgbClr val="FF0000"/>
                </a:solidFill>
              </a:rPr>
              <a:t>қауіпсіздігі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туралы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нені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хабарлау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керек</a:t>
            </a:r>
            <a:r>
              <a:rPr lang="ru-RU" sz="600" b="1" i="1" dirty="0" smtClean="0">
                <a:solidFill>
                  <a:srgbClr val="FF0000"/>
                </a:solidFill>
              </a:rPr>
              <a:t>? 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 smtClean="0">
                <a:solidFill>
                  <a:schemeClr val="tx1"/>
                </a:solidFill>
              </a:rPr>
              <a:t>кез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келген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ақауы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ММБ </a:t>
            </a:r>
            <a:r>
              <a:rPr lang="ru-RU" sz="600" dirty="0" err="1" smtClean="0">
                <a:solidFill>
                  <a:schemeClr val="tx1"/>
                </a:solidFill>
              </a:rPr>
              <a:t>және</a:t>
            </a:r>
            <a:r>
              <a:rPr lang="ru-RU" sz="600" dirty="0" smtClean="0">
                <a:solidFill>
                  <a:schemeClr val="tx1"/>
                </a:solidFill>
              </a:rPr>
              <a:t> МТ </a:t>
            </a:r>
            <a:r>
              <a:rPr lang="ru-RU" sz="600" dirty="0" err="1" smtClean="0">
                <a:solidFill>
                  <a:schemeClr val="tx1"/>
                </a:solidFill>
              </a:rPr>
              <a:t>сипаттамасының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келген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бұзылуы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және</a:t>
            </a:r>
            <a:r>
              <a:rPr lang="ru-RU" sz="600" dirty="0" smtClean="0">
                <a:solidFill>
                  <a:schemeClr val="tx1"/>
                </a:solidFill>
              </a:rPr>
              <a:t>/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өнімділігі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smtClean="0">
                <a:solidFill>
                  <a:schemeClr val="tx1"/>
                </a:solidFill>
              </a:rPr>
              <a:t>ММБ </a:t>
            </a:r>
            <a:r>
              <a:rPr lang="ru-RU" sz="600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қолдану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жөніндегі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нұсқаулықта</a:t>
            </a:r>
            <a:r>
              <a:rPr lang="ru-RU" sz="600" dirty="0" smtClean="0">
                <a:solidFill>
                  <a:schemeClr val="tx1"/>
                </a:solidFill>
              </a:rPr>
              <a:t>/МБ </a:t>
            </a:r>
            <a:r>
              <a:rPr lang="ru-RU" sz="600" dirty="0" err="1" smtClean="0">
                <a:solidFill>
                  <a:schemeClr val="tx1"/>
                </a:solidFill>
              </a:rPr>
              <a:t>пайдалану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жөніндегі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нұсқауда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ақпараттың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келген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нақтылықсыздығы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 smtClean="0">
                <a:solidFill>
                  <a:schemeClr val="tx1"/>
                </a:solidFill>
              </a:rPr>
              <a:t>жағымсыз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әсердің</a:t>
            </a:r>
            <a:r>
              <a:rPr lang="ru-RU" sz="600" dirty="0" smtClean="0">
                <a:solidFill>
                  <a:schemeClr val="tx1"/>
                </a:solidFill>
              </a:rPr>
              <a:t> (</a:t>
            </a:r>
            <a:r>
              <a:rPr lang="ru-RU" sz="600" dirty="0" err="1" smtClean="0">
                <a:solidFill>
                  <a:schemeClr val="tx1"/>
                </a:solidFill>
              </a:rPr>
              <a:t>инциденттің</a:t>
            </a:r>
            <a:r>
              <a:rPr lang="ru-RU" sz="600" dirty="0" smtClean="0">
                <a:solidFill>
                  <a:schemeClr val="tx1"/>
                </a:solidFill>
              </a:rPr>
              <a:t>) </a:t>
            </a:r>
            <a:r>
              <a:rPr lang="ru-RU" sz="600" dirty="0" err="1" smtClean="0">
                <a:solidFill>
                  <a:schemeClr val="tx1"/>
                </a:solidFill>
              </a:rPr>
              <a:t>дамуы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; </a:t>
            </a:r>
          </a:p>
          <a:p>
            <a:pPr marL="171450" indent="-171450" algn="just">
              <a:buFontTx/>
              <a:buChar char="-"/>
            </a:pPr>
            <a:r>
              <a:rPr lang="ru-RU" sz="600" dirty="0" err="1">
                <a:solidFill>
                  <a:schemeClr val="tx1"/>
                </a:solidFill>
              </a:rPr>
              <a:t>т</a:t>
            </a:r>
            <a:r>
              <a:rPr lang="ru-RU" sz="600" dirty="0" err="1" smtClean="0">
                <a:solidFill>
                  <a:schemeClr val="tx1"/>
                </a:solidFill>
              </a:rPr>
              <a:t>иімділіктің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жоқтығы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6585953" y="4292508"/>
            <a:ext cx="2431796" cy="189637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endParaRPr lang="ru-RU" sz="600" b="1" i="1" dirty="0">
              <a:solidFill>
                <a:srgbClr val="FF0000"/>
              </a:solidFill>
            </a:endParaRPr>
          </a:p>
          <a:p>
            <a:pPr algn="just"/>
            <a:endParaRPr lang="ru-RU" sz="600" b="1" i="1" dirty="0" smtClean="0">
              <a:solidFill>
                <a:srgbClr val="FF0000"/>
              </a:solidFill>
            </a:endParaRPr>
          </a:p>
          <a:p>
            <a:pPr algn="just"/>
            <a:r>
              <a:rPr lang="ru-RU" sz="600" b="1" i="1" dirty="0" err="1" smtClean="0">
                <a:solidFill>
                  <a:srgbClr val="FF0000"/>
                </a:solidFill>
              </a:rPr>
              <a:t>Қандай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ақпаратты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хабарлау</a:t>
            </a:r>
            <a:r>
              <a:rPr lang="ru-RU" sz="600" b="1" i="1" dirty="0" smtClean="0">
                <a:solidFill>
                  <a:srgbClr val="FF0000"/>
                </a:solidFill>
              </a:rPr>
              <a:t> </a:t>
            </a:r>
            <a:r>
              <a:rPr lang="ru-RU" sz="600" b="1" i="1" dirty="0" err="1" smtClean="0">
                <a:solidFill>
                  <a:srgbClr val="FF0000"/>
                </a:solidFill>
              </a:rPr>
              <a:t>керек</a:t>
            </a:r>
            <a:r>
              <a:rPr lang="ru-RU" sz="600" b="1" i="1" dirty="0" smtClean="0">
                <a:solidFill>
                  <a:srgbClr val="FF0000"/>
                </a:solidFill>
              </a:rPr>
              <a:t>?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1. </a:t>
            </a:r>
            <a:r>
              <a:rPr lang="ru-RU" sz="600" b="1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мақсаттағы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бұйымдар</a:t>
            </a:r>
            <a:r>
              <a:rPr lang="ru-RU" sz="600" b="1" dirty="0" smtClean="0">
                <a:solidFill>
                  <a:schemeClr val="tx1"/>
                </a:solidFill>
              </a:rPr>
              <a:t> (ММБ) </a:t>
            </a:r>
            <a:r>
              <a:rPr lang="ru-RU" sz="600" b="1" dirty="0" err="1" smtClean="0">
                <a:solidFill>
                  <a:schemeClr val="tx1"/>
                </a:solidFill>
              </a:rPr>
              <a:t>немесе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медициналық</a:t>
            </a:r>
            <a:r>
              <a:rPr lang="ru-RU" sz="600" b="1" dirty="0" smtClean="0">
                <a:solidFill>
                  <a:schemeClr val="tx1"/>
                </a:solidFill>
              </a:rPr>
              <a:t> техника </a:t>
            </a:r>
            <a:r>
              <a:rPr lang="ru-RU" sz="600" b="1" dirty="0" err="1" smtClean="0">
                <a:solidFill>
                  <a:schemeClr val="tx1"/>
                </a:solidFill>
              </a:rPr>
              <a:t>туралы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деректер</a:t>
            </a:r>
            <a:endParaRPr lang="ru-RU" sz="600" b="1" dirty="0" smtClean="0">
              <a:solidFill>
                <a:schemeClr val="tx1"/>
              </a:solidFill>
            </a:endParaRPr>
          </a:p>
          <a:p>
            <a:r>
              <a:rPr lang="ru-RU" sz="600" dirty="0" err="1" smtClean="0">
                <a:solidFill>
                  <a:schemeClr val="tx1"/>
                </a:solidFill>
              </a:rPr>
              <a:t>атауы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600" dirty="0" err="1" smtClean="0">
                <a:solidFill>
                  <a:schemeClr val="tx1"/>
                </a:solidFill>
              </a:rPr>
              <a:t>моделі</a:t>
            </a:r>
            <a:endParaRPr lang="ru-RU" sz="600" dirty="0" smtClean="0">
              <a:solidFill>
                <a:schemeClr val="tx1"/>
              </a:solidFill>
            </a:endParaRPr>
          </a:p>
          <a:p>
            <a:r>
              <a:rPr lang="ru-RU" sz="600" dirty="0" smtClean="0">
                <a:solidFill>
                  <a:schemeClr val="tx1"/>
                </a:solidFill>
              </a:rPr>
              <a:t>серия </a:t>
            </a:r>
            <a:r>
              <a:rPr lang="ru-RU" sz="600" dirty="0" err="1" smtClean="0">
                <a:solidFill>
                  <a:schemeClr val="tx1"/>
                </a:solidFill>
              </a:rPr>
              <a:t>номері</a:t>
            </a:r>
            <a:r>
              <a:rPr lang="ru-RU" sz="600" dirty="0" smtClean="0">
                <a:solidFill>
                  <a:schemeClr val="tx1"/>
                </a:solidFill>
              </a:rPr>
              <a:t> /каталог </a:t>
            </a:r>
            <a:r>
              <a:rPr lang="ru-RU" sz="600" dirty="0" err="1" smtClean="0">
                <a:solidFill>
                  <a:schemeClr val="tx1"/>
                </a:solidFill>
              </a:rPr>
              <a:t>номері</a:t>
            </a:r>
            <a:endParaRPr lang="ru-RU" sz="600" dirty="0" smtClean="0">
              <a:solidFill>
                <a:schemeClr val="tx1"/>
              </a:solidFill>
            </a:endParaRPr>
          </a:p>
          <a:p>
            <a:r>
              <a:rPr lang="ru-RU" sz="600" dirty="0" err="1" smtClean="0">
                <a:solidFill>
                  <a:schemeClr val="tx1"/>
                </a:solidFill>
              </a:rPr>
              <a:t>ақаулы</a:t>
            </a:r>
            <a:r>
              <a:rPr lang="ru-RU" sz="600" dirty="0" smtClean="0">
                <a:solidFill>
                  <a:schemeClr val="tx1"/>
                </a:solidFill>
              </a:rPr>
              <a:t> ММБ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МТ </a:t>
            </a:r>
            <a:r>
              <a:rPr lang="ru-RU" sz="600" dirty="0" err="1" smtClean="0">
                <a:solidFill>
                  <a:schemeClr val="tx1"/>
                </a:solidFill>
              </a:rPr>
              <a:t>сәйкестендіруге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арналған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басқа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маңызды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ақпарат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600" dirty="0" err="1" smtClean="0">
                <a:solidFill>
                  <a:schemeClr val="tx1"/>
                </a:solidFill>
              </a:rPr>
              <a:t>өндіруші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600" b="1" dirty="0" smtClean="0">
                <a:solidFill>
                  <a:schemeClr val="tx1"/>
                </a:solidFill>
              </a:rPr>
              <a:t>2. </a:t>
            </a:r>
            <a:r>
              <a:rPr lang="ru-RU" sz="600" b="1" dirty="0" err="1" smtClean="0">
                <a:solidFill>
                  <a:schemeClr val="tx1"/>
                </a:solidFill>
              </a:rPr>
              <a:t>Мәселенің</a:t>
            </a:r>
            <a:r>
              <a:rPr lang="ru-RU" sz="600" b="1" dirty="0" smtClean="0">
                <a:solidFill>
                  <a:schemeClr val="tx1"/>
                </a:solidFill>
              </a:rPr>
              <a:t> </a:t>
            </a:r>
            <a:r>
              <a:rPr lang="ru-RU" sz="600" b="1" dirty="0" err="1" smtClean="0">
                <a:solidFill>
                  <a:schemeClr val="tx1"/>
                </a:solidFill>
              </a:rPr>
              <a:t>сипаттамасы</a:t>
            </a:r>
            <a:endParaRPr lang="ru-RU" sz="600" b="1" dirty="0" smtClean="0">
              <a:solidFill>
                <a:schemeClr val="tx1"/>
              </a:solidFill>
            </a:endParaRPr>
          </a:p>
          <a:p>
            <a:r>
              <a:rPr lang="ru-RU" sz="600" dirty="0" smtClean="0">
                <a:solidFill>
                  <a:schemeClr val="tx1"/>
                </a:solidFill>
              </a:rPr>
              <a:t>ММБ </a:t>
            </a:r>
            <a:r>
              <a:rPr lang="ru-RU" sz="600" dirty="0" err="1" smtClean="0">
                <a:solidFill>
                  <a:schemeClr val="tx1"/>
                </a:solidFill>
              </a:rPr>
              <a:t>немесе</a:t>
            </a:r>
            <a:r>
              <a:rPr lang="ru-RU" sz="600" dirty="0" smtClean="0">
                <a:solidFill>
                  <a:schemeClr val="tx1"/>
                </a:solidFill>
              </a:rPr>
              <a:t> МТ </a:t>
            </a:r>
            <a:r>
              <a:rPr lang="ru-RU" sz="600" dirty="0" err="1" smtClean="0">
                <a:solidFill>
                  <a:schemeClr val="tx1"/>
                </a:solidFill>
              </a:rPr>
              <a:t>қолданумен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байланысты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мәселенің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сипаттамасы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600" dirty="0" smtClean="0">
                <a:solidFill>
                  <a:schemeClr val="tx1"/>
                </a:solidFill>
              </a:rPr>
              <a:t>3. Пациент (</a:t>
            </a:r>
            <a:r>
              <a:rPr lang="ru-RU" sz="600" dirty="0" err="1" smtClean="0">
                <a:solidFill>
                  <a:schemeClr val="tx1"/>
                </a:solidFill>
              </a:rPr>
              <a:t>тұтынушы</a:t>
            </a:r>
            <a:r>
              <a:rPr lang="ru-RU" sz="600" dirty="0" smtClean="0">
                <a:solidFill>
                  <a:schemeClr val="tx1"/>
                </a:solidFill>
              </a:rPr>
              <a:t>) </a:t>
            </a:r>
            <a:r>
              <a:rPr lang="ru-RU" sz="600" dirty="0" err="1" smtClean="0">
                <a:solidFill>
                  <a:schemeClr val="tx1"/>
                </a:solidFill>
              </a:rPr>
              <a:t>туралы</a:t>
            </a:r>
            <a:r>
              <a:rPr lang="ru-RU" sz="600" dirty="0" smtClean="0">
                <a:solidFill>
                  <a:schemeClr val="tx1"/>
                </a:solidFill>
              </a:rPr>
              <a:t> </a:t>
            </a:r>
            <a:r>
              <a:rPr lang="ru-RU" sz="600" dirty="0" err="1" smtClean="0">
                <a:solidFill>
                  <a:schemeClr val="tx1"/>
                </a:solidFill>
              </a:rPr>
              <a:t>ақпарат</a:t>
            </a:r>
            <a:r>
              <a:rPr lang="ru-RU" sz="600" dirty="0" smtClean="0">
                <a:solidFill>
                  <a:schemeClr val="tx1"/>
                </a:solidFill>
              </a:rPr>
              <a:t>: </a:t>
            </a:r>
            <a:r>
              <a:rPr lang="ru-RU" sz="600" dirty="0" err="1" smtClean="0">
                <a:solidFill>
                  <a:schemeClr val="tx1"/>
                </a:solidFill>
              </a:rPr>
              <a:t>аты-жөні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жасы</a:t>
            </a:r>
            <a:r>
              <a:rPr lang="ru-RU" sz="600" dirty="0" smtClean="0">
                <a:solidFill>
                  <a:schemeClr val="tx1"/>
                </a:solidFill>
              </a:rPr>
              <a:t>, </a:t>
            </a:r>
            <a:r>
              <a:rPr lang="ru-RU" sz="600" dirty="0" err="1" smtClean="0">
                <a:solidFill>
                  <a:schemeClr val="tx1"/>
                </a:solidFill>
              </a:rPr>
              <a:t>жынысы</a:t>
            </a:r>
            <a:r>
              <a:rPr lang="ru-RU" sz="600" dirty="0">
                <a:solidFill>
                  <a:schemeClr val="tx1"/>
                </a:solidFill>
              </a:rPr>
              <a:t> (НАЗАР АУДАРЫҢЫЗ: </a:t>
            </a:r>
            <a:r>
              <a:rPr lang="ru-RU" sz="600" dirty="0" err="1">
                <a:solidFill>
                  <a:schemeClr val="tx1"/>
                </a:solidFill>
              </a:rPr>
              <a:t>дербес</a:t>
            </a:r>
            <a:r>
              <a:rPr lang="ru-RU" sz="600" dirty="0">
                <a:solidFill>
                  <a:schemeClr val="tx1"/>
                </a:solidFill>
              </a:rPr>
              <a:t> </a:t>
            </a:r>
            <a:r>
              <a:rPr lang="ru-RU" sz="600" dirty="0" err="1">
                <a:solidFill>
                  <a:schemeClr val="tx1"/>
                </a:solidFill>
              </a:rPr>
              <a:t>деректер</a:t>
            </a:r>
            <a:r>
              <a:rPr lang="ru-RU" sz="600" dirty="0">
                <a:solidFill>
                  <a:schemeClr val="tx1"/>
                </a:solidFill>
              </a:rPr>
              <a:t> </a:t>
            </a:r>
            <a:r>
              <a:rPr lang="ru-RU" sz="600" dirty="0" err="1">
                <a:solidFill>
                  <a:schemeClr val="tx1"/>
                </a:solidFill>
              </a:rPr>
              <a:t>хабарламада</a:t>
            </a:r>
            <a:r>
              <a:rPr lang="ru-RU" sz="600" dirty="0">
                <a:solidFill>
                  <a:schemeClr val="tx1"/>
                </a:solidFill>
              </a:rPr>
              <a:t> </a:t>
            </a:r>
            <a:r>
              <a:rPr lang="ru-RU" sz="600" dirty="0" err="1">
                <a:solidFill>
                  <a:schemeClr val="tx1"/>
                </a:solidFill>
              </a:rPr>
              <a:t>көрсетілмейді</a:t>
            </a:r>
            <a:r>
              <a:rPr lang="ru-RU" sz="600" dirty="0" smtClean="0">
                <a:solidFill>
                  <a:schemeClr val="tx1"/>
                </a:solidFill>
              </a:rPr>
              <a:t>!);</a:t>
            </a:r>
            <a:r>
              <a:rPr lang="ru-RU" sz="600" b="1" i="1" dirty="0" smtClean="0">
                <a:solidFill>
                  <a:srgbClr val="FF0000"/>
                </a:solidFill>
              </a:rPr>
              <a:t>  </a:t>
            </a:r>
          </a:p>
          <a:p>
            <a:pPr algn="just"/>
            <a:endParaRPr lang="ru-RU" sz="600" b="1" i="1" dirty="0" smtClean="0">
              <a:solidFill>
                <a:schemeClr val="tx1"/>
              </a:solidFill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10548240" y="3021419"/>
            <a:ext cx="1031722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1400" dirty="0" smtClean="0"/>
          </a:p>
          <a:p>
            <a:r>
              <a:rPr lang="ru-RU" sz="1400" dirty="0" smtClean="0"/>
              <a:t>Алматы қ-</a:t>
            </a:r>
            <a:r>
              <a:rPr lang="ru-RU" sz="1400" dirty="0" err="1" smtClean="0"/>
              <a:t>сы</a:t>
            </a:r>
            <a:r>
              <a:rPr lang="ru-RU" sz="1400" dirty="0" smtClean="0"/>
              <a:t>, </a:t>
            </a:r>
            <a:r>
              <a:rPr lang="ru-RU" sz="1400" dirty="0" err="1" smtClean="0"/>
              <a:t>Абылай</a:t>
            </a:r>
            <a:r>
              <a:rPr lang="ru-RU" sz="1400" dirty="0" smtClean="0"/>
              <a:t> хан д-</a:t>
            </a:r>
            <a:r>
              <a:rPr lang="ru-RU" sz="1400" dirty="0" err="1" smtClean="0"/>
              <a:t>лы</a:t>
            </a:r>
            <a:r>
              <a:rPr lang="ru-RU" sz="1400" dirty="0" smtClean="0"/>
              <a:t>, 63</a:t>
            </a:r>
          </a:p>
          <a:p>
            <a:r>
              <a:rPr lang="ru-RU" sz="1400" dirty="0" smtClean="0"/>
              <a:t>Телефон: +7 727 2734500 </a:t>
            </a:r>
          </a:p>
          <a:p>
            <a:r>
              <a:rPr lang="ru-RU" sz="1400" dirty="0" err="1" smtClean="0"/>
              <a:t>Электрондық</a:t>
            </a:r>
            <a:r>
              <a:rPr lang="ru-RU" sz="1400" dirty="0" smtClean="0"/>
              <a:t> </a:t>
            </a:r>
            <a:r>
              <a:rPr lang="ru-RU" sz="1400" dirty="0" err="1" smtClean="0"/>
              <a:t>поштасы</a:t>
            </a:r>
            <a:r>
              <a:rPr lang="ru-RU" sz="1400" dirty="0" smtClean="0"/>
              <a:t>: </a:t>
            </a:r>
            <a:r>
              <a:rPr lang="en-US" sz="1400" dirty="0" smtClean="0">
                <a:hlinkClick r:id="rId3"/>
              </a:rPr>
              <a:t>pdlc@dari.kz</a:t>
            </a:r>
            <a:r>
              <a:rPr lang="en-US" sz="1400" dirty="0" smtClean="0"/>
              <a:t> </a:t>
            </a:r>
            <a:endParaRPr lang="ru-RU" sz="1400" dirty="0" smtClean="0"/>
          </a:p>
          <a:p>
            <a:r>
              <a:rPr lang="kk-KZ" sz="1300" dirty="0"/>
              <a:t>Қазақстан Республикасы Денсаулық сақтау министрлігінің «Дәрілік заттарды, медициналық мақсаттағы бұйымдарды және медицина техникасын сараптау ұлттық орталығы» ШЖҚ РМК</a:t>
            </a:r>
            <a:endParaRPr lang="ru-RU" sz="1300" dirty="0" smtClean="0"/>
          </a:p>
        </p:txBody>
      </p:sp>
      <p:sp>
        <p:nvSpPr>
          <p:cNvPr id="15" name="Объект 2"/>
          <p:cNvSpPr txBox="1">
            <a:spLocks/>
          </p:cNvSpPr>
          <p:nvPr/>
        </p:nvSpPr>
        <p:spPr>
          <a:xfrm>
            <a:off x="9151697" y="3021419"/>
            <a:ext cx="1207755" cy="215018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400" dirty="0" smtClean="0"/>
          </a:p>
          <a:p>
            <a:r>
              <a:rPr lang="ru-RU" dirty="0" smtClean="0"/>
              <a:t>Телефоны:  </a:t>
            </a:r>
          </a:p>
          <a:p>
            <a:r>
              <a:rPr lang="ru-RU" dirty="0" err="1" smtClean="0"/>
              <a:t>Электрондық</a:t>
            </a:r>
            <a:r>
              <a:rPr lang="ru-RU" dirty="0" smtClean="0"/>
              <a:t> </a:t>
            </a:r>
            <a:r>
              <a:rPr lang="ru-RU" dirty="0" err="1" smtClean="0"/>
              <a:t>поштасы</a:t>
            </a:r>
            <a:r>
              <a:rPr lang="ru-RU" dirty="0" smtClean="0"/>
              <a:t>: </a:t>
            </a:r>
          </a:p>
          <a:p>
            <a:r>
              <a:rPr lang="kk-KZ" dirty="0"/>
              <a:t>Қазақстан Республикасы Денсаулық сақтау министрлігінің «Дәрілік заттарды, медициналық мақсаттағы бұйымдарды және медицина техникасын сараптау ұлттық орталығы</a:t>
            </a:r>
            <a:r>
              <a:rPr lang="kk-KZ" dirty="0" smtClean="0"/>
              <a:t>» ШЖҚ РМК аумақтық филиалы</a:t>
            </a:r>
            <a:endParaRPr lang="ru-RU" sz="2000" dirty="0"/>
          </a:p>
        </p:txBody>
      </p:sp>
      <p:sp>
        <p:nvSpPr>
          <p:cNvPr id="16" name="Прямоугольник с двумя скругленными соседними углами 15"/>
          <p:cNvSpPr/>
          <p:nvPr/>
        </p:nvSpPr>
        <p:spPr>
          <a:xfrm>
            <a:off x="2751213" y="4240392"/>
            <a:ext cx="1828800" cy="1948489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ДЗ ЖӘ </a:t>
            </a:r>
            <a:r>
              <a:rPr lang="ru-RU" sz="1000" dirty="0" err="1" smtClean="0"/>
              <a:t>туралы</a:t>
            </a:r>
            <a:r>
              <a:rPr lang="ru-RU" sz="1000" dirty="0" smtClean="0"/>
              <a:t> карта-</a:t>
            </a:r>
            <a:r>
              <a:rPr lang="ru-RU" sz="1000" dirty="0" err="1" smtClean="0"/>
              <a:t>хабарламаның</a:t>
            </a:r>
            <a:r>
              <a:rPr lang="ru-RU" sz="1000" dirty="0" smtClean="0"/>
              <a:t> </a:t>
            </a:r>
            <a:r>
              <a:rPr lang="ru-RU" sz="1000" dirty="0" err="1" smtClean="0"/>
              <a:t>нысаны</a:t>
            </a:r>
            <a:endParaRPr lang="ru-RU" sz="1000" dirty="0"/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4680211" y="4244567"/>
            <a:ext cx="1749850" cy="1944314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ММБ </a:t>
            </a:r>
            <a:r>
              <a:rPr lang="ru-RU" sz="1000" dirty="0" err="1" smtClean="0"/>
              <a:t>және</a:t>
            </a:r>
            <a:r>
              <a:rPr lang="ru-RU" sz="1000" dirty="0" smtClean="0"/>
              <a:t> МТ ЖӘ (</a:t>
            </a:r>
            <a:r>
              <a:rPr lang="ru-RU" sz="1000" dirty="0" err="1" smtClean="0"/>
              <a:t>инциденттер</a:t>
            </a:r>
            <a:r>
              <a:rPr lang="ru-RU" sz="1000" dirty="0" smtClean="0"/>
              <a:t>) </a:t>
            </a:r>
            <a:r>
              <a:rPr lang="ru-RU" sz="1000" dirty="0" err="1" smtClean="0"/>
              <a:t>туралы</a:t>
            </a:r>
            <a:r>
              <a:rPr lang="ru-RU" sz="1000" dirty="0" smtClean="0"/>
              <a:t> карта-</a:t>
            </a:r>
            <a:r>
              <a:rPr lang="ru-RU" sz="1000" dirty="0" err="1" smtClean="0"/>
              <a:t>хабарламаның</a:t>
            </a:r>
            <a:r>
              <a:rPr lang="ru-RU" sz="1000" dirty="0" smtClean="0"/>
              <a:t> </a:t>
            </a:r>
            <a:r>
              <a:rPr lang="ru-RU" sz="1000" dirty="0" err="1" smtClean="0"/>
              <a:t>нысаны</a:t>
            </a:r>
            <a:r>
              <a:rPr lang="ru-RU" sz="1000" dirty="0" smtClean="0"/>
              <a:t>  </a:t>
            </a:r>
            <a:endParaRPr lang="ru-RU" sz="1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151697" y="2539576"/>
            <a:ext cx="24282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err="1" smtClean="0"/>
              <a:t>Қосымша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ақпаратты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мынадай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телефондар</a:t>
            </a:r>
            <a:r>
              <a:rPr lang="ru-RU" sz="1000" b="1" dirty="0" smtClean="0"/>
              <a:t> </a:t>
            </a:r>
            <a:r>
              <a:rPr lang="ru-RU" sz="1000" b="1" dirty="0" err="1" smtClean="0"/>
              <a:t>бойынша</a:t>
            </a:r>
            <a:r>
              <a:rPr lang="ru-RU" sz="1000" b="1" dirty="0" smtClean="0"/>
              <a:t> ала </a:t>
            </a:r>
            <a:r>
              <a:rPr lang="ru-RU" sz="1000" b="1" dirty="0" err="1" smtClean="0"/>
              <a:t>аласыз</a:t>
            </a:r>
            <a:r>
              <a:rPr lang="ru-RU" sz="1000" b="1" dirty="0" smtClean="0"/>
              <a:t>.</a:t>
            </a:r>
            <a:endParaRPr lang="ru-RU" sz="1000" dirty="0"/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554" y="5303073"/>
            <a:ext cx="1733702" cy="1148933"/>
          </a:xfrm>
          <a:prstGeom prst="rect">
            <a:avLst/>
          </a:prstGeom>
          <a:solidFill>
            <a:srgbClr val="FFFF00"/>
          </a:solidFill>
          <a:ln w="38100" cap="sq" algn="ctr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ctr" rotWithShape="0">
              <a:srgbClr val="000000">
                <a:alpha val="42999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513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598</Words>
  <Application>Microsoft Office PowerPoint</Application>
  <PresentationFormat>Произвольный</PresentationFormat>
  <Paragraphs>61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Максут Мадина Максуткызы</cp:lastModifiedBy>
  <cp:revision>37</cp:revision>
  <cp:lastPrinted>2017-08-21T09:52:32Z</cp:lastPrinted>
  <dcterms:created xsi:type="dcterms:W3CDTF">2017-08-16T17:38:16Z</dcterms:created>
  <dcterms:modified xsi:type="dcterms:W3CDTF">2017-10-26T03:26:27Z</dcterms:modified>
</cp:coreProperties>
</file>