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88" r:id="rId2"/>
    <p:sldId id="256" r:id="rId3"/>
    <p:sldId id="276" r:id="rId4"/>
    <p:sldId id="290" r:id="rId5"/>
    <p:sldId id="287" r:id="rId6"/>
    <p:sldId id="258" r:id="rId7"/>
    <p:sldId id="259" r:id="rId8"/>
    <p:sldId id="293" r:id="rId9"/>
    <p:sldId id="278" r:id="rId10"/>
    <p:sldId id="271" r:id="rId11"/>
    <p:sldId id="280" r:id="rId12"/>
    <p:sldId id="257" r:id="rId13"/>
    <p:sldId id="292" r:id="rId14"/>
    <p:sldId id="282" r:id="rId15"/>
    <p:sldId id="265" r:id="rId16"/>
    <p:sldId id="266" r:id="rId17"/>
    <p:sldId id="273" r:id="rId18"/>
    <p:sldId id="291" r:id="rId19"/>
    <p:sldId id="267" r:id="rId20"/>
    <p:sldId id="270" r:id="rId21"/>
    <p:sldId id="272" r:id="rId22"/>
    <p:sldId id="300" r:id="rId23"/>
    <p:sldId id="284" r:id="rId24"/>
    <p:sldId id="285" r:id="rId25"/>
    <p:sldId id="299" r:id="rId26"/>
    <p:sldId id="297" r:id="rId27"/>
    <p:sldId id="262" r:id="rId28"/>
    <p:sldId id="263" r:id="rId29"/>
    <p:sldId id="279" r:id="rId30"/>
    <p:sldId id="277" r:id="rId31"/>
    <p:sldId id="298" r:id="rId32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50" autoAdjust="0"/>
  </p:normalViewPr>
  <p:slideViewPr>
    <p:cSldViewPr>
      <p:cViewPr varScale="1">
        <p:scale>
          <a:sx n="69" d="100"/>
          <a:sy n="69" d="100"/>
        </p:scale>
        <p:origin x="-13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785E97-6B0D-4553-A366-F77B58108DB6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67F54F3-6144-4FC4-BC02-E7FE0516C0A2}">
      <dgm:prSet phldrT="[Текст]" custT="1"/>
      <dgm:spPr>
        <a:solidFill>
          <a:srgbClr val="92D050"/>
        </a:solidFill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-  Стратегия осуществления </a:t>
          </a:r>
        </a:p>
        <a:p>
          <a:r>
            <a:rPr lang="ru-RU" sz="2400" b="1" dirty="0" smtClean="0">
              <a:solidFill>
                <a:schemeClr val="tx1"/>
              </a:solidFill>
            </a:rPr>
            <a:t>-  Масштабы деятельности  </a:t>
          </a:r>
        </a:p>
        <a:p>
          <a:r>
            <a:rPr lang="ru-RU" sz="2400" b="1" dirty="0" smtClean="0">
              <a:solidFill>
                <a:schemeClr val="tx1"/>
              </a:solidFill>
            </a:rPr>
            <a:t>-  Испытания </a:t>
          </a:r>
          <a:endParaRPr lang="ru-RU" sz="2400" b="1" dirty="0">
            <a:solidFill>
              <a:schemeClr val="tx1"/>
            </a:solidFill>
          </a:endParaRPr>
        </a:p>
      </dgm:t>
    </dgm:pt>
    <dgm:pt modelId="{E71FF3E7-C3D3-4810-97B5-EE291E5A7B82}" type="parTrans" cxnId="{5058730E-DBB1-45F1-BC96-E2068471CC7D}">
      <dgm:prSet/>
      <dgm:spPr/>
      <dgm:t>
        <a:bodyPr/>
        <a:lstStyle/>
        <a:p>
          <a:endParaRPr lang="ru-RU"/>
        </a:p>
      </dgm:t>
    </dgm:pt>
    <dgm:pt modelId="{45D988BE-E44D-4192-998A-8F8F04FE7143}" type="sibTrans" cxnId="{5058730E-DBB1-45F1-BC96-E2068471CC7D}">
      <dgm:prSet/>
      <dgm:spPr>
        <a:solidFill>
          <a:srgbClr val="FF0000">
            <a:alpha val="90000"/>
          </a:srgbClr>
        </a:solidFill>
        <a:ln>
          <a:solidFill>
            <a:schemeClr val="tx1">
              <a:alpha val="90000"/>
            </a:schemeClr>
          </a:solidFill>
        </a:ln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ru-RU"/>
        </a:p>
      </dgm:t>
    </dgm:pt>
    <dgm:pt modelId="{BBA172B7-D540-4EC8-BA62-7B9DD8C54160}">
      <dgm:prSet phldrT="[Текст]" custT="1"/>
      <dgm:spPr>
        <a:solidFill>
          <a:srgbClr val="FFFF00"/>
        </a:solidFill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ru-RU" sz="2400" dirty="0" smtClean="0">
              <a:solidFill>
                <a:schemeClr val="tx1"/>
              </a:solidFill>
            </a:rPr>
            <a:t>-  </a:t>
          </a:r>
          <a:r>
            <a:rPr lang="ru-RU" sz="2000" b="1" dirty="0" smtClean="0">
              <a:solidFill>
                <a:schemeClr val="tx1"/>
              </a:solidFill>
            </a:rPr>
            <a:t>Анализ рисков</a:t>
          </a:r>
        </a:p>
        <a:p>
          <a:r>
            <a:rPr lang="ru-RU" sz="2000" b="1" dirty="0" smtClean="0">
              <a:solidFill>
                <a:schemeClr val="tx1"/>
              </a:solidFill>
            </a:rPr>
            <a:t>-  Опыт и знания                        </a:t>
          </a:r>
        </a:p>
        <a:p>
          <a:r>
            <a:rPr lang="ru-RU" sz="2000" b="1" dirty="0" smtClean="0">
              <a:solidFill>
                <a:schemeClr val="tx1"/>
              </a:solidFill>
            </a:rPr>
            <a:t>    принимающей лаборатории</a:t>
          </a:r>
        </a:p>
        <a:p>
          <a:r>
            <a:rPr lang="ru-RU" sz="2000" b="1" dirty="0" smtClean="0">
              <a:solidFill>
                <a:schemeClr val="tx1"/>
              </a:solidFill>
            </a:rPr>
            <a:t>-  Сложность продукта                                        </a:t>
          </a:r>
        </a:p>
        <a:p>
          <a:r>
            <a:rPr lang="ru-RU" sz="2000" b="1" dirty="0" smtClean="0">
              <a:solidFill>
                <a:schemeClr val="tx1"/>
              </a:solidFill>
            </a:rPr>
            <a:t>    и спецификации его качества</a:t>
          </a:r>
        </a:p>
        <a:p>
          <a:r>
            <a:rPr lang="ru-RU" sz="2000" b="1" dirty="0" smtClean="0">
              <a:solidFill>
                <a:schemeClr val="tx1"/>
              </a:solidFill>
            </a:rPr>
            <a:t>-  Сложность  методики</a:t>
          </a:r>
          <a:endParaRPr lang="ru-RU" sz="2000" b="1" dirty="0">
            <a:solidFill>
              <a:schemeClr val="tx1"/>
            </a:solidFill>
          </a:endParaRPr>
        </a:p>
      </dgm:t>
    </dgm:pt>
    <dgm:pt modelId="{F48B7E15-E0DB-4C37-BCB2-AD120B0A1C4B}" type="parTrans" cxnId="{2A598CCF-1109-46A6-91B5-E935668199D6}">
      <dgm:prSet/>
      <dgm:spPr/>
      <dgm:t>
        <a:bodyPr/>
        <a:lstStyle/>
        <a:p>
          <a:endParaRPr lang="ru-RU"/>
        </a:p>
      </dgm:t>
    </dgm:pt>
    <dgm:pt modelId="{583BAFC0-2673-4E17-9C9D-CAC186441245}" type="sibTrans" cxnId="{2A598CCF-1109-46A6-91B5-E935668199D6}">
      <dgm:prSet/>
      <dgm:spPr/>
      <dgm:t>
        <a:bodyPr/>
        <a:lstStyle/>
        <a:p>
          <a:endParaRPr lang="ru-RU"/>
        </a:p>
      </dgm:t>
    </dgm:pt>
    <dgm:pt modelId="{6E50885B-59BD-4870-8A7B-4C89F8B82C5A}" type="pres">
      <dgm:prSet presAssocID="{A7785E97-6B0D-4553-A366-F77B58108DB6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6C99AFE-F6DE-4B3F-BA87-5834DF435AA1}" type="pres">
      <dgm:prSet presAssocID="{A7785E97-6B0D-4553-A366-F77B58108DB6}" presName="dummyMaxCanvas" presStyleCnt="0">
        <dgm:presLayoutVars/>
      </dgm:prSet>
      <dgm:spPr/>
    </dgm:pt>
    <dgm:pt modelId="{50FB18D3-DB0C-4AAC-8C8A-B92E270AD770}" type="pres">
      <dgm:prSet presAssocID="{A7785E97-6B0D-4553-A366-F77B58108DB6}" presName="TwoNodes_1" presStyleLbl="node1" presStyleIdx="0" presStyleCnt="2" custScaleX="94157" custScaleY="83428" custLinFactNeighborX="1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8F389A-9D5A-4CF0-B613-1BACB51FFB03}" type="pres">
      <dgm:prSet presAssocID="{A7785E97-6B0D-4553-A366-F77B58108DB6}" presName="TwoNodes_2" presStyleLbl="node1" presStyleIdx="1" presStyleCnt="2" custScaleX="94702" custScaleY="1170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F22306-244F-4059-A691-3824CA9034AB}" type="pres">
      <dgm:prSet presAssocID="{A7785E97-6B0D-4553-A366-F77B58108DB6}" presName="TwoConn_1-2" presStyleLbl="fgAccFollowNode1" presStyleIdx="0" presStyleCnt="1" custScaleX="65113" custScaleY="133994" custLinFactNeighborX="-4249" custLinFactNeighborY="-19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B165DC-DB82-4E88-A2C5-CFF06DC70576}" type="pres">
      <dgm:prSet presAssocID="{A7785E97-6B0D-4553-A366-F77B58108DB6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E12967-8EBE-4F3B-ADBB-AE400DE70ED2}" type="pres">
      <dgm:prSet presAssocID="{A7785E97-6B0D-4553-A366-F77B58108DB6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20ED3A8-F96C-4070-AECB-0BF8E8B51334}" type="presOf" srcId="{F67F54F3-6144-4FC4-BC02-E7FE0516C0A2}" destId="{02B165DC-DB82-4E88-A2C5-CFF06DC70576}" srcOrd="1" destOrd="0" presId="urn:microsoft.com/office/officeart/2005/8/layout/vProcess5"/>
    <dgm:cxn modelId="{0334AEEC-358F-49C1-94A2-B2A7585D4E1C}" type="presOf" srcId="{A7785E97-6B0D-4553-A366-F77B58108DB6}" destId="{6E50885B-59BD-4870-8A7B-4C89F8B82C5A}" srcOrd="0" destOrd="0" presId="urn:microsoft.com/office/officeart/2005/8/layout/vProcess5"/>
    <dgm:cxn modelId="{17770864-FEDF-448D-B117-30BF3C73214B}" type="presOf" srcId="{F67F54F3-6144-4FC4-BC02-E7FE0516C0A2}" destId="{50FB18D3-DB0C-4AAC-8C8A-B92E270AD770}" srcOrd="0" destOrd="0" presId="urn:microsoft.com/office/officeart/2005/8/layout/vProcess5"/>
    <dgm:cxn modelId="{DEC492FE-8652-4387-9D09-7F904610B103}" type="presOf" srcId="{45D988BE-E44D-4192-998A-8F8F04FE7143}" destId="{5BF22306-244F-4059-A691-3824CA9034AB}" srcOrd="0" destOrd="0" presId="urn:microsoft.com/office/officeart/2005/8/layout/vProcess5"/>
    <dgm:cxn modelId="{2A598CCF-1109-46A6-91B5-E935668199D6}" srcId="{A7785E97-6B0D-4553-A366-F77B58108DB6}" destId="{BBA172B7-D540-4EC8-BA62-7B9DD8C54160}" srcOrd="1" destOrd="0" parTransId="{F48B7E15-E0DB-4C37-BCB2-AD120B0A1C4B}" sibTransId="{583BAFC0-2673-4E17-9C9D-CAC186441245}"/>
    <dgm:cxn modelId="{5058730E-DBB1-45F1-BC96-E2068471CC7D}" srcId="{A7785E97-6B0D-4553-A366-F77B58108DB6}" destId="{F67F54F3-6144-4FC4-BC02-E7FE0516C0A2}" srcOrd="0" destOrd="0" parTransId="{E71FF3E7-C3D3-4810-97B5-EE291E5A7B82}" sibTransId="{45D988BE-E44D-4192-998A-8F8F04FE7143}"/>
    <dgm:cxn modelId="{992A40AE-566A-4B33-9A6A-05A65C3232B1}" type="presOf" srcId="{BBA172B7-D540-4EC8-BA62-7B9DD8C54160}" destId="{15E12967-8EBE-4F3B-ADBB-AE400DE70ED2}" srcOrd="1" destOrd="0" presId="urn:microsoft.com/office/officeart/2005/8/layout/vProcess5"/>
    <dgm:cxn modelId="{14062CBD-AD29-4B53-807B-7E9C08421725}" type="presOf" srcId="{BBA172B7-D540-4EC8-BA62-7B9DD8C54160}" destId="{428F389A-9D5A-4CF0-B613-1BACB51FFB03}" srcOrd="0" destOrd="0" presId="urn:microsoft.com/office/officeart/2005/8/layout/vProcess5"/>
    <dgm:cxn modelId="{192D2704-2F13-4081-BD5B-4E2E6D33718A}" type="presParOf" srcId="{6E50885B-59BD-4870-8A7B-4C89F8B82C5A}" destId="{B6C99AFE-F6DE-4B3F-BA87-5834DF435AA1}" srcOrd="0" destOrd="0" presId="urn:microsoft.com/office/officeart/2005/8/layout/vProcess5"/>
    <dgm:cxn modelId="{A64D9FD4-E56E-4C35-955F-EECE121C5484}" type="presParOf" srcId="{6E50885B-59BD-4870-8A7B-4C89F8B82C5A}" destId="{50FB18D3-DB0C-4AAC-8C8A-B92E270AD770}" srcOrd="1" destOrd="0" presId="urn:microsoft.com/office/officeart/2005/8/layout/vProcess5"/>
    <dgm:cxn modelId="{7086EDB2-3A84-4115-9EE4-B7FC8B00DA70}" type="presParOf" srcId="{6E50885B-59BD-4870-8A7B-4C89F8B82C5A}" destId="{428F389A-9D5A-4CF0-B613-1BACB51FFB03}" srcOrd="2" destOrd="0" presId="urn:microsoft.com/office/officeart/2005/8/layout/vProcess5"/>
    <dgm:cxn modelId="{19E77B16-E829-4BE6-AE94-37F229880337}" type="presParOf" srcId="{6E50885B-59BD-4870-8A7B-4C89F8B82C5A}" destId="{5BF22306-244F-4059-A691-3824CA9034AB}" srcOrd="3" destOrd="0" presId="urn:microsoft.com/office/officeart/2005/8/layout/vProcess5"/>
    <dgm:cxn modelId="{6F8AF6DF-BE90-405C-8956-6A7E48A9487A}" type="presParOf" srcId="{6E50885B-59BD-4870-8A7B-4C89F8B82C5A}" destId="{02B165DC-DB82-4E88-A2C5-CFF06DC70576}" srcOrd="4" destOrd="0" presId="urn:microsoft.com/office/officeart/2005/8/layout/vProcess5"/>
    <dgm:cxn modelId="{027641C8-61D8-4403-8371-C4218AC092DA}" type="presParOf" srcId="{6E50885B-59BD-4870-8A7B-4C89F8B82C5A}" destId="{15E12967-8EBE-4F3B-ADBB-AE400DE70ED2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FB18D3-DB0C-4AAC-8C8A-B92E270AD770}">
      <dsp:nvSpPr>
        <dsp:cNvPr id="0" name=""/>
        <dsp:cNvSpPr/>
      </dsp:nvSpPr>
      <dsp:spPr>
        <a:xfrm>
          <a:off x="214716" y="86583"/>
          <a:ext cx="6586432" cy="1796561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-  Стратегия осуществления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-  Масштабы деятельности 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-  Испытания 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267335" y="139202"/>
        <a:ext cx="4504281" cy="1691323"/>
      </dsp:txXfrm>
    </dsp:sp>
    <dsp:sp modelId="{428F389A-9D5A-4CF0-B613-1BACB51FFB03}">
      <dsp:nvSpPr>
        <dsp:cNvPr id="0" name=""/>
        <dsp:cNvSpPr/>
      </dsp:nvSpPr>
      <dsp:spPr>
        <a:xfrm>
          <a:off x="1419741" y="2356420"/>
          <a:ext cx="6624556" cy="2520824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</a:rPr>
            <a:t>-  </a:t>
          </a:r>
          <a:r>
            <a:rPr lang="ru-RU" sz="2000" b="1" kern="1200" dirty="0" smtClean="0">
              <a:solidFill>
                <a:schemeClr val="tx1"/>
              </a:solidFill>
            </a:rPr>
            <a:t>Анализ рисков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-  Опыт и знания                       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    принимающей лаборатории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-  Сложность продукта                                       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    и спецификации его качества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-  Сложность  методики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1493573" y="2430252"/>
        <a:ext cx="3982282" cy="2373160"/>
      </dsp:txXfrm>
    </dsp:sp>
    <dsp:sp modelId="{5BF22306-244F-4059-A691-3824CA9034AB}">
      <dsp:nvSpPr>
        <dsp:cNvPr id="0" name=""/>
        <dsp:cNvSpPr/>
      </dsp:nvSpPr>
      <dsp:spPr>
        <a:xfrm>
          <a:off x="5780119" y="1335623"/>
          <a:ext cx="911404" cy="1875551"/>
        </a:xfrm>
        <a:prstGeom prst="downArrow">
          <a:avLst>
            <a:gd name="adj1" fmla="val 55000"/>
            <a:gd name="adj2" fmla="val 45000"/>
          </a:avLst>
        </a:prstGeom>
        <a:solidFill>
          <a:srgbClr val="FF0000">
            <a:alpha val="90000"/>
          </a:srgbClr>
        </a:solidFill>
        <a:ln w="25400" cap="flat" cmpd="sng" algn="ctr">
          <a:solidFill>
            <a:schemeClr val="tx1">
              <a:alpha val="9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5985185" y="1335623"/>
        <a:ext cx="501272" cy="16499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71C791-78DA-421D-AE48-45F911D2B8D3}" type="datetimeFigureOut">
              <a:rPr lang="ru-RU" smtClean="0"/>
              <a:t>03.05.2016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B5882E-F9DF-494A-B44F-7F4684AAD8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1341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C5DDA-E22B-4D71-A71F-4831629FEF1F}" type="datetime1">
              <a:rPr lang="ru-RU" smtClean="0"/>
              <a:t>03.05.2016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Тулегенова А.У. Фармакопейный семинар № 1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709E-2193-4911-ADF5-AF83D6F0EFD9}" type="datetime1">
              <a:rPr lang="ru-RU" smtClean="0"/>
              <a:t>03.05.2016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Тулегенова А.У. Фармакопейный семинар № 1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4F66E-B96F-43C6-8374-6850BC1F4AE8}" type="datetime1">
              <a:rPr lang="ru-RU" smtClean="0"/>
              <a:t>03.05.2016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Тулегенова А.У. Фармакопейный семинар № 1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77E0-929E-4E92-A24D-EB896F6DCB6D}" type="datetime1">
              <a:rPr lang="ru-RU" smtClean="0"/>
              <a:t>03.05.2016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Тулегенова А.У. Фармакопейный семинар № 1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08705-F55C-4EAA-B625-0C1903F84A18}" type="datetime1">
              <a:rPr lang="ru-RU" smtClean="0"/>
              <a:t>03.05.2016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Тулегенова А.У. Фармакопейный семинар № 1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FF990-9B9B-4C5C-BA74-7BC30481E3D4}" type="datetime1">
              <a:rPr lang="ru-RU" smtClean="0"/>
              <a:t>03.05.2016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Тулегенова А.У. Фармакопейный семинар № 1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D886-67B0-48D5-B1DB-911C7FCA71DE}" type="datetime1">
              <a:rPr lang="ru-RU" smtClean="0"/>
              <a:t>03.05.2016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Тулегенова А.У. Фармакопейный семинар № 1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0F9F6-582B-4010-BBC3-9A4FF790071F}" type="datetime1">
              <a:rPr lang="ru-RU" smtClean="0"/>
              <a:t>03.05.2016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Тулегенова А.У. Фармакопейный семинар № 1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79A07-0283-47F9-8B76-B7961D8B8910}" type="datetime1">
              <a:rPr lang="ru-RU" smtClean="0"/>
              <a:t>03.05.2016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Тулегенова А.У. Фармакопейный семинар № 1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8D947-79FA-48DC-8216-B93B11E36C73}" type="datetime1">
              <a:rPr lang="ru-RU" smtClean="0"/>
              <a:t>03.05.2016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Тулегенова А.У. Фармакопейный семинар № 1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EDE6D-B3E6-4081-98E9-C2E8F501627C}" type="datetime1">
              <a:rPr lang="ru-RU" smtClean="0"/>
              <a:t>03.05.2016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Тулегенова А.У. Фармакопейный семинар № 1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35187-9680-44DA-86A5-E4533EC0F5B9}" type="datetime1">
              <a:rPr lang="ru-RU" smtClean="0"/>
              <a:t>03.05.2016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Тулегенова А.У. Фармакопейный семинар № 1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jpeg"/><Relationship Id="rId4" Type="http://schemas.openxmlformats.org/officeDocument/2006/relationships/image" Target="../media/image7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mailto:s.abilkaeva@dari.kz" TargetMode="External"/><Relationship Id="rId2" Type="http://schemas.openxmlformats.org/officeDocument/2006/relationships/hyperlink" Target="mailto:a.tulegenova@dari.kz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.jpeg"/><Relationship Id="rId5" Type="http://schemas.openxmlformats.org/officeDocument/2006/relationships/image" Target="../media/image12.png"/><Relationship Id="rId4" Type="http://schemas.openxmlformats.org/officeDocument/2006/relationships/hyperlink" Target="mailto:m.bostanzhieva@dari.kz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jpeg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jpeg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571184" cy="85010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Темы </a:t>
            </a:r>
            <a:r>
              <a:rPr lang="en-US" b="1" dirty="0" smtClean="0">
                <a:solidFill>
                  <a:srgbClr val="FF0000"/>
                </a:solidFill>
              </a:rPr>
              <a:t>                                  </a:t>
            </a:r>
            <a:r>
              <a:rPr lang="ru-RU" b="1" dirty="0" smtClean="0">
                <a:solidFill>
                  <a:srgbClr val="FF0000"/>
                </a:solidFill>
              </a:rPr>
              <a:t>Фармакопейных семинаров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600200"/>
            <a:ext cx="7992888" cy="48531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№ 1 – Перенос аналитических методик  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smtClean="0">
                <a:solidFill>
                  <a:srgbClr val="00B050"/>
                </a:solidFill>
              </a:rPr>
              <a:t>           </a:t>
            </a:r>
            <a:r>
              <a:rPr lang="ru-RU" sz="2600" b="1" dirty="0" smtClean="0">
                <a:solidFill>
                  <a:srgbClr val="00B050"/>
                </a:solidFill>
              </a:rPr>
              <a:t>(апрель 2016)</a:t>
            </a:r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№ 2 – Верификация фармакопейных методик                                                                    </a:t>
            </a:r>
          </a:p>
          <a:p>
            <a:pPr marL="0" indent="0">
              <a:buNone/>
            </a:pPr>
            <a:r>
              <a:rPr lang="ru-RU" sz="2600" b="1" dirty="0" smtClean="0"/>
              <a:t>              </a:t>
            </a:r>
            <a:r>
              <a:rPr lang="ru-RU" sz="2600" b="1" dirty="0" smtClean="0">
                <a:solidFill>
                  <a:srgbClr val="00B050"/>
                </a:solidFill>
              </a:rPr>
              <a:t>(май </a:t>
            </a:r>
            <a:r>
              <a:rPr lang="ru-RU" sz="2600" b="1" dirty="0">
                <a:solidFill>
                  <a:srgbClr val="00B050"/>
                </a:solidFill>
              </a:rPr>
              <a:t>2016</a:t>
            </a:r>
            <a:r>
              <a:rPr lang="ru-RU" sz="2600" b="1" dirty="0" smtClean="0">
                <a:solidFill>
                  <a:srgbClr val="00B050"/>
                </a:solidFill>
              </a:rPr>
              <a:t>)</a:t>
            </a:r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№ 3 – Качество лекарственных препаратов с </a:t>
            </a:r>
          </a:p>
          <a:p>
            <a:pPr marL="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           модифицированным высвобождением </a:t>
            </a:r>
          </a:p>
          <a:p>
            <a:pPr marL="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           для орального </a:t>
            </a:r>
            <a:r>
              <a:rPr lang="ru-RU" b="1" dirty="0"/>
              <a:t>применения </a:t>
            </a:r>
            <a:r>
              <a:rPr lang="ru-RU" b="1" dirty="0" smtClean="0"/>
              <a:t>                    </a:t>
            </a:r>
          </a:p>
          <a:p>
            <a:pPr marL="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           </a:t>
            </a:r>
            <a:r>
              <a:rPr lang="ru-RU" sz="2600" b="1" dirty="0" smtClean="0">
                <a:solidFill>
                  <a:srgbClr val="00B050"/>
                </a:solidFill>
              </a:rPr>
              <a:t>(июнь </a:t>
            </a:r>
            <a:r>
              <a:rPr lang="ru-RU" sz="2600" b="1" dirty="0">
                <a:solidFill>
                  <a:srgbClr val="00B050"/>
                </a:solidFill>
              </a:rPr>
              <a:t>2016)</a:t>
            </a:r>
          </a:p>
          <a:p>
            <a:pPr marL="0" indent="0">
              <a:buNone/>
            </a:pPr>
            <a:endParaRPr lang="ru-RU" b="1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936104" cy="864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37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Сравнительные испытания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268760"/>
            <a:ext cx="8208912" cy="5184576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kk-KZ" sz="3400" b="1" dirty="0" smtClean="0"/>
              <a:t>Представляют собой независимые перекрестные испытания </a:t>
            </a:r>
            <a:r>
              <a:rPr lang="kk-KZ" sz="3400" b="1" dirty="0" smtClean="0">
                <a:solidFill>
                  <a:srgbClr val="00B050"/>
                </a:solidFill>
              </a:rPr>
              <a:t>(перепроверка) </a:t>
            </a:r>
            <a:r>
              <a:rPr lang="kk-KZ" sz="3400" b="1" dirty="0" smtClean="0"/>
              <a:t>образцов в </a:t>
            </a:r>
            <a:r>
              <a:rPr lang="kk-KZ" sz="3400" b="1" dirty="0"/>
              <a:t>передающей </a:t>
            </a:r>
            <a:r>
              <a:rPr lang="en-US" sz="3400" b="1" dirty="0" smtClean="0"/>
              <a:t>               </a:t>
            </a:r>
            <a:r>
              <a:rPr lang="kk-KZ" sz="3400" b="1" dirty="0" smtClean="0"/>
              <a:t>и </a:t>
            </a:r>
            <a:r>
              <a:rPr lang="kk-KZ" sz="3400" b="1" dirty="0"/>
              <a:t>принимающей </a:t>
            </a:r>
            <a:r>
              <a:rPr lang="kk-KZ" sz="3400" b="1" dirty="0" smtClean="0"/>
              <a:t>лабораториях</a:t>
            </a:r>
          </a:p>
          <a:p>
            <a:pPr>
              <a:buFont typeface="Wingdings" pitchFamily="2" charset="2"/>
              <a:buChar char="q"/>
            </a:pPr>
            <a:r>
              <a:rPr lang="kk-KZ" sz="3400" b="1" dirty="0" smtClean="0"/>
              <a:t>Включают различный </a:t>
            </a:r>
            <a:r>
              <a:rPr lang="kk-KZ" sz="3400" b="1" dirty="0"/>
              <a:t>объем </a:t>
            </a:r>
            <a:r>
              <a:rPr lang="kk-KZ" sz="3400" b="1" dirty="0" smtClean="0"/>
              <a:t>испытаний для </a:t>
            </a:r>
            <a:r>
              <a:rPr lang="kk-KZ" sz="3400" b="1" dirty="0"/>
              <a:t>разных показателей </a:t>
            </a:r>
            <a:r>
              <a:rPr lang="kk-KZ" sz="3400" b="1" dirty="0" smtClean="0"/>
              <a:t>качества </a:t>
            </a:r>
          </a:p>
          <a:p>
            <a:pPr>
              <a:buFont typeface="Wingdings" pitchFamily="2" charset="2"/>
              <a:buChar char="q"/>
            </a:pPr>
            <a:r>
              <a:rPr lang="kk-KZ" sz="3400" b="1" dirty="0" smtClean="0"/>
              <a:t>Предусматривают определенное число образцов одной и той же партии/серии лекарственного препарата или специально приготовленных  модельных образцов </a:t>
            </a:r>
            <a:r>
              <a:rPr lang="kk-KZ" sz="3400" b="1" dirty="0" smtClean="0">
                <a:solidFill>
                  <a:srgbClr val="00B050"/>
                </a:solidFill>
              </a:rPr>
              <a:t>(МО)</a:t>
            </a:r>
          </a:p>
          <a:p>
            <a:pPr>
              <a:buFont typeface="Wingdings" pitchFamily="2" charset="2"/>
              <a:buChar char="q"/>
            </a:pPr>
            <a:r>
              <a:rPr lang="kk-KZ" sz="3400" b="1" dirty="0" smtClean="0"/>
              <a:t>Величина открываемости количественного содержания добавленной в продукт примеси, полученная принимающей стороной, должна соответствовать предусмотренным критериям приемлемости</a:t>
            </a:r>
          </a:p>
          <a:p>
            <a:pPr>
              <a:buFont typeface="Wingdings" pitchFamily="2" charset="2"/>
              <a:buChar char="q"/>
            </a:pPr>
            <a:r>
              <a:rPr lang="kk-KZ" sz="3400" b="1" dirty="0" smtClean="0"/>
              <a:t>Обязательно соответствие заданным критериям приемлемости при квалификации принимающей стороны для выполнения методики</a:t>
            </a:r>
            <a:endParaRPr lang="ru-RU" sz="3400" b="1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580112" y="6356350"/>
            <a:ext cx="3456384" cy="365125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Тулегенова</a:t>
            </a:r>
            <a:r>
              <a:rPr lang="ru-RU" dirty="0" smtClean="0">
                <a:solidFill>
                  <a:schemeClr val="tx1"/>
                </a:solidFill>
              </a:rPr>
              <a:t> А.У. Фармакопейный семинар № 1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936104" cy="864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623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Отмена ПАМ</a:t>
            </a:r>
            <a:endParaRPr lang="ru-RU" sz="36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987824" y="1772816"/>
            <a:ext cx="5472608" cy="4536504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u-RU" b="1" dirty="0"/>
              <a:t>Процедура, </a:t>
            </a:r>
            <a:r>
              <a:rPr lang="ru-RU" b="1" dirty="0" smtClean="0"/>
              <a:t>квалифицирующая принимающую сторону для </a:t>
            </a:r>
            <a:r>
              <a:rPr lang="ru-RU" b="1" dirty="0"/>
              <a:t>использования аналитической методики без получения и сравнения  межлабораторных  данных</a:t>
            </a:r>
          </a:p>
          <a:p>
            <a:pPr>
              <a:buFont typeface="Wingdings" pitchFamily="2" charset="2"/>
              <a:buChar char="q"/>
            </a:pPr>
            <a:r>
              <a:rPr lang="ru-RU" b="1" dirty="0"/>
              <a:t>Должна быть обоснована </a:t>
            </a:r>
            <a:r>
              <a:rPr lang="ru-RU" b="1" dirty="0" smtClean="0"/>
              <a:t>                    и </a:t>
            </a:r>
            <a:r>
              <a:rPr lang="ru-RU" b="1" dirty="0"/>
              <a:t>документирована</a:t>
            </a:r>
          </a:p>
          <a:p>
            <a:endParaRPr lang="ru-RU" dirty="0"/>
          </a:p>
        </p:txBody>
      </p:sp>
      <p:pic>
        <p:nvPicPr>
          <p:cNvPr id="5" name="Picture 5" descr="MM900282990[1]"/>
          <p:cNvPicPr>
            <a:picLocks noGrp="1" noChangeAspect="1" noChangeArrowheads="1" noCro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512" y="1772816"/>
            <a:ext cx="2880320" cy="3816424"/>
          </a:xfrm>
          <a:noFill/>
          <a:ln/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724128" y="6356350"/>
            <a:ext cx="3419872" cy="365125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Тулегенова</a:t>
            </a:r>
            <a:r>
              <a:rPr lang="ru-RU" dirty="0" smtClean="0">
                <a:solidFill>
                  <a:schemeClr val="tx1"/>
                </a:solidFill>
              </a:rPr>
              <a:t> А.У. Фармакопейный семинар № 1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8" name="Рисунок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936104" cy="864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383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9176" cy="70609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Условия отмены ПАМ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24744"/>
            <a:ext cx="8136904" cy="5256584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Новый состав продукта сопоставим с составом существующего продукта и/или концентрация активного вещества сходна с его концентрацией                  в существующем продукте и анализируется                           с помощью методик, для выполнения которых принимающая сторона имеет определенный опыт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Аналитическая методика, предназначенная для переноса, описана в фармакопее и не изменена.                  В этом случае должна проводиться ее верификация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/>
              <a:t>Аналитическая методика, предназначенная для </a:t>
            </a:r>
            <a:r>
              <a:rPr lang="ru-RU" b="1" dirty="0" smtClean="0"/>
              <a:t>переноса, является той же или сходна в значительной степени с уже использующейся методикой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Персонал передающей стороны, ответственный за разработку, </a:t>
            </a:r>
            <a:r>
              <a:rPr lang="ru-RU" b="1" dirty="0" err="1" smtClean="0"/>
              <a:t>валидацию</a:t>
            </a:r>
            <a:r>
              <a:rPr lang="ru-RU" b="1" dirty="0" smtClean="0"/>
              <a:t> или повседневный анализ продукта, переходит на принимающую сторону</a:t>
            </a:r>
            <a:endParaRPr lang="ru-RU" b="1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652120" y="6309320"/>
            <a:ext cx="3491880" cy="365125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Тулегенова</a:t>
            </a:r>
            <a:r>
              <a:rPr lang="ru-RU" dirty="0" smtClean="0">
                <a:solidFill>
                  <a:schemeClr val="tx1"/>
                </a:solidFill>
              </a:rPr>
              <a:t> А.У. Фармакопейный семинар № 1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936104" cy="864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896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Осуществление ПАМ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92080" y="6356350"/>
            <a:ext cx="3851920" cy="365125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Тулегенова</a:t>
            </a:r>
            <a:r>
              <a:rPr lang="ru-RU" dirty="0" smtClean="0">
                <a:solidFill>
                  <a:schemeClr val="tx1"/>
                </a:solidFill>
              </a:rPr>
              <a:t> А.У. Фармакопейный семинар № 1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9895155"/>
              </p:ext>
            </p:extLst>
          </p:nvPr>
        </p:nvGraphicFramePr>
        <p:xfrm>
          <a:off x="457200" y="1340768"/>
          <a:ext cx="8229600" cy="47853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Рисунок 5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936104" cy="864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316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563072" cy="1143000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Сроки ПАМ</a:t>
            </a:r>
            <a:endParaRPr lang="ru-RU" sz="36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7784" y="1600200"/>
            <a:ext cx="6120680" cy="478112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sz="3200" b="1" dirty="0">
                <a:solidFill>
                  <a:srgbClr val="00B050"/>
                </a:solidFill>
              </a:rPr>
              <a:t>Осуществление</a:t>
            </a:r>
          </a:p>
          <a:p>
            <a:pPr>
              <a:buFont typeface="Wingdings" pitchFamily="2" charset="2"/>
              <a:buChar char="q"/>
            </a:pPr>
            <a:r>
              <a:rPr lang="ru-RU" b="1" dirty="0"/>
              <a:t>до начала или в процессе переноса технологии</a:t>
            </a:r>
          </a:p>
          <a:p>
            <a:pPr marL="0" indent="0" algn="ctr">
              <a:buNone/>
            </a:pPr>
            <a:r>
              <a:rPr lang="ru-RU" sz="3200" b="1" dirty="0">
                <a:solidFill>
                  <a:srgbClr val="00B050"/>
                </a:solidFill>
              </a:rPr>
              <a:t>Завершение</a:t>
            </a:r>
          </a:p>
          <a:p>
            <a:pPr>
              <a:buFont typeface="Wingdings" pitchFamily="2" charset="2"/>
              <a:buChar char="q"/>
            </a:pPr>
            <a:r>
              <a:rPr lang="ru-RU" b="1" dirty="0"/>
              <a:t>до начала </a:t>
            </a:r>
            <a:r>
              <a:rPr lang="ru-RU" b="1" dirty="0" smtClean="0"/>
              <a:t>испытаний образцов продукции для </a:t>
            </a:r>
            <a:r>
              <a:rPr lang="ru-RU" b="1" dirty="0" err="1"/>
              <a:t>валидации</a:t>
            </a:r>
            <a:r>
              <a:rPr lang="ru-RU" b="1" dirty="0"/>
              <a:t> </a:t>
            </a:r>
            <a:r>
              <a:rPr lang="ru-RU" b="1" dirty="0" smtClean="0"/>
              <a:t>технологического процесса </a:t>
            </a:r>
            <a:r>
              <a:rPr lang="ru-RU" b="1" dirty="0"/>
              <a:t>принимающей </a:t>
            </a:r>
            <a:r>
              <a:rPr lang="ru-RU" b="1" dirty="0" smtClean="0"/>
              <a:t>стороной </a:t>
            </a:r>
            <a:r>
              <a:rPr lang="ru-RU" sz="2400" b="1" dirty="0" smtClean="0">
                <a:solidFill>
                  <a:srgbClr val="0070C0"/>
                </a:solidFill>
              </a:rPr>
              <a:t>(если применимо)</a:t>
            </a:r>
            <a:endParaRPr lang="ru-RU" sz="2400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ru-RU" sz="3200" b="1" dirty="0">
                <a:solidFill>
                  <a:srgbClr val="00B050"/>
                </a:solidFill>
              </a:rPr>
              <a:t>Формальная граница окончания </a:t>
            </a:r>
          </a:p>
          <a:p>
            <a:pPr>
              <a:buFont typeface="Wingdings" pitchFamily="2" charset="2"/>
              <a:buChar char="q"/>
            </a:pPr>
            <a:r>
              <a:rPr lang="ru-RU" b="1" dirty="0"/>
              <a:t>начало производства серий продукции принимающей стороной, когда в процесс и методики уже не должны вноситься изменения</a:t>
            </a:r>
          </a:p>
          <a:p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19370305"/>
              </p:ext>
            </p:extLst>
          </p:nvPr>
        </p:nvGraphicFramePr>
        <p:xfrm>
          <a:off x="457200" y="2276871"/>
          <a:ext cx="2026568" cy="26642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8" name="Clip" r:id="rId3" imgW="6773863" imgH="4129088" progId="MS_ClipArt_Gallery.2">
                  <p:embed/>
                </p:oleObj>
              </mc:Choice>
              <mc:Fallback>
                <p:oleObj name="Clip" r:id="rId3" imgW="6773863" imgH="4129088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276871"/>
                        <a:ext cx="2026568" cy="26642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724128" y="6356350"/>
            <a:ext cx="3419872" cy="365125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Тулегенова</a:t>
            </a:r>
            <a:r>
              <a:rPr lang="ru-RU" dirty="0" smtClean="0">
                <a:solidFill>
                  <a:schemeClr val="tx1"/>
                </a:solidFill>
              </a:rPr>
              <a:t> А.У. Фармакопейный семинар № 1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8" name="Рисунок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936104" cy="864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61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60647"/>
            <a:ext cx="7427168" cy="648073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Ответственность передающей стороны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124744"/>
            <a:ext cx="7992888" cy="5256584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ru-RU" sz="3400" b="1" dirty="0" smtClean="0"/>
              <a:t>Обучение персонала принимающей стороны по ПАМ</a:t>
            </a:r>
          </a:p>
          <a:p>
            <a:pPr>
              <a:buFont typeface="Wingdings" pitchFamily="2" charset="2"/>
              <a:buChar char="q"/>
            </a:pPr>
            <a:r>
              <a:rPr lang="ru-RU" sz="3400" b="1" dirty="0" smtClean="0"/>
              <a:t>Предоставление всех переносимых методик для </a:t>
            </a:r>
            <a:r>
              <a:rPr lang="ru-RU" sz="3400" b="1" dirty="0"/>
              <a:t>исходных </a:t>
            </a:r>
            <a:r>
              <a:rPr lang="ru-RU" sz="3400" b="1" dirty="0" smtClean="0"/>
              <a:t>материалов, промежуточного и </a:t>
            </a:r>
            <a:r>
              <a:rPr lang="ru-RU" sz="3400" b="1" dirty="0"/>
              <a:t>готового </a:t>
            </a:r>
            <a:r>
              <a:rPr lang="ru-RU" sz="3400" b="1" dirty="0" smtClean="0"/>
              <a:t>продукта, образцов </a:t>
            </a:r>
            <a:r>
              <a:rPr lang="ru-RU" sz="3400" b="1" dirty="0" smtClean="0">
                <a:solidFill>
                  <a:srgbClr val="00B050"/>
                </a:solidFill>
              </a:rPr>
              <a:t>(проб) </a:t>
            </a:r>
            <a:r>
              <a:rPr lang="ru-RU" sz="3400" b="1" dirty="0" smtClean="0"/>
              <a:t>для контроля очистки</a:t>
            </a:r>
          </a:p>
          <a:p>
            <a:pPr>
              <a:buFont typeface="Wingdings" pitchFamily="2" charset="2"/>
              <a:buChar char="q"/>
            </a:pPr>
            <a:r>
              <a:rPr lang="ru-RU" sz="3400" b="1" dirty="0"/>
              <a:t>Предоставление отчетов о </a:t>
            </a:r>
            <a:r>
              <a:rPr lang="ru-RU" sz="3400" b="1" dirty="0" err="1"/>
              <a:t>валидации</a:t>
            </a:r>
            <a:r>
              <a:rPr lang="ru-RU" sz="3400" b="1" dirty="0"/>
              <a:t> переносимых методик</a:t>
            </a:r>
          </a:p>
          <a:p>
            <a:pPr>
              <a:buFont typeface="Wingdings" pitchFamily="2" charset="2"/>
              <a:buChar char="q"/>
            </a:pPr>
            <a:r>
              <a:rPr lang="ru-RU" sz="3400" b="1" dirty="0"/>
              <a:t>Предоставление подробных сведений об используемом оборудовании </a:t>
            </a:r>
            <a:r>
              <a:rPr lang="ru-RU" sz="3400" b="1" dirty="0" smtClean="0"/>
              <a:t>и </a:t>
            </a:r>
            <a:r>
              <a:rPr lang="ru-RU" sz="3400" b="1" dirty="0"/>
              <a:t>стандартных образцах</a:t>
            </a:r>
          </a:p>
          <a:p>
            <a:pPr>
              <a:buFont typeface="Wingdings" pitchFamily="2" charset="2"/>
              <a:buChar char="q"/>
            </a:pPr>
            <a:r>
              <a:rPr lang="ru-RU" sz="3400" b="1" dirty="0" smtClean="0"/>
              <a:t>Определение </a:t>
            </a:r>
            <a:r>
              <a:rPr lang="ru-RU" sz="3400" b="1" dirty="0"/>
              <a:t>дизайна </a:t>
            </a:r>
            <a:r>
              <a:rPr lang="ru-RU" sz="3400" b="1" dirty="0">
                <a:solidFill>
                  <a:srgbClr val="00B050"/>
                </a:solidFill>
              </a:rPr>
              <a:t>(плана) </a:t>
            </a:r>
            <a:r>
              <a:rPr lang="ru-RU" sz="3400" b="1" dirty="0"/>
              <a:t>эксперимента </a:t>
            </a:r>
          </a:p>
          <a:p>
            <a:pPr>
              <a:buFont typeface="Wingdings" pitchFamily="2" charset="2"/>
              <a:buChar char="q"/>
            </a:pPr>
            <a:r>
              <a:rPr lang="ru-RU" sz="3400" b="1" dirty="0"/>
              <a:t>Определение критериев приемлемости</a:t>
            </a:r>
          </a:p>
          <a:p>
            <a:pPr>
              <a:buFont typeface="Wingdings" pitchFamily="2" charset="2"/>
              <a:buChar char="q"/>
            </a:pPr>
            <a:r>
              <a:rPr lang="ru-RU" sz="3400" b="1" dirty="0" smtClean="0"/>
              <a:t>Предоставление утвержденных  СОП  для проведения испытаний</a:t>
            </a:r>
          </a:p>
          <a:p>
            <a:pPr>
              <a:buFont typeface="Wingdings" pitchFamily="2" charset="2"/>
              <a:buChar char="q"/>
            </a:pPr>
            <a:r>
              <a:rPr lang="ru-RU" sz="3400" b="1" dirty="0"/>
              <a:t>Помощь в оценке результатов испытаний, полученных принимающей стороной</a:t>
            </a:r>
          </a:p>
          <a:p>
            <a:pPr>
              <a:buFont typeface="Wingdings" pitchFamily="2" charset="2"/>
              <a:buChar char="q"/>
            </a:pPr>
            <a:r>
              <a:rPr lang="ru-RU" sz="3400" b="1" dirty="0" smtClean="0"/>
              <a:t>Анализ и утверждение отчетов о ПАМ </a:t>
            </a:r>
          </a:p>
          <a:p>
            <a:endParaRPr lang="ru-RU" b="1" dirty="0" smtClean="0"/>
          </a:p>
          <a:p>
            <a:endParaRPr lang="ru-RU" b="1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796136" y="6356350"/>
            <a:ext cx="3347864" cy="365125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Тулегенова</a:t>
            </a:r>
            <a:r>
              <a:rPr lang="ru-RU" dirty="0" smtClean="0">
                <a:solidFill>
                  <a:schemeClr val="tx1"/>
                </a:solidFill>
              </a:rPr>
              <a:t> А.У. Фармакопейный семинар № 1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936104" cy="864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791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8028384" cy="648072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Ответственность принимающей стороны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5800" y="980728"/>
            <a:ext cx="8406680" cy="5400600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ru-RU" b="1" dirty="0" smtClean="0"/>
              <a:t>Предоставление квалифицированного персонала или его обучение до начала ПАМ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/>
              <a:t>Обеспечение калибровки и квалификации </a:t>
            </a:r>
            <a:r>
              <a:rPr lang="ru-RU" b="1" dirty="0"/>
              <a:t>оборудования, помещений</a:t>
            </a:r>
            <a:endParaRPr lang="ru-RU" b="1" dirty="0" smtClean="0"/>
          </a:p>
          <a:p>
            <a:pPr>
              <a:buFont typeface="Wingdings" pitchFamily="2" charset="2"/>
              <a:buChar char="q"/>
            </a:pPr>
            <a:r>
              <a:rPr lang="ru-RU" b="1" dirty="0" smtClean="0"/>
              <a:t>Подтверждение соответствия лабораторных систем применяемым правилам и общим лабораторным процедурам предприятия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/>
              <a:t>Проверка переносимых методик и формальное одобрение критериев приемлемости перед выполнением протокола ПАМ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/>
              <a:t>Предоставление </a:t>
            </a:r>
            <a:r>
              <a:rPr lang="ru-RU" b="1" dirty="0"/>
              <a:t>системы документации, допускающей прием </a:t>
            </a:r>
            <a:r>
              <a:rPr lang="en-US" b="1" dirty="0" smtClean="0"/>
              <a:t> </a:t>
            </a:r>
            <a:r>
              <a:rPr lang="ru-RU" b="1" dirty="0" smtClean="0"/>
              <a:t>и </a:t>
            </a:r>
            <a:r>
              <a:rPr lang="ru-RU" b="1" dirty="0"/>
              <a:t>контроль проб в соответствии со спецификациями</a:t>
            </a:r>
            <a:r>
              <a:rPr lang="ru-RU" b="1" dirty="0" smtClean="0"/>
              <a:t>,                                 </a:t>
            </a:r>
            <a:r>
              <a:rPr lang="ru-RU" b="1" dirty="0"/>
              <a:t>с использованием утвержденных методик испытаний, а также запись и сбор данных, составление отчетов, назначение статуса </a:t>
            </a:r>
            <a:r>
              <a:rPr lang="ru-RU" b="1" dirty="0">
                <a:solidFill>
                  <a:srgbClr val="00B050"/>
                </a:solidFill>
              </a:rPr>
              <a:t>(одобренный, забракованный, карантин)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/>
              <a:t>Выполнение протокола ПАМ</a:t>
            </a:r>
          </a:p>
          <a:p>
            <a:pPr>
              <a:buFont typeface="Wingdings" pitchFamily="2" charset="2"/>
              <a:buChar char="q"/>
            </a:pPr>
            <a:r>
              <a:rPr lang="ru-RU" b="1" dirty="0"/>
              <a:t>Проведение </a:t>
            </a:r>
            <a:r>
              <a:rPr lang="ru-RU" b="1" dirty="0" err="1"/>
              <a:t>валидации</a:t>
            </a:r>
            <a:r>
              <a:rPr lang="ru-RU" b="1" dirty="0"/>
              <a:t>/</a:t>
            </a:r>
            <a:r>
              <a:rPr lang="ru-RU" b="1" dirty="0" err="1"/>
              <a:t>ревалидации</a:t>
            </a:r>
            <a:r>
              <a:rPr lang="ru-RU" b="1" dirty="0"/>
              <a:t> для поддержки внедрения методики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/>
              <a:t>Составление и получение утвержденного протокола ПАМ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652120" y="6356350"/>
            <a:ext cx="3312368" cy="365125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Тулегенова</a:t>
            </a:r>
            <a:r>
              <a:rPr lang="ru-RU" dirty="0" smtClean="0">
                <a:solidFill>
                  <a:schemeClr val="tx1"/>
                </a:solidFill>
              </a:rPr>
              <a:t> А.У. Фармакопейный семинар № 1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3"/>
            <a:ext cx="936104" cy="864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934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704856" cy="864096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Рекомендации для успешного ПАМ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268760"/>
            <a:ext cx="7920880" cy="504056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ru-RU" b="1" dirty="0" smtClean="0"/>
              <a:t>Проведение предварительного совещания                   по ПАМ между сторонами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/>
              <a:t>Присутствие специалистов, занимавшихся разработкой и </a:t>
            </a:r>
            <a:r>
              <a:rPr lang="ru-RU" b="1" dirty="0" err="1" smtClean="0"/>
              <a:t>валидацией</a:t>
            </a:r>
            <a:r>
              <a:rPr lang="ru-RU" b="1" dirty="0" smtClean="0"/>
              <a:t>, на участке ПАМ</a:t>
            </a:r>
          </a:p>
          <a:p>
            <a:pPr>
              <a:buFont typeface="Wingdings" pitchFamily="2" charset="2"/>
              <a:buChar char="q"/>
            </a:pPr>
            <a:r>
              <a:rPr lang="kk-KZ" b="1" dirty="0" smtClean="0"/>
              <a:t>Формальное согласование между сторонами критериев успешности переноса до начала ПАМ 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/>
              <a:t>Выполнение </a:t>
            </a:r>
            <a:r>
              <a:rPr lang="ru-RU" b="1" dirty="0"/>
              <a:t>методик принимающей стороной </a:t>
            </a:r>
            <a:r>
              <a:rPr lang="ru-RU" b="1" dirty="0" smtClean="0"/>
              <a:t>         и </a:t>
            </a:r>
            <a:r>
              <a:rPr lang="ru-RU" b="1" dirty="0"/>
              <a:t>формулирование вопросов, </a:t>
            </a:r>
            <a:r>
              <a:rPr lang="ru-RU" b="1" dirty="0" smtClean="0"/>
              <a:t>требующих </a:t>
            </a:r>
            <a:r>
              <a:rPr lang="ru-RU" b="1" dirty="0"/>
              <a:t>решения, до подписания протокола переноса</a:t>
            </a:r>
          </a:p>
          <a:p>
            <a:pPr>
              <a:buFont typeface="Wingdings" pitchFamily="2" charset="2"/>
              <a:buChar char="q"/>
            </a:pPr>
            <a:r>
              <a:rPr lang="kk-KZ" b="1" dirty="0" smtClean="0"/>
              <a:t>Совместное обсуждение и сравнение полученных данных</a:t>
            </a:r>
            <a:r>
              <a:rPr lang="ru-RU" b="1" dirty="0" smtClean="0"/>
              <a:t>, а </a:t>
            </a:r>
            <a:r>
              <a:rPr lang="ru-RU" b="1" dirty="0"/>
              <a:t>также </a:t>
            </a:r>
            <a:r>
              <a:rPr lang="ru-RU" b="1" dirty="0" smtClean="0"/>
              <a:t>любых отклонений </a:t>
            </a:r>
            <a:r>
              <a:rPr lang="ru-RU" b="1" dirty="0"/>
              <a:t>от </a:t>
            </a:r>
            <a:r>
              <a:rPr lang="ru-RU" b="1" dirty="0" smtClean="0"/>
              <a:t>протокола </a:t>
            </a:r>
          </a:p>
          <a:p>
            <a:pPr>
              <a:buFont typeface="Wingdings" pitchFamily="2" charset="2"/>
              <a:buChar char="q"/>
            </a:pPr>
            <a:r>
              <a:rPr lang="kk-KZ" b="1" dirty="0" smtClean="0"/>
              <a:t>Документирование </a:t>
            </a:r>
            <a:r>
              <a:rPr lang="kk-KZ" b="1" dirty="0"/>
              <a:t>обучения</a:t>
            </a:r>
          </a:p>
          <a:p>
            <a:pPr>
              <a:buFont typeface="Wingdings" pitchFamily="2" charset="2"/>
              <a:buChar char="q"/>
            </a:pPr>
            <a:endParaRPr lang="kk-KZ" b="1" dirty="0"/>
          </a:p>
          <a:p>
            <a:pPr>
              <a:buFont typeface="Wingdings" pitchFamily="2" charset="2"/>
              <a:buChar char="q"/>
            </a:pPr>
            <a:endParaRPr lang="ru-RU" b="1" dirty="0" smtClean="0"/>
          </a:p>
          <a:p>
            <a:pPr>
              <a:buFont typeface="Wingdings" pitchFamily="2" charset="2"/>
              <a:buChar char="q"/>
            </a:pPr>
            <a:endParaRPr lang="ru-RU" b="1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580112" y="6356350"/>
            <a:ext cx="3563888" cy="365125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Тулегенова</a:t>
            </a:r>
            <a:r>
              <a:rPr lang="ru-RU" dirty="0" smtClean="0">
                <a:solidFill>
                  <a:schemeClr val="tx1"/>
                </a:solidFill>
              </a:rPr>
              <a:t> А.У. Фармакопейный семинар № 1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936104" cy="864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072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Документация ПАМ</a:t>
            </a:r>
            <a:endParaRPr lang="ru-RU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89724"/>
              </p:ext>
            </p:extLst>
          </p:nvPr>
        </p:nvGraphicFramePr>
        <p:xfrm>
          <a:off x="467544" y="1340769"/>
          <a:ext cx="8280920" cy="46189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6168"/>
                <a:gridCol w="2002304"/>
                <a:gridCol w="2160240"/>
                <a:gridCol w="1872208"/>
              </a:tblGrid>
              <a:tr h="604267">
                <a:tc rowSpan="2"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Документация, предоставляемая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SU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Документация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             ПАМ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Ответственность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6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SU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RU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91238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b="1" dirty="0" smtClean="0"/>
                        <a:t>СОП для проведения испытаний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b="1" dirty="0" smtClean="0"/>
                        <a:t>Документация   по обучению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ru-RU" b="1" dirty="0" smtClean="0"/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ru-RU" b="1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b="1" dirty="0" smtClean="0"/>
                        <a:t>Программы обучения персонала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b="1" baseline="0" dirty="0" smtClean="0"/>
                        <a:t>Результаты  обучения персонала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ru-RU" b="1" dirty="0" smtClean="0"/>
                        <a:t>Разработка                  или</a:t>
                      </a:r>
                      <a:r>
                        <a:rPr lang="ru-RU" b="1" baseline="0" dirty="0" smtClean="0"/>
                        <a:t> с</a:t>
                      </a:r>
                      <a:r>
                        <a:rPr lang="ru-RU" b="1" dirty="0" smtClean="0"/>
                        <a:t>оставление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ru-RU" b="1" dirty="0" smtClean="0"/>
                        <a:t>Утверждение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Arial" pitchFamily="34" charset="0"/>
                        <a:buChar char="•"/>
                      </a:pPr>
                      <a:r>
                        <a:rPr lang="ru-RU" b="1" dirty="0" smtClean="0"/>
                        <a:t>Согласование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49531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b="1" dirty="0" smtClean="0"/>
                        <a:t>АМ к</a:t>
                      </a:r>
                      <a:r>
                        <a:rPr lang="ru-RU" b="1" baseline="0" dirty="0" smtClean="0"/>
                        <a:t>онтроля 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b="1" baseline="0" dirty="0" smtClean="0"/>
                        <a:t>Отчеты о </a:t>
                      </a:r>
                      <a:r>
                        <a:rPr lang="ru-RU" b="1" baseline="0" dirty="0" err="1" smtClean="0"/>
                        <a:t>валидации</a:t>
                      </a:r>
                      <a:r>
                        <a:rPr lang="ru-RU" b="1" baseline="0" dirty="0" smtClean="0"/>
                        <a:t> АМ</a:t>
                      </a:r>
                      <a:endParaRPr lang="ru-RU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b="1" dirty="0" smtClean="0"/>
                        <a:t>Протокол ПАМ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b="1" dirty="0" smtClean="0"/>
                        <a:t>Отчет о ПАМ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ru-RU" b="1" dirty="0" smtClean="0"/>
                        <a:t>Разработка                  или</a:t>
                      </a:r>
                      <a:r>
                        <a:rPr lang="ru-RU" b="1" baseline="0" dirty="0" smtClean="0"/>
                        <a:t> с</a:t>
                      </a:r>
                      <a:r>
                        <a:rPr lang="ru-RU" b="1" dirty="0" smtClean="0"/>
                        <a:t>оставление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ru-RU" b="1" dirty="0" smtClean="0"/>
                        <a:t>Утверждение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Arial" pitchFamily="34" charset="0"/>
                        <a:buChar char="•"/>
                      </a:pPr>
                      <a:r>
                        <a:rPr lang="ru-RU" b="1" dirty="0" smtClean="0"/>
                        <a:t>Согласование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580112" y="6356350"/>
            <a:ext cx="3563888" cy="365125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Тулегенова</a:t>
            </a:r>
            <a:r>
              <a:rPr lang="ru-RU" dirty="0" smtClean="0">
                <a:solidFill>
                  <a:schemeClr val="tx1"/>
                </a:solidFill>
              </a:rPr>
              <a:t> А.У. Фармакопейный семинар № 1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936104" cy="864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320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7499176" cy="79208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Протокол  ПАМ: </a:t>
            </a:r>
            <a:r>
              <a:rPr lang="ru-RU" sz="3600" b="1" i="1" dirty="0" smtClean="0">
                <a:solidFill>
                  <a:srgbClr val="FF0000"/>
                </a:solidFill>
              </a:rPr>
              <a:t>структура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052736"/>
            <a:ext cx="7355160" cy="5688632"/>
          </a:xfrm>
        </p:spPr>
        <p:txBody>
          <a:bodyPr>
            <a:normAutofit fontScale="55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ru-RU" sz="3800" b="1" dirty="0" smtClean="0"/>
              <a:t>Предмет </a:t>
            </a:r>
          </a:p>
          <a:p>
            <a:pPr>
              <a:buFont typeface="Wingdings" pitchFamily="2" charset="2"/>
              <a:buChar char="q"/>
            </a:pPr>
            <a:r>
              <a:rPr lang="ru-RU" sz="3800" b="1" dirty="0" smtClean="0"/>
              <a:t>Область применения</a:t>
            </a:r>
          </a:p>
          <a:p>
            <a:pPr>
              <a:buFont typeface="Wingdings" pitchFamily="2" charset="2"/>
              <a:buChar char="q"/>
            </a:pPr>
            <a:r>
              <a:rPr lang="ru-RU" sz="3800" b="1" dirty="0" smtClean="0"/>
              <a:t>Цели и задачи</a:t>
            </a:r>
          </a:p>
          <a:p>
            <a:pPr>
              <a:buFont typeface="Wingdings" pitchFamily="2" charset="2"/>
              <a:buChar char="q"/>
            </a:pPr>
            <a:r>
              <a:rPr lang="ru-RU" sz="3800" b="1" dirty="0" smtClean="0"/>
              <a:t>Ответственность передающей и принимающей сторон</a:t>
            </a:r>
          </a:p>
          <a:p>
            <a:pPr>
              <a:buFont typeface="Wingdings" pitchFamily="2" charset="2"/>
              <a:buChar char="q"/>
            </a:pPr>
            <a:r>
              <a:rPr lang="ru-RU" sz="3800" b="1" dirty="0" smtClean="0"/>
              <a:t>Материалы </a:t>
            </a:r>
            <a:r>
              <a:rPr lang="ru-RU" b="1" dirty="0" smtClean="0">
                <a:solidFill>
                  <a:srgbClr val="00B050"/>
                </a:solidFill>
              </a:rPr>
              <a:t>(исходные материалы, промежуточные и готовые продукты) </a:t>
            </a:r>
            <a:r>
              <a:rPr lang="ru-RU" sz="3800" b="1" dirty="0" smtClean="0"/>
              <a:t>и их спецификации, методы/методики и оборудование</a:t>
            </a:r>
          </a:p>
          <a:p>
            <a:pPr>
              <a:buFont typeface="Wingdings" pitchFamily="2" charset="2"/>
              <a:buChar char="q"/>
            </a:pPr>
            <a:r>
              <a:rPr lang="ru-RU" sz="3800" b="1" dirty="0" smtClean="0"/>
              <a:t>Стандартные образцы, необходимые для испытаний</a:t>
            </a:r>
            <a:endParaRPr lang="ru-RU" sz="3800" b="1" dirty="0"/>
          </a:p>
          <a:p>
            <a:pPr>
              <a:buFont typeface="Wingdings" pitchFamily="2" charset="2"/>
              <a:buChar char="q"/>
            </a:pPr>
            <a:r>
              <a:rPr lang="ru-RU" sz="3800" b="1" dirty="0" smtClean="0"/>
              <a:t>Дизайн</a:t>
            </a:r>
            <a:r>
              <a:rPr lang="ru-RU" b="1" dirty="0" smtClean="0"/>
              <a:t> (план) </a:t>
            </a:r>
            <a:r>
              <a:rPr lang="ru-RU" sz="3800" b="1" dirty="0" smtClean="0"/>
              <a:t>эксперимента</a:t>
            </a:r>
          </a:p>
          <a:p>
            <a:pPr>
              <a:buFont typeface="Wingdings" pitchFamily="2" charset="2"/>
              <a:buChar char="q"/>
            </a:pPr>
            <a:r>
              <a:rPr lang="ru-RU" sz="3800" b="1" dirty="0" smtClean="0"/>
              <a:t>Рабочие аналитические характеристики, необходимые </a:t>
            </a:r>
            <a:r>
              <a:rPr lang="en-US" sz="3800" b="1" dirty="0" smtClean="0"/>
              <a:t>     </a:t>
            </a:r>
            <a:r>
              <a:rPr lang="ru-RU" sz="3800" b="1" dirty="0" smtClean="0"/>
              <a:t>для оценки</a:t>
            </a:r>
          </a:p>
          <a:p>
            <a:pPr>
              <a:buFont typeface="Wingdings" pitchFamily="2" charset="2"/>
              <a:buChar char="q"/>
            </a:pPr>
            <a:r>
              <a:rPr lang="ru-RU" sz="3800" b="1" dirty="0" smtClean="0"/>
              <a:t>Критерии приемлемости</a:t>
            </a:r>
          </a:p>
          <a:p>
            <a:pPr>
              <a:buFont typeface="Wingdings" pitchFamily="2" charset="2"/>
              <a:buChar char="q"/>
            </a:pPr>
            <a:r>
              <a:rPr lang="ru-RU" sz="3800" b="1" dirty="0" smtClean="0"/>
              <a:t>Документация </a:t>
            </a:r>
            <a:r>
              <a:rPr lang="ru-RU" b="1" dirty="0" smtClean="0">
                <a:solidFill>
                  <a:srgbClr val="00B050"/>
                </a:solidFill>
              </a:rPr>
              <a:t>(включая информацию, сопровождающую результаты испытаний, например, </a:t>
            </a:r>
            <a:r>
              <a:rPr lang="ru-RU" b="1" dirty="0" err="1" smtClean="0">
                <a:solidFill>
                  <a:srgbClr val="00B050"/>
                </a:solidFill>
              </a:rPr>
              <a:t>хроматограммы</a:t>
            </a:r>
            <a:r>
              <a:rPr lang="ru-RU" b="1" dirty="0" smtClean="0">
                <a:solidFill>
                  <a:srgbClr val="00B050"/>
                </a:solidFill>
              </a:rPr>
              <a:t>, спектры,  </a:t>
            </a:r>
            <a:r>
              <a:rPr lang="en-US" b="1" dirty="0" smtClean="0">
                <a:solidFill>
                  <a:srgbClr val="00B050"/>
                </a:solidFill>
              </a:rPr>
              <a:t>                            </a:t>
            </a:r>
            <a:r>
              <a:rPr lang="ru-RU" b="1" dirty="0" smtClean="0">
                <a:solidFill>
                  <a:srgbClr val="00B050"/>
                </a:solidFill>
              </a:rPr>
              <a:t>и единую форму отчетности)</a:t>
            </a:r>
          </a:p>
          <a:p>
            <a:pPr>
              <a:buFont typeface="Wingdings" pitchFamily="2" charset="2"/>
              <a:buChar char="q"/>
            </a:pPr>
            <a:r>
              <a:rPr lang="ru-RU" sz="3800" b="1" dirty="0" smtClean="0"/>
              <a:t>Отклонения</a:t>
            </a:r>
          </a:p>
          <a:p>
            <a:pPr>
              <a:buFont typeface="Wingdings" pitchFamily="2" charset="2"/>
              <a:buChar char="q"/>
            </a:pPr>
            <a:r>
              <a:rPr lang="ru-RU" sz="3800" b="1" dirty="0" smtClean="0"/>
              <a:t>Ссылки</a:t>
            </a:r>
          </a:p>
          <a:p>
            <a:pPr>
              <a:buFont typeface="Wingdings" pitchFamily="2" charset="2"/>
              <a:buChar char="q"/>
            </a:pPr>
            <a:r>
              <a:rPr lang="ru-RU" sz="3800" b="1" dirty="0" smtClean="0"/>
              <a:t>Согласование/утверждение </a:t>
            </a:r>
            <a:r>
              <a:rPr lang="ru-RU" sz="3800" b="1" dirty="0"/>
              <a:t>с </a:t>
            </a:r>
            <a:r>
              <a:rPr lang="ru-RU" sz="3800" b="1" dirty="0" smtClean="0"/>
              <a:t>подписями</a:t>
            </a:r>
            <a:endParaRPr lang="ru-RU" sz="3800" b="1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724128" y="6356350"/>
            <a:ext cx="3419872" cy="365125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Тулегенова</a:t>
            </a:r>
            <a:r>
              <a:rPr lang="ru-RU" dirty="0" smtClean="0">
                <a:solidFill>
                  <a:schemeClr val="tx1"/>
                </a:solidFill>
              </a:rPr>
              <a:t> А.У. Фармакопейный семинар № 1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936104" cy="864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81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20689"/>
            <a:ext cx="7772400" cy="1872208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ПЕРЕНОС                         АНАЛИТИЧЕСКИХ МЕТОДИК (ПАМ)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2852936"/>
            <a:ext cx="7488832" cy="3312368"/>
          </a:xfrm>
        </p:spPr>
        <p:txBody>
          <a:bodyPr>
            <a:normAutofit/>
          </a:bodyPr>
          <a:lstStyle/>
          <a:p>
            <a:r>
              <a:rPr lang="ru-RU" sz="3300" b="1" dirty="0" smtClean="0">
                <a:solidFill>
                  <a:srgbClr val="00B050"/>
                </a:solidFill>
              </a:rPr>
              <a:t>А.У. </a:t>
            </a:r>
            <a:r>
              <a:rPr lang="ru-RU" sz="3300" b="1" dirty="0" err="1" smtClean="0">
                <a:solidFill>
                  <a:srgbClr val="00B050"/>
                </a:solidFill>
              </a:rPr>
              <a:t>Тулегенова</a:t>
            </a:r>
            <a:endParaRPr lang="ru-RU" sz="3300" b="1" dirty="0" smtClean="0">
              <a:solidFill>
                <a:srgbClr val="00B050"/>
              </a:solidFill>
            </a:endParaRPr>
          </a:p>
          <a:p>
            <a:r>
              <a:rPr lang="ru-RU" sz="2400" b="1" dirty="0" smtClean="0">
                <a:solidFill>
                  <a:schemeClr val="tx1"/>
                </a:solidFill>
              </a:rPr>
              <a:t>Руководитель Управления  по разработке                                и совершенствованию ГФ РК и Фармакопеи ЕАЭС, д.ф.н., профессор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 </a:t>
            </a:r>
          </a:p>
          <a:p>
            <a:endParaRPr lang="ru-RU" sz="2400" b="1" dirty="0" smtClean="0">
              <a:solidFill>
                <a:schemeClr val="tx1"/>
              </a:solidFill>
            </a:endParaRPr>
          </a:p>
          <a:p>
            <a:r>
              <a:rPr lang="ru-RU" sz="1800" b="1" dirty="0" smtClean="0">
                <a:solidFill>
                  <a:schemeClr val="tx1"/>
                </a:solidFill>
              </a:rPr>
              <a:t>Фармакопейный семинар № 1                                                                                                                      </a:t>
            </a:r>
          </a:p>
          <a:p>
            <a:r>
              <a:rPr lang="ru-RU" sz="1800" b="1" dirty="0" smtClean="0">
                <a:solidFill>
                  <a:schemeClr val="tx1"/>
                </a:solidFill>
              </a:rPr>
              <a:t>Алматы, 28 апреля 2016</a:t>
            </a:r>
          </a:p>
          <a:p>
            <a:endParaRPr lang="ru-RU" b="1" dirty="0" smtClean="0"/>
          </a:p>
          <a:p>
            <a:endParaRPr lang="ru-RU" b="1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580112" y="6356350"/>
            <a:ext cx="3563888" cy="365125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Тулегенова</a:t>
            </a:r>
            <a:r>
              <a:rPr lang="ru-RU" dirty="0" smtClean="0">
                <a:solidFill>
                  <a:schemeClr val="tx1"/>
                </a:solidFill>
              </a:rPr>
              <a:t> А.У. Фармакопейный семинар № 1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936104" cy="864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297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Протокол  </a:t>
            </a:r>
            <a:r>
              <a:rPr lang="ru-RU" sz="3600" b="1" dirty="0">
                <a:solidFill>
                  <a:srgbClr val="FF0000"/>
                </a:solidFill>
              </a:rPr>
              <a:t>ПАМ: </a:t>
            </a:r>
            <a:r>
              <a:rPr lang="ru-RU" sz="3600" b="1" i="1" dirty="0" smtClean="0">
                <a:solidFill>
                  <a:srgbClr val="FF0000"/>
                </a:solidFill>
              </a:rPr>
              <a:t>требования</a:t>
            </a:r>
            <a:endParaRPr lang="ru-RU" sz="36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908720"/>
            <a:ext cx="7920880" cy="5832648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ru-RU" b="1" dirty="0" smtClean="0"/>
              <a:t>Должны быть подробно описаны используемые в испытаниях материалы, образцы, стандартные образцы, приборы  и их параметры и др.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/>
              <a:t>Должна быть обоснована каждая рабочая аналитическая характеристика, не включенная в оценку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/>
              <a:t>Образцы с истекшим сроком годности, хранившиеся длительное время или с добавленными в них веществами должны быть отобраны с осторожностью и оценены для установления возможных проблем, связанных с различиями в оборудовании для </a:t>
            </a:r>
            <a:r>
              <a:rPr lang="ru-RU" b="1" dirty="0" err="1" smtClean="0"/>
              <a:t>пробоподготовки</a:t>
            </a:r>
            <a:r>
              <a:rPr lang="ru-RU" b="1" dirty="0" smtClean="0"/>
              <a:t>, и определения влияния возможных отклоняющихся результатов на продукты, находящиеся на рынке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/>
              <a:t>Должна быть указана информация о материалах, сопровождающих результаты испытаний, в том числе в случае отклонений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/>
              <a:t>Должны быть обоснованы пути осуществления управления любыми отклонениями от критериев приемлемости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/>
              <a:t>Должны утверждаться </a:t>
            </a:r>
            <a:r>
              <a:rPr lang="ru-RU" b="1" dirty="0"/>
              <a:t>любые изменения, вносимые в </a:t>
            </a:r>
            <a:r>
              <a:rPr lang="ru-RU" b="1" dirty="0" smtClean="0"/>
              <a:t>протокол </a:t>
            </a:r>
            <a:r>
              <a:rPr lang="ru-RU" b="1" dirty="0"/>
              <a:t>ПАМ после </a:t>
            </a:r>
            <a:r>
              <a:rPr lang="ru-RU" b="1" dirty="0" smtClean="0"/>
              <a:t>невыполнения критериев приемлемости</a:t>
            </a:r>
          </a:p>
          <a:p>
            <a:pPr>
              <a:buFont typeface="Wingdings" pitchFamily="2" charset="2"/>
              <a:buChar char="q"/>
            </a:pPr>
            <a:r>
              <a:rPr lang="ru-RU" b="1" dirty="0"/>
              <a:t>Должна быть включена форма отчета для обеспечения согласованной записи результатов и улучшения согласованности работы между </a:t>
            </a:r>
            <a:r>
              <a:rPr lang="ru-RU" b="1" dirty="0" smtClean="0"/>
              <a:t>лабораториями</a:t>
            </a:r>
          </a:p>
          <a:p>
            <a:endParaRPr lang="ru-RU" b="1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580112" y="6356350"/>
            <a:ext cx="3563888" cy="365125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Тулегенова</a:t>
            </a:r>
            <a:r>
              <a:rPr lang="ru-RU" dirty="0" smtClean="0">
                <a:solidFill>
                  <a:schemeClr val="tx1"/>
                </a:solidFill>
              </a:rPr>
              <a:t> А.У. Фармакопейный семинар № 1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936104" cy="864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364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850106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Аналитическая методика 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7564" y="1268760"/>
            <a:ext cx="8100900" cy="504056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ru-RU" b="1" dirty="0" smtClean="0"/>
              <a:t>Методика должна быть прочитана с учетом всех подробностей и указаний, чтобы обученный специалист мог выполнить ее без затруднений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/>
              <a:t>Допускается использование одной партии/серии продукта, </a:t>
            </a:r>
            <a:r>
              <a:rPr lang="ru-RU" b="1" dirty="0"/>
              <a:t>так как цель переноса связана не </a:t>
            </a:r>
            <a:r>
              <a:rPr lang="ru-RU" b="1" dirty="0" smtClean="0"/>
              <a:t>                            с </a:t>
            </a:r>
            <a:r>
              <a:rPr lang="ru-RU" b="1" dirty="0"/>
              <a:t>производственным процессом, а с оценкой эффективности аналитической методики </a:t>
            </a:r>
            <a:r>
              <a:rPr lang="ru-RU" b="1" dirty="0" smtClean="0"/>
              <a:t>                              на </a:t>
            </a:r>
            <a:r>
              <a:rPr lang="ru-RU" b="1" dirty="0"/>
              <a:t>принимающем </a:t>
            </a:r>
            <a:r>
              <a:rPr lang="ru-RU" b="1" dirty="0" smtClean="0"/>
              <a:t>участке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/>
              <a:t>Должно быть указано количество параллельных определений </a:t>
            </a:r>
            <a:r>
              <a:rPr lang="ru-RU" b="1" dirty="0" smtClean="0">
                <a:solidFill>
                  <a:srgbClr val="00B050"/>
                </a:solidFill>
              </a:rPr>
              <a:t>(ПО</a:t>
            </a:r>
            <a:r>
              <a:rPr lang="ru-RU" b="1" dirty="0" smtClean="0"/>
              <a:t>) и последовательных вколов                     </a:t>
            </a:r>
            <a:r>
              <a:rPr lang="ru-RU" b="1" dirty="0" smtClean="0">
                <a:solidFill>
                  <a:srgbClr val="00B050"/>
                </a:solidFill>
              </a:rPr>
              <a:t>(методы </a:t>
            </a:r>
            <a:r>
              <a:rPr lang="ru-RU" b="1" i="1" dirty="0" smtClean="0">
                <a:solidFill>
                  <a:srgbClr val="00B050"/>
                </a:solidFill>
              </a:rPr>
              <a:t>ЖХ и ГХ</a:t>
            </a:r>
            <a:r>
              <a:rPr lang="ru-RU" b="1" dirty="0" smtClean="0">
                <a:solidFill>
                  <a:srgbClr val="00B050"/>
                </a:solidFill>
              </a:rPr>
              <a:t>)</a:t>
            </a:r>
            <a:r>
              <a:rPr lang="ru-RU" b="1" dirty="0" smtClean="0"/>
              <a:t>,   число отдельных дозированных единиц </a:t>
            </a:r>
            <a:r>
              <a:rPr lang="ru-RU" b="1" dirty="0" smtClean="0">
                <a:solidFill>
                  <a:srgbClr val="00B050"/>
                </a:solidFill>
              </a:rPr>
              <a:t>(испытание «</a:t>
            </a:r>
            <a:r>
              <a:rPr lang="ru-RU" b="1" i="1" dirty="0" smtClean="0">
                <a:solidFill>
                  <a:srgbClr val="00B050"/>
                </a:solidFill>
              </a:rPr>
              <a:t>Растворение»</a:t>
            </a:r>
            <a:r>
              <a:rPr lang="ru-RU" b="1" dirty="0" smtClean="0">
                <a:solidFill>
                  <a:srgbClr val="00B050"/>
                </a:solidFill>
              </a:rPr>
              <a:t>)</a:t>
            </a:r>
          </a:p>
          <a:p>
            <a:pPr>
              <a:buFont typeface="Wingdings" pitchFamily="2" charset="2"/>
              <a:buChar char="q"/>
            </a:pPr>
            <a:r>
              <a:rPr lang="ru-RU" b="1" dirty="0"/>
              <a:t>После </a:t>
            </a:r>
            <a:r>
              <a:rPr lang="ru-RU" b="1" dirty="0" smtClean="0"/>
              <a:t>совместного обсуждения </a:t>
            </a:r>
            <a:r>
              <a:rPr lang="ru-RU" b="1" dirty="0"/>
              <a:t>в </a:t>
            </a:r>
            <a:r>
              <a:rPr lang="ru-RU" b="1" dirty="0" smtClean="0"/>
              <a:t>методику </a:t>
            </a:r>
            <a:r>
              <a:rPr lang="ru-RU" b="1" dirty="0"/>
              <a:t>должны </a:t>
            </a:r>
            <a:r>
              <a:rPr lang="ru-RU" b="1" dirty="0" smtClean="0"/>
              <a:t>быть внесены  все  необходимые поправки </a:t>
            </a:r>
            <a:r>
              <a:rPr lang="ru-RU" b="1" dirty="0"/>
              <a:t>или </a:t>
            </a:r>
            <a:r>
              <a:rPr lang="ru-RU" b="1" dirty="0" smtClean="0"/>
              <a:t>изменения для обеспечения ее </a:t>
            </a:r>
            <a:r>
              <a:rPr lang="ru-RU" b="1" dirty="0" err="1" smtClean="0"/>
              <a:t>воспроизводимости</a:t>
            </a:r>
            <a:endParaRPr lang="ru-RU" b="1" dirty="0"/>
          </a:p>
          <a:p>
            <a:pPr>
              <a:buFont typeface="Wingdings" pitchFamily="2" charset="2"/>
              <a:buChar char="q"/>
            </a:pPr>
            <a:endParaRPr lang="ru-RU" b="1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652120" y="6356350"/>
            <a:ext cx="3312368" cy="365125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Тулегенова</a:t>
            </a:r>
            <a:r>
              <a:rPr lang="ru-RU" dirty="0" smtClean="0">
                <a:solidFill>
                  <a:schemeClr val="tx1"/>
                </a:solidFill>
              </a:rPr>
              <a:t> А.У. Фармакопейный семинар № 1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936104" cy="864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402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274638"/>
            <a:ext cx="6419056" cy="1143000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Критерии приемлемости </a:t>
            </a:r>
            <a:endParaRPr lang="ru-RU" sz="36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347864" y="1556792"/>
            <a:ext cx="5338936" cy="4569371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ru-RU" b="1" dirty="0"/>
              <a:t>Основаны на методиках испытаний, ретроспективных данных стабильности и результатах контроля при выпуске продукта</a:t>
            </a:r>
          </a:p>
          <a:p>
            <a:pPr>
              <a:buFont typeface="Wingdings" pitchFamily="2" charset="2"/>
              <a:buChar char="q"/>
            </a:pPr>
            <a:r>
              <a:rPr lang="ru-RU" b="1" dirty="0"/>
              <a:t>Включают сравнение критериев для результатов от всех исследовательских участков</a:t>
            </a:r>
          </a:p>
          <a:p>
            <a:pPr>
              <a:buFont typeface="Wingdings" pitchFamily="2" charset="2"/>
              <a:buChar char="q"/>
            </a:pPr>
            <a:r>
              <a:rPr lang="ru-RU" b="1" dirty="0"/>
              <a:t>Получают статистическими методами  </a:t>
            </a:r>
            <a:r>
              <a:rPr lang="ru-RU" b="1" dirty="0">
                <a:solidFill>
                  <a:srgbClr val="00B050"/>
                </a:solidFill>
              </a:rPr>
              <a:t>(</a:t>
            </a:r>
            <a:r>
              <a:rPr lang="en-US" b="1" dirty="0">
                <a:solidFill>
                  <a:srgbClr val="00B050"/>
                </a:solidFill>
              </a:rPr>
              <a:t>Ā</a:t>
            </a:r>
            <a:r>
              <a:rPr lang="ru-RU" b="1" dirty="0">
                <a:solidFill>
                  <a:srgbClr val="00B050"/>
                </a:solidFill>
              </a:rPr>
              <a:t>±</a:t>
            </a:r>
            <a:r>
              <a:rPr lang="el-GR" b="1" dirty="0">
                <a:solidFill>
                  <a:srgbClr val="00B050"/>
                </a:solidFill>
              </a:rPr>
              <a:t>ε</a:t>
            </a:r>
            <a:r>
              <a:rPr lang="ru-RU" b="1" dirty="0">
                <a:solidFill>
                  <a:srgbClr val="00B050"/>
                </a:solidFill>
              </a:rPr>
              <a:t>)</a:t>
            </a:r>
            <a:r>
              <a:rPr lang="ru-RU" b="1" dirty="0"/>
              <a:t> и сопровождают оценкой вариабельности </a:t>
            </a:r>
            <a:r>
              <a:rPr lang="ru-RU" b="1" dirty="0">
                <a:solidFill>
                  <a:srgbClr val="00B050"/>
                </a:solidFill>
              </a:rPr>
              <a:t>(</a:t>
            </a:r>
            <a:r>
              <a:rPr lang="en-US" b="1" dirty="0">
                <a:solidFill>
                  <a:srgbClr val="00B050"/>
                </a:solidFill>
              </a:rPr>
              <a:t>RSD %</a:t>
            </a:r>
            <a:r>
              <a:rPr lang="en-US" b="1" dirty="0"/>
              <a:t>)</a:t>
            </a:r>
            <a:r>
              <a:rPr lang="ru-RU" b="1" dirty="0"/>
              <a:t>                       для каждого участка</a:t>
            </a:r>
          </a:p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652120" y="6356350"/>
            <a:ext cx="3312368" cy="365125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Тулегенова</a:t>
            </a:r>
            <a:r>
              <a:rPr lang="ru-RU" dirty="0" smtClean="0">
                <a:solidFill>
                  <a:schemeClr val="tx1"/>
                </a:solidFill>
              </a:rPr>
              <a:t> А.У. Фармакопейный семинар № 1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" name="Picture 4" descr="j029912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576" y="1772816"/>
            <a:ext cx="2232247" cy="3816424"/>
          </a:xfrm>
        </p:spPr>
      </p:pic>
      <p:pic>
        <p:nvPicPr>
          <p:cNvPr id="7" name="Рисунок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936104" cy="864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270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8064896" cy="994122"/>
          </a:xfrm>
        </p:spPr>
        <p:txBody>
          <a:bodyPr>
            <a:noAutofit/>
          </a:bodyPr>
          <a:lstStyle/>
          <a:p>
            <a:r>
              <a:rPr lang="kk-KZ" sz="3200" b="1" dirty="0" smtClean="0">
                <a:solidFill>
                  <a:srgbClr val="FF0000"/>
                </a:solidFill>
              </a:rPr>
              <a:t>Порядок проведения и критерии приемлемости испытаний при ПАМ (ВОЗ)</a:t>
            </a:r>
            <a:endParaRPr lang="ru-RU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3483136"/>
              </p:ext>
            </p:extLst>
          </p:nvPr>
        </p:nvGraphicFramePr>
        <p:xfrm>
          <a:off x="251520" y="1694568"/>
          <a:ext cx="8640958" cy="4349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72208"/>
                <a:gridCol w="1728192"/>
                <a:gridCol w="1512168"/>
                <a:gridCol w="1512168"/>
                <a:gridCol w="2016222"/>
              </a:tblGrid>
              <a:tr h="431738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Испытание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Количество испытаний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Порядок проведения испытания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Критерии приемлемости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74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прямой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статистический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246699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Идентификация</a:t>
                      </a:r>
                      <a:endParaRPr lang="ru-RU" sz="18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1 определение </a:t>
                      </a:r>
                      <a:r>
                        <a:rPr lang="ru-RU" sz="1600" b="1" dirty="0" smtClean="0"/>
                        <a:t>(обычно достаточно для подтверждения соответствия)</a:t>
                      </a:r>
                      <a:endParaRPr lang="ru-RU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8861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Количественное определение (КО)</a:t>
                      </a:r>
                      <a:endParaRPr lang="ru-RU" sz="18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2 аналитика </a:t>
                      </a:r>
                      <a:r>
                        <a:rPr lang="ru-RU" sz="1800" b="1" dirty="0" smtClean="0">
                          <a:sym typeface="Symbol"/>
                        </a:rPr>
                        <a:t>×</a:t>
                      </a:r>
                      <a:r>
                        <a:rPr lang="ru-RU" sz="1800" b="1" dirty="0" smtClean="0"/>
                        <a:t>           3 образца </a:t>
                      </a:r>
                      <a:r>
                        <a:rPr lang="ru-RU" sz="1800" b="1" dirty="0" smtClean="0">
                          <a:sym typeface="Symbol"/>
                        </a:rPr>
                        <a:t>×</a:t>
                      </a:r>
                      <a:r>
                        <a:rPr lang="ru-RU" sz="1800" b="1" dirty="0" smtClean="0"/>
                        <a:t>                3 ПО =                       18 испытаний               в каждой лаборатории</a:t>
                      </a:r>
                      <a:endParaRPr lang="ru-RU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Разные приборы                     и колонки, независимое </a:t>
                      </a:r>
                      <a:r>
                        <a:rPr lang="ru-RU" sz="1800" b="1" dirty="0" err="1" smtClean="0"/>
                        <a:t>приготовле-ние</a:t>
                      </a:r>
                      <a:r>
                        <a:rPr lang="ru-RU" sz="1800" b="1" dirty="0" smtClean="0"/>
                        <a:t> растворов</a:t>
                      </a:r>
                      <a:endParaRPr lang="ru-RU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Сравнение </a:t>
                      </a:r>
                      <a:r>
                        <a:rPr lang="en-US" sz="1800" b="1" dirty="0" smtClean="0"/>
                        <a:t>Ā</a:t>
                      </a:r>
                      <a:r>
                        <a:rPr lang="ru-RU" sz="1800" b="1" dirty="0" smtClean="0"/>
                        <a:t>              и </a:t>
                      </a:r>
                      <a:r>
                        <a:rPr lang="en-US" sz="1800" b="1" baseline="0" dirty="0" smtClean="0"/>
                        <a:t>RSD</a:t>
                      </a:r>
                      <a:endParaRPr lang="ru-RU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2 </a:t>
                      </a:r>
                      <a:r>
                        <a:rPr lang="ru-RU" sz="1800" b="1" dirty="0" smtClean="0"/>
                        <a:t>односторонних </a:t>
                      </a:r>
                      <a:r>
                        <a:rPr lang="en-US" sz="1800" b="1" dirty="0" smtClean="0"/>
                        <a:t>t-</a:t>
                      </a:r>
                      <a:r>
                        <a:rPr lang="ru-RU" sz="1800" b="1" dirty="0" smtClean="0"/>
                        <a:t>испытания                     с </a:t>
                      </a:r>
                      <a:r>
                        <a:rPr lang="ru-RU" sz="1800" b="1" dirty="0" err="1" smtClean="0"/>
                        <a:t>межлаборатор-ными</a:t>
                      </a:r>
                      <a:r>
                        <a:rPr lang="ru-RU" sz="1800" b="1" dirty="0" smtClean="0"/>
                        <a:t> различиями</a:t>
                      </a:r>
                      <a:r>
                        <a:rPr lang="kk-KZ" sz="1800" b="1" dirty="0" smtClean="0"/>
                        <a:t> </a:t>
                      </a:r>
                      <a:r>
                        <a:rPr lang="kk-KZ" sz="1800" b="1" baseline="0" dirty="0" smtClean="0"/>
                        <a:t>≤ </a:t>
                      </a:r>
                      <a:r>
                        <a:rPr lang="ru-RU" sz="1800" b="1" baseline="0" dirty="0" smtClean="0"/>
                        <a:t>2 %                              при Р = 95 %</a:t>
                      </a:r>
                      <a:endParaRPr lang="ru-RU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364088" y="6356350"/>
            <a:ext cx="3528392" cy="365125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Тулегенова</a:t>
            </a:r>
            <a:r>
              <a:rPr lang="ru-RU" dirty="0" smtClean="0">
                <a:solidFill>
                  <a:schemeClr val="tx1"/>
                </a:solidFill>
              </a:rPr>
              <a:t> А.У. Фармакопейный семинар № 1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936104" cy="864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308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992888" cy="864096"/>
          </a:xfrm>
        </p:spPr>
        <p:txBody>
          <a:bodyPr>
            <a:noAutofit/>
          </a:bodyPr>
          <a:lstStyle/>
          <a:p>
            <a:r>
              <a:rPr lang="kk-KZ" sz="3200" b="1" dirty="0">
                <a:solidFill>
                  <a:srgbClr val="FF0000"/>
                </a:solidFill>
              </a:rPr>
              <a:t>Порядок проведения и критерии приемлемости испытаний при ПАМ (ВОЗ)</a:t>
            </a:r>
            <a:endParaRPr lang="ru-RU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5706940"/>
              </p:ext>
            </p:extLst>
          </p:nvPr>
        </p:nvGraphicFramePr>
        <p:xfrm>
          <a:off x="251520" y="1471667"/>
          <a:ext cx="8640958" cy="46216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56184"/>
                <a:gridCol w="1800200"/>
                <a:gridCol w="1584176"/>
                <a:gridCol w="1296144"/>
                <a:gridCol w="2304254"/>
              </a:tblGrid>
              <a:tr h="389107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Испытание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Количество испытаний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Порядок проведения испытания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Критерии приемлемости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36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прямой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статистический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536363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Однородность содержания</a:t>
                      </a:r>
                      <a:endParaRPr lang="ru-RU" sz="18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/>
                        <a:t>2 аналитика </a:t>
                      </a:r>
                      <a:r>
                        <a:rPr lang="ru-RU" sz="1800" b="1" dirty="0" smtClean="0">
                          <a:sym typeface="Symbol"/>
                        </a:rPr>
                        <a:t>×</a:t>
                      </a:r>
                      <a:r>
                        <a:rPr lang="ru-RU" sz="1800" b="1" dirty="0" smtClean="0"/>
                        <a:t>           1 образец =                       2 испытания               в каждой лаборатории</a:t>
                      </a:r>
                      <a:endParaRPr lang="ru-RU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Ā(RU) ± 3 %            </a:t>
                      </a:r>
                      <a:r>
                        <a:rPr lang="ru-RU" sz="1800" b="1" dirty="0" smtClean="0"/>
                        <a:t>от</a:t>
                      </a:r>
                      <a:r>
                        <a:rPr lang="ru-RU" sz="1800" b="1" baseline="0" dirty="0" smtClean="0"/>
                        <a:t> </a:t>
                      </a:r>
                      <a:r>
                        <a:rPr lang="en-US" sz="1800" b="1" dirty="0" smtClean="0"/>
                        <a:t>Ā</a:t>
                      </a:r>
                      <a:r>
                        <a:rPr lang="ru-RU" sz="1800" b="1" baseline="0" dirty="0" smtClean="0"/>
                        <a:t>(</a:t>
                      </a:r>
                      <a:r>
                        <a:rPr lang="en-US" sz="1800" b="1" baseline="0" dirty="0" smtClean="0"/>
                        <a:t>SU)</a:t>
                      </a:r>
                      <a:r>
                        <a:rPr lang="ru-RU" sz="1800" b="1" baseline="0" dirty="0" smtClean="0"/>
                        <a:t>.</a:t>
                      </a:r>
                    </a:p>
                    <a:p>
                      <a:r>
                        <a:rPr lang="ru-RU" sz="1800" b="1" baseline="0" dirty="0" smtClean="0"/>
                        <a:t>Сравнение </a:t>
                      </a:r>
                      <a:r>
                        <a:rPr lang="en-US" sz="1800" b="1" baseline="0" dirty="0" smtClean="0"/>
                        <a:t>RSD</a:t>
                      </a:r>
                      <a:r>
                        <a:rPr lang="ru-RU" sz="1800" b="1" baseline="0" dirty="0" smtClean="0"/>
                        <a:t> </a:t>
                      </a:r>
                      <a:r>
                        <a:rPr lang="ru-RU" sz="1800" b="1" dirty="0" smtClean="0"/>
                        <a:t> </a:t>
                      </a:r>
                      <a:endParaRPr lang="ru-RU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2 </a:t>
                      </a:r>
                      <a:r>
                        <a:rPr lang="ru-RU" sz="1800" b="1" dirty="0" smtClean="0"/>
                        <a:t>односторонних                </a:t>
                      </a:r>
                      <a:r>
                        <a:rPr lang="en-US" sz="1800" b="1" dirty="0" smtClean="0"/>
                        <a:t>t-</a:t>
                      </a:r>
                      <a:r>
                        <a:rPr lang="ru-RU" sz="1800" b="1" dirty="0" smtClean="0"/>
                        <a:t>испытания с межлабораторными различиями                       </a:t>
                      </a:r>
                      <a:r>
                        <a:rPr lang="kk-KZ" sz="1800" b="1" dirty="0" smtClean="0"/>
                        <a:t> </a:t>
                      </a:r>
                      <a:r>
                        <a:rPr lang="kk-KZ" sz="1800" b="1" baseline="0" dirty="0" smtClean="0"/>
                        <a:t>≤ 3</a:t>
                      </a:r>
                      <a:r>
                        <a:rPr lang="ru-RU" sz="1800" b="1" baseline="0" dirty="0" smtClean="0"/>
                        <a:t> % при Р = 95 %</a:t>
                      </a:r>
                      <a:endParaRPr lang="ru-RU" sz="18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2499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Растворение</a:t>
                      </a:r>
                      <a:endParaRPr lang="ru-RU" sz="18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6 единиц                          (</a:t>
                      </a:r>
                      <a:r>
                        <a:rPr lang="ru-RU" sz="1800" b="1" baseline="0" dirty="0" smtClean="0"/>
                        <a:t>12 </a:t>
                      </a:r>
                      <a:r>
                        <a:rPr lang="ru-RU" sz="1800" b="1" dirty="0" smtClean="0"/>
                        <a:t>при</a:t>
                      </a:r>
                      <a:r>
                        <a:rPr lang="ru-RU" sz="1800" b="1" baseline="0" dirty="0" smtClean="0"/>
                        <a:t> редких испытаниях                   в </a:t>
                      </a:r>
                      <a:r>
                        <a:rPr lang="en-US" sz="1800" b="1" baseline="0" dirty="0" smtClean="0"/>
                        <a:t>RU</a:t>
                      </a:r>
                      <a:r>
                        <a:rPr lang="ru-RU" sz="1800" b="1" baseline="0" dirty="0" smtClean="0"/>
                        <a:t> или для расширенного выпуска продукции)</a:t>
                      </a:r>
                      <a:endParaRPr lang="ru-RU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smtClean="0"/>
                        <a:t>Ā(RU) ± </a:t>
                      </a:r>
                      <a:r>
                        <a:rPr lang="ru-RU" sz="1800" b="1" dirty="0" smtClean="0"/>
                        <a:t>5</a:t>
                      </a:r>
                      <a:r>
                        <a:rPr lang="en-US" sz="1800" b="1" dirty="0" smtClean="0"/>
                        <a:t> %</a:t>
                      </a:r>
                      <a:r>
                        <a:rPr lang="ru-RU" sz="1800" b="1" dirty="0" smtClean="0"/>
                        <a:t> </a:t>
                      </a:r>
                      <a:r>
                        <a:rPr lang="en-US" sz="1800" b="1" dirty="0" smtClean="0"/>
                        <a:t>            </a:t>
                      </a:r>
                      <a:r>
                        <a:rPr lang="ru-RU" sz="1800" b="1" dirty="0" smtClean="0"/>
                        <a:t>от</a:t>
                      </a:r>
                      <a:r>
                        <a:rPr lang="ru-RU" sz="1800" b="1" baseline="0" dirty="0" smtClean="0"/>
                        <a:t> </a:t>
                      </a:r>
                      <a:r>
                        <a:rPr lang="en-US" sz="1800" b="1" dirty="0" smtClean="0"/>
                        <a:t>Ā</a:t>
                      </a:r>
                      <a:r>
                        <a:rPr lang="ru-RU" sz="1800" b="1" baseline="0" dirty="0" smtClean="0"/>
                        <a:t>(</a:t>
                      </a:r>
                      <a:r>
                        <a:rPr lang="en-US" sz="1800" b="1" baseline="0" dirty="0" smtClean="0"/>
                        <a:t>SU)</a:t>
                      </a:r>
                      <a:endParaRPr lang="ru-RU" sz="1800" b="1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Сравнение профилей растворения</a:t>
                      </a:r>
                      <a:r>
                        <a:rPr lang="ru-RU" sz="1800" b="1" baseline="0" dirty="0" smtClean="0"/>
                        <a:t> (</a:t>
                      </a:r>
                      <a:r>
                        <a:rPr lang="en-US" sz="1800" b="1" baseline="0" dirty="0" smtClean="0"/>
                        <a:t>f2)</a:t>
                      </a:r>
                      <a:r>
                        <a:rPr lang="kk-KZ" sz="1800" b="1" baseline="0" dirty="0" smtClean="0"/>
                        <a:t>             </a:t>
                      </a:r>
                      <a:r>
                        <a:rPr lang="ru-RU" sz="1800" b="1" baseline="0" dirty="0" smtClean="0"/>
                        <a:t>или данных                       при заданных временных точках (</a:t>
                      </a:r>
                      <a:r>
                        <a:rPr lang="en-US" sz="1800" b="1" baseline="0" dirty="0" err="1" smtClean="0"/>
                        <a:t>Qt</a:t>
                      </a:r>
                      <a:r>
                        <a:rPr lang="ru-RU" sz="1800" b="1" baseline="0" dirty="0" smtClean="0"/>
                        <a:t>), как для КО</a:t>
                      </a:r>
                      <a:endParaRPr lang="ru-RU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364088" y="6453336"/>
            <a:ext cx="3528392" cy="268139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Тулегенова</a:t>
            </a:r>
            <a:r>
              <a:rPr lang="ru-RU" dirty="0" smtClean="0">
                <a:solidFill>
                  <a:schemeClr val="tx1"/>
                </a:solidFill>
              </a:rPr>
              <a:t> А.У. Фармакопейный семинар № 1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936104" cy="864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212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992888" cy="720080"/>
          </a:xfrm>
        </p:spPr>
        <p:txBody>
          <a:bodyPr>
            <a:noAutofit/>
          </a:bodyPr>
          <a:lstStyle/>
          <a:p>
            <a:r>
              <a:rPr lang="kk-KZ" sz="3200" b="1" dirty="0">
                <a:solidFill>
                  <a:srgbClr val="FF0000"/>
                </a:solidFill>
              </a:rPr>
              <a:t>Порядок проведения и критерии приемлемости испытаний при ПАМ (ВОЗ)</a:t>
            </a:r>
            <a:endParaRPr lang="ru-RU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9543179"/>
              </p:ext>
            </p:extLst>
          </p:nvPr>
        </p:nvGraphicFramePr>
        <p:xfrm>
          <a:off x="251520" y="1124745"/>
          <a:ext cx="8640958" cy="525658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0160"/>
                <a:gridCol w="1872208"/>
                <a:gridCol w="2016224"/>
                <a:gridCol w="1584176"/>
                <a:gridCol w="1728190"/>
              </a:tblGrid>
              <a:tr h="353837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Испытание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Количество испытаний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Порядок проведения испытания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Критерии приемлемости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07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прямой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статистический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2114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/>
                        <a:t>Примеси</a:t>
                      </a:r>
                      <a:r>
                        <a:rPr lang="ru-RU" sz="1800" b="1" baseline="0" dirty="0" smtClean="0"/>
                        <a:t>,     </a:t>
                      </a:r>
                      <a:r>
                        <a:rPr lang="ru-RU" sz="1600" b="1" baseline="0" dirty="0" smtClean="0"/>
                        <a:t>продукты разложения, остаточные растворители</a:t>
                      </a:r>
                      <a:endParaRPr lang="ru-RU" sz="1600" b="1" dirty="0" smtClean="0"/>
                    </a:p>
                    <a:p>
                      <a:endParaRPr lang="ru-RU" sz="16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/>
                        <a:t>2 аналитика </a:t>
                      </a:r>
                      <a:r>
                        <a:rPr lang="ru-RU" sz="1600" b="1" dirty="0" smtClean="0">
                          <a:sym typeface="Symbol"/>
                        </a:rPr>
                        <a:t>×           </a:t>
                      </a:r>
                      <a:r>
                        <a:rPr lang="ru-RU" sz="1600" b="1" dirty="0" smtClean="0"/>
                        <a:t>           3 образца </a:t>
                      </a:r>
                      <a:r>
                        <a:rPr lang="ru-RU" sz="1600" b="1" dirty="0" smtClean="0">
                          <a:sym typeface="Symbol"/>
                        </a:rPr>
                        <a:t>×</a:t>
                      </a:r>
                      <a:r>
                        <a:rPr lang="ru-RU" sz="1600" b="1" dirty="0" smtClean="0"/>
                        <a:t> 2 ПО              (или 3 ПО при совмещении с КО)            =  12 испытаний                  (или 18)                          в каждой  лаборатории</a:t>
                      </a:r>
                      <a:endParaRPr lang="ru-RU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/>
                        <a:t>Разные дни, приборы и колонки. Однородные образцы, сходные              по упаковке, сроку и условиям хранения, (модельные образцы, при необходимости)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i="1" dirty="0" smtClean="0"/>
                        <a:t>При низком содержании:</a:t>
                      </a:r>
                    </a:p>
                    <a:p>
                      <a:r>
                        <a:rPr lang="ru-RU" sz="1600" b="1" dirty="0" smtClean="0"/>
                        <a:t>А</a:t>
                      </a:r>
                      <a:r>
                        <a:rPr lang="en-US" sz="1600" b="1" dirty="0" smtClean="0"/>
                        <a:t>(RU) ± </a:t>
                      </a:r>
                      <a:r>
                        <a:rPr lang="ru-RU" sz="1600" b="1" dirty="0" smtClean="0"/>
                        <a:t>25</a:t>
                      </a:r>
                      <a:r>
                        <a:rPr lang="en-US" sz="1600" b="1" dirty="0" smtClean="0"/>
                        <a:t> %            </a:t>
                      </a:r>
                      <a:r>
                        <a:rPr lang="ru-RU" sz="1600" b="1" dirty="0" smtClean="0"/>
                        <a:t>от</a:t>
                      </a:r>
                      <a:r>
                        <a:rPr lang="ru-RU" sz="1600" b="1" baseline="0" dirty="0" smtClean="0"/>
                        <a:t> А(</a:t>
                      </a:r>
                      <a:r>
                        <a:rPr lang="en-US" sz="1600" b="1" baseline="0" dirty="0" smtClean="0"/>
                        <a:t>SU)</a:t>
                      </a:r>
                      <a:r>
                        <a:rPr lang="ru-RU" sz="1600" b="1" baseline="0" dirty="0" smtClean="0"/>
                        <a:t> или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Ā(RU) ± </a:t>
                      </a:r>
                      <a:r>
                        <a:rPr lang="ru-RU" sz="1600" b="1" dirty="0" smtClean="0"/>
                        <a:t>0.05</a:t>
                      </a:r>
                      <a:r>
                        <a:rPr lang="en-US" sz="1600" b="1" dirty="0" smtClean="0"/>
                        <a:t> %            </a:t>
                      </a:r>
                      <a:r>
                        <a:rPr lang="ru-RU" sz="1600" b="1" dirty="0" smtClean="0"/>
                        <a:t>от</a:t>
                      </a:r>
                      <a:r>
                        <a:rPr lang="ru-RU" sz="1600" b="1" baseline="0" dirty="0" smtClean="0"/>
                        <a:t> </a:t>
                      </a:r>
                      <a:r>
                        <a:rPr lang="en-US" sz="1600" b="1" dirty="0" smtClean="0"/>
                        <a:t>Ā</a:t>
                      </a:r>
                      <a:r>
                        <a:rPr lang="ru-RU" sz="1600" b="1" baseline="0" dirty="0" smtClean="0"/>
                        <a:t>(</a:t>
                      </a:r>
                      <a:r>
                        <a:rPr lang="en-US" sz="1600" b="1" baseline="0" dirty="0" smtClean="0"/>
                        <a:t>SU)</a:t>
                      </a:r>
                      <a:r>
                        <a:rPr lang="ru-RU" sz="1600" b="1" baseline="0" dirty="0" smtClean="0"/>
                        <a:t> (5 %)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 smtClean="0"/>
                        <a:t>При умеренно высоком содержании: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2 </a:t>
                      </a:r>
                      <a:r>
                        <a:rPr lang="ru-RU" sz="1600" b="1" dirty="0" smtClean="0"/>
                        <a:t>односторонних </a:t>
                      </a:r>
                      <a:r>
                        <a:rPr lang="en-US" sz="1600" b="1" dirty="0" smtClean="0"/>
                        <a:t>t-</a:t>
                      </a:r>
                      <a:r>
                        <a:rPr lang="ru-RU" sz="1600" b="1" dirty="0" smtClean="0"/>
                        <a:t>испытания                 с различиями</a:t>
                      </a:r>
                      <a:r>
                        <a:rPr lang="kk-KZ" sz="1600" b="1" dirty="0" smtClean="0"/>
                        <a:t>                          </a:t>
                      </a:r>
                      <a:r>
                        <a:rPr lang="kk-KZ" sz="1600" b="1" baseline="0" dirty="0" smtClean="0"/>
                        <a:t> ≤ 10</a:t>
                      </a:r>
                      <a:r>
                        <a:rPr lang="ru-RU" sz="1600" b="1" baseline="0" dirty="0" smtClean="0"/>
                        <a:t> %                              при Р = 95 %</a:t>
                      </a:r>
                      <a:endParaRPr lang="ru-RU" sz="16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6183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Контроль</a:t>
                      </a:r>
                      <a:r>
                        <a:rPr lang="ru-RU" sz="1800" b="1" baseline="0" dirty="0" smtClean="0"/>
                        <a:t> очистки </a:t>
                      </a:r>
                      <a:r>
                        <a:rPr lang="ru-RU" sz="1600" b="1" baseline="0" dirty="0" smtClean="0"/>
                        <a:t>(</a:t>
                      </a:r>
                      <a:r>
                        <a:rPr lang="ru-RU" sz="1600" b="1" baseline="0" dirty="0" err="1" smtClean="0"/>
                        <a:t>открывае-мость</a:t>
                      </a:r>
                      <a:r>
                        <a:rPr lang="ru-RU" sz="1600" b="1" baseline="0" dirty="0" smtClean="0"/>
                        <a:t> остаточных количеств на поверхности)</a:t>
                      </a:r>
                      <a:endParaRPr lang="ru-RU" sz="16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МО с содержанием                    в пределах  3</a:t>
                      </a:r>
                      <a:r>
                        <a:rPr lang="en-US" sz="1600" b="1" dirty="0" smtClean="0"/>
                        <a:t>S </a:t>
                      </a:r>
                      <a:r>
                        <a:rPr lang="ru-RU" sz="1600" b="1" dirty="0" smtClean="0"/>
                        <a:t>                        или  ± 10 %                                 от указанного                               в спецификации  (СП</a:t>
                      </a:r>
                      <a:r>
                        <a:rPr lang="ru-RU" sz="1600" b="1" dirty="0" smtClean="0"/>
                        <a:t>) </a:t>
                      </a:r>
                      <a:r>
                        <a:rPr lang="ru-RU" sz="1600" b="1" dirty="0" smtClean="0"/>
                        <a:t>(в зависимости от того, что больше)</a:t>
                      </a:r>
                      <a:endParaRPr lang="ru-RU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МО с результата-ми </a:t>
                      </a:r>
                      <a:r>
                        <a:rPr lang="ru-RU" sz="1400" b="1" dirty="0" smtClean="0"/>
                        <a:t>выше предела СП </a:t>
                      </a:r>
                      <a:r>
                        <a:rPr lang="ru-RU" sz="1400" b="1" dirty="0" smtClean="0"/>
                        <a:t>считаются              </a:t>
                      </a:r>
                      <a:r>
                        <a:rPr lang="ru-RU" sz="1400" b="1" smtClean="0"/>
                        <a:t>несоответствую-щими</a:t>
                      </a:r>
                      <a:r>
                        <a:rPr lang="ru-RU" sz="1400" b="1" dirty="0" smtClean="0"/>
                        <a:t>.   90 </a:t>
                      </a:r>
                      <a:r>
                        <a:rPr lang="ru-RU" sz="1400" b="1" dirty="0" smtClean="0"/>
                        <a:t>% МО </a:t>
                      </a:r>
                      <a:r>
                        <a:rPr lang="ru-RU" sz="1400" b="1" dirty="0" smtClean="0"/>
                        <a:t>с результатами ниже </a:t>
                      </a:r>
                      <a:r>
                        <a:rPr lang="ru-RU" sz="1400" b="1" dirty="0" smtClean="0"/>
                        <a:t>предела </a:t>
                      </a:r>
                      <a:r>
                        <a:rPr lang="ru-RU" sz="1400" b="1" dirty="0" smtClean="0"/>
                        <a:t>СП считаются </a:t>
                      </a:r>
                      <a:r>
                        <a:rPr lang="ru-RU" sz="1400" b="1" dirty="0" err="1" smtClean="0"/>
                        <a:t>соот-ветствующими</a:t>
                      </a:r>
                      <a:endParaRPr lang="ru-RU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364088" y="6453336"/>
            <a:ext cx="3528392" cy="268139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Тулегенова</a:t>
            </a:r>
            <a:r>
              <a:rPr lang="ru-RU" dirty="0" smtClean="0">
                <a:solidFill>
                  <a:schemeClr val="tx1"/>
                </a:solidFill>
              </a:rPr>
              <a:t> А.У. Фармакопейный семинар № 1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936104" cy="864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691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571184" cy="1143000"/>
          </a:xfrm>
        </p:spPr>
        <p:txBody>
          <a:bodyPr>
            <a:noAutofit/>
          </a:bodyPr>
          <a:lstStyle/>
          <a:p>
            <a:r>
              <a:rPr lang="ru-RU" sz="3600" b="1" dirty="0" err="1" smtClean="0">
                <a:solidFill>
                  <a:srgbClr val="FF0000"/>
                </a:solidFill>
              </a:rPr>
              <a:t>Валидационные</a:t>
            </a:r>
            <a:r>
              <a:rPr lang="ru-RU" sz="3600" b="1" dirty="0" smtClean="0">
                <a:solidFill>
                  <a:srgbClr val="FF0000"/>
                </a:solidFill>
              </a:rPr>
              <a:t> характеристики,                            проверяемые при ПАМ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27584" y="1772816"/>
            <a:ext cx="4680520" cy="4464496"/>
          </a:xfrm>
        </p:spPr>
        <p:txBody>
          <a:bodyPr>
            <a:normAutofit lnSpcReduction="10000"/>
          </a:bodyPr>
          <a:lstStyle/>
          <a:p>
            <a:pPr algn="ctr">
              <a:buFont typeface="Wingdings" pitchFamily="2" charset="2"/>
              <a:buChar char="q"/>
            </a:pPr>
            <a:r>
              <a:rPr lang="ru-RU" sz="3200" b="1" dirty="0" smtClean="0"/>
              <a:t>Робастность  </a:t>
            </a:r>
          </a:p>
          <a:p>
            <a:pPr algn="ctr">
              <a:buFont typeface="Wingdings" pitchFamily="2" charset="2"/>
              <a:buChar char="q"/>
            </a:pPr>
            <a:r>
              <a:rPr lang="ru-RU" sz="3200" b="1" dirty="0" smtClean="0"/>
              <a:t>Межлабораторная </a:t>
            </a:r>
            <a:r>
              <a:rPr lang="ru-RU" sz="3200" b="1" dirty="0" err="1" smtClean="0"/>
              <a:t>воспроизводимость</a:t>
            </a:r>
            <a:endParaRPr lang="ru-RU" sz="3200" b="1" dirty="0"/>
          </a:p>
          <a:p>
            <a:pPr marL="0" indent="0">
              <a:buNone/>
            </a:pPr>
            <a:endParaRPr lang="ru-RU" b="1" dirty="0" smtClean="0"/>
          </a:p>
          <a:p>
            <a:pPr marL="0" indent="0" algn="ctr">
              <a:buNone/>
            </a:pPr>
            <a:r>
              <a:rPr lang="ru-RU" b="1" dirty="0" smtClean="0"/>
              <a:t> </a:t>
            </a:r>
          </a:p>
          <a:p>
            <a:pPr marL="0" indent="0" algn="ctr">
              <a:buNone/>
            </a:pPr>
            <a:r>
              <a:rPr lang="ru-RU" b="1" dirty="0" smtClean="0"/>
              <a:t> 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70C0"/>
                </a:solidFill>
              </a:rPr>
              <a:t>Прогноз </a:t>
            </a:r>
            <a:r>
              <a:rPr lang="ru-RU" b="1" dirty="0">
                <a:solidFill>
                  <a:srgbClr val="0070C0"/>
                </a:solidFill>
              </a:rPr>
              <a:t>полной неопределенности испытания</a:t>
            </a:r>
          </a:p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508104" y="6356350"/>
            <a:ext cx="3240360" cy="365125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Тулегенова</a:t>
            </a:r>
            <a:r>
              <a:rPr lang="ru-RU" dirty="0" smtClean="0">
                <a:solidFill>
                  <a:schemeClr val="tx1"/>
                </a:solidFill>
              </a:rPr>
              <a:t> А.У. Фармакопейный семинар № 1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 flipH="1">
            <a:off x="2987816" y="3356993"/>
            <a:ext cx="360041" cy="1152127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Picture 4" descr="j030125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68144" y="2276872"/>
            <a:ext cx="2520280" cy="3312367"/>
          </a:xfrm>
        </p:spPr>
      </p:pic>
      <p:pic>
        <p:nvPicPr>
          <p:cNvPr id="8" name="Рисунок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936104" cy="864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020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Отчет о  </a:t>
            </a:r>
            <a:r>
              <a:rPr lang="ru-RU" sz="3600" b="1" dirty="0">
                <a:solidFill>
                  <a:srgbClr val="FF0000"/>
                </a:solidFill>
              </a:rPr>
              <a:t>ПАМ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363272" cy="5112568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3500" b="1" dirty="0" smtClean="0">
                <a:solidFill>
                  <a:srgbClr val="00B050"/>
                </a:solidFill>
              </a:rPr>
              <a:t>Результаты</a:t>
            </a:r>
            <a:endParaRPr lang="ru-RU" sz="3500" b="1" dirty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ru-RU" b="1" dirty="0" smtClean="0"/>
              <a:t>Описание</a:t>
            </a:r>
            <a:endParaRPr lang="ru-RU" b="1" dirty="0"/>
          </a:p>
          <a:p>
            <a:pPr>
              <a:buFont typeface="Wingdings" pitchFamily="2" charset="2"/>
              <a:buChar char="q"/>
            </a:pPr>
            <a:r>
              <a:rPr lang="ru-RU" b="1" dirty="0" smtClean="0"/>
              <a:t>Соответствие  критериям  приемлемости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/>
              <a:t>Отражение и обоснование любых отклонений</a:t>
            </a:r>
            <a:endParaRPr lang="ru-RU" b="1" dirty="0"/>
          </a:p>
          <a:p>
            <a:pPr marL="0" indent="0" algn="ctr">
              <a:buNone/>
            </a:pPr>
            <a:endParaRPr lang="ru-RU" sz="3500" b="1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ru-RU" sz="3500" b="1" dirty="0" smtClean="0">
                <a:solidFill>
                  <a:srgbClr val="00B050"/>
                </a:solidFill>
              </a:rPr>
              <a:t>Заключение</a:t>
            </a:r>
            <a:endParaRPr lang="ru-RU" sz="3500" b="1" dirty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ru-RU" b="1" dirty="0" smtClean="0"/>
              <a:t>Успешность ПАМ</a:t>
            </a:r>
            <a:endParaRPr lang="ru-RU" b="1" dirty="0"/>
          </a:p>
          <a:p>
            <a:pPr>
              <a:buFont typeface="Wingdings" pitchFamily="2" charset="2"/>
              <a:buChar char="q"/>
            </a:pPr>
            <a:r>
              <a:rPr lang="ru-RU" b="1" dirty="0" smtClean="0"/>
              <a:t>Подтверждение </a:t>
            </a:r>
            <a:r>
              <a:rPr lang="ru-RU" b="1" dirty="0"/>
              <a:t>квалификации принимающей стороны для </a:t>
            </a:r>
            <a:r>
              <a:rPr lang="ru-RU" b="1" dirty="0" smtClean="0"/>
              <a:t>использования </a:t>
            </a:r>
            <a:r>
              <a:rPr lang="ru-RU" b="1" dirty="0"/>
              <a:t>методики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724128" y="6356350"/>
            <a:ext cx="3419872" cy="365125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Тулегенова</a:t>
            </a:r>
            <a:r>
              <a:rPr lang="ru-RU" dirty="0" smtClean="0">
                <a:solidFill>
                  <a:schemeClr val="tx1"/>
                </a:solidFill>
              </a:rPr>
              <a:t> А.У. Фармакопейный семинар № 1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936104" cy="864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447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994122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Несоответствие                                                    критериям  приемлемости 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08230" y="1615795"/>
            <a:ext cx="4104456" cy="1224136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Аналитическая методика                   не может считаться перенесенной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131840" y="3356992"/>
            <a:ext cx="3600400" cy="1152128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Расследование                   причин несоответствия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220072" y="5013176"/>
            <a:ext cx="3456384" cy="1152128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Эффективные корректирующие мероприятия</a:t>
            </a:r>
            <a:endParaRPr lang="ru-RU" sz="2400" b="1" dirty="0">
              <a:solidFill>
                <a:schemeClr val="tx1"/>
              </a:solidFill>
            </a:endParaRPr>
          </a:p>
        </p:txBody>
      </p:sp>
      <p:cxnSp>
        <p:nvCxnSpPr>
          <p:cNvPr id="10" name="Соединительная линия уступом 9"/>
          <p:cNvCxnSpPr/>
          <p:nvPr/>
        </p:nvCxnSpPr>
        <p:spPr>
          <a:xfrm>
            <a:off x="1403648" y="3032956"/>
            <a:ext cx="1584176" cy="936104"/>
          </a:xfrm>
          <a:prstGeom prst="bentConnector3">
            <a:avLst>
              <a:gd name="adj1" fmla="val 3374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Соединительная линия уступом 11"/>
          <p:cNvCxnSpPr/>
          <p:nvPr/>
        </p:nvCxnSpPr>
        <p:spPr>
          <a:xfrm>
            <a:off x="4143512" y="4653136"/>
            <a:ext cx="937809" cy="907732"/>
          </a:xfrm>
          <a:prstGeom prst="bentConnector3">
            <a:avLst>
              <a:gd name="adj1" fmla="val 1841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5652120" y="6356350"/>
            <a:ext cx="3491880" cy="365125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Тулегенова</a:t>
            </a:r>
            <a:r>
              <a:rPr lang="ru-RU" dirty="0" smtClean="0">
                <a:solidFill>
                  <a:schemeClr val="tx1"/>
                </a:solidFill>
              </a:rPr>
              <a:t> А.У. Фармакопейный семинар № 1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3" name="Рисунок 1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936104" cy="864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525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Заключение</a:t>
            </a:r>
            <a:endParaRPr lang="ru-RU" sz="36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275856" y="1556792"/>
            <a:ext cx="5472608" cy="468052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ru-RU" sz="3200" b="1" dirty="0" smtClean="0"/>
              <a:t>ПАМ должен осуществляться                       в соответствии с требованиями     </a:t>
            </a:r>
            <a:r>
              <a:rPr lang="en-US" sz="3200" b="1" dirty="0" smtClean="0"/>
              <a:t>GMP </a:t>
            </a:r>
            <a:r>
              <a:rPr lang="ru-RU" sz="3200" b="1" dirty="0" smtClean="0"/>
              <a:t>и фармакопей</a:t>
            </a:r>
          </a:p>
          <a:p>
            <a:pPr>
              <a:buFont typeface="Wingdings" pitchFamily="2" charset="2"/>
              <a:buChar char="q"/>
            </a:pPr>
            <a:r>
              <a:rPr lang="ru-RU" sz="3200" b="1" dirty="0" smtClean="0"/>
              <a:t>Сведения об </a:t>
            </a:r>
            <a:r>
              <a:rPr lang="ru-RU" sz="3200" b="1" dirty="0"/>
              <a:t>осуществлении </a:t>
            </a:r>
            <a:r>
              <a:rPr lang="ru-RU" sz="3200" b="1" dirty="0" smtClean="0"/>
              <a:t>                ПАМ </a:t>
            </a:r>
            <a:r>
              <a:rPr lang="ru-RU" sz="3200" b="1" dirty="0"/>
              <a:t>должны быть отражены </a:t>
            </a:r>
            <a:r>
              <a:rPr lang="ru-RU" sz="3200" b="1" dirty="0" smtClean="0"/>
              <a:t>                              в </a:t>
            </a:r>
            <a:r>
              <a:rPr lang="ru-RU" sz="3200" b="1" dirty="0"/>
              <a:t>регистрационном досье заявленного лекарственного </a:t>
            </a:r>
            <a:r>
              <a:rPr lang="ru-RU" sz="3200" b="1" dirty="0" smtClean="0"/>
              <a:t>средства</a:t>
            </a:r>
          </a:p>
          <a:p>
            <a:pPr>
              <a:buFont typeface="Wingdings" pitchFamily="2" charset="2"/>
              <a:buChar char="q"/>
            </a:pPr>
            <a:r>
              <a:rPr lang="ru-RU" sz="3200" b="1" dirty="0" smtClean="0"/>
              <a:t>Сведения об осуществлении                ПАМ должны быть представлены при оценке условий производства                    в процессе выполнения экспертных работ при регистрации лекарственного средства</a:t>
            </a:r>
          </a:p>
          <a:p>
            <a:pPr>
              <a:buFont typeface="Wingdings" pitchFamily="2" charset="2"/>
              <a:buChar char="q"/>
            </a:pPr>
            <a:endParaRPr lang="ru-RU" sz="3200" b="1" dirty="0"/>
          </a:p>
          <a:p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half" idx="1"/>
          </p:nvPr>
        </p:nvSpPr>
        <p:spPr>
          <a:xfrm>
            <a:off x="395536" y="2132856"/>
            <a:ext cx="2592288" cy="4093915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q"/>
            </a:pPr>
            <a:endParaRPr lang="ru-RU" dirty="0"/>
          </a:p>
        </p:txBody>
      </p:sp>
      <p:pic>
        <p:nvPicPr>
          <p:cNvPr id="8" name="Picture 5" descr="MM900283860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7544" y="2276872"/>
            <a:ext cx="2232248" cy="3096344"/>
          </a:xfrm>
          <a:prstGeom prst="rect">
            <a:avLst/>
          </a:prstGeom>
        </p:spPr>
      </p:pic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>
          <a:xfrm>
            <a:off x="5652120" y="6356350"/>
            <a:ext cx="3491880" cy="365125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Тулегенова</a:t>
            </a:r>
            <a:r>
              <a:rPr lang="ru-RU" dirty="0" smtClean="0">
                <a:solidFill>
                  <a:schemeClr val="tx1"/>
                </a:solidFill>
              </a:rPr>
              <a:t> А.У. Фармакопейный семинар № 1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2" name="Рисунок 1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936104" cy="864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274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Основные вопросы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43608" y="1772816"/>
            <a:ext cx="5688632" cy="435334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500" b="1" dirty="0" smtClean="0"/>
              <a:t>Нормативная база </a:t>
            </a:r>
            <a:r>
              <a:rPr lang="ru-RU" sz="3500" b="1" dirty="0"/>
              <a:t>ПАМ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500" b="1" dirty="0" smtClean="0"/>
              <a:t>Понятие о ПАМ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500" b="1" dirty="0" smtClean="0"/>
              <a:t>Типы ПАМ</a:t>
            </a:r>
            <a:endParaRPr lang="ru-RU" sz="3500" b="1" dirty="0"/>
          </a:p>
          <a:p>
            <a:pPr marL="514350" indent="-514350">
              <a:buFont typeface="+mj-lt"/>
              <a:buAutoNum type="arabicPeriod"/>
            </a:pPr>
            <a:r>
              <a:rPr lang="ru-RU" sz="3500" b="1" dirty="0" smtClean="0"/>
              <a:t>Осуществление ПАМ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500" b="1" dirty="0" smtClean="0"/>
              <a:t>Документация ПАМ</a:t>
            </a:r>
            <a:endParaRPr lang="ru-RU" sz="3500" b="1" dirty="0"/>
          </a:p>
          <a:p>
            <a:pPr marL="514350" indent="-514350">
              <a:buFont typeface="+mj-lt"/>
              <a:buAutoNum type="arabicPeriod"/>
            </a:pPr>
            <a:r>
              <a:rPr lang="ru-RU" sz="3500" b="1" dirty="0" smtClean="0"/>
              <a:t>Заключение </a:t>
            </a:r>
            <a:endParaRPr lang="ru-RU" sz="3500" b="1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6" name="Picture 5" descr="MM900282996[1]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16216" y="3140969"/>
            <a:ext cx="2376264" cy="3024336"/>
          </a:xfrm>
          <a:noFill/>
          <a:ln/>
        </p:spPr>
      </p:pic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>
          <a:xfrm>
            <a:off x="5652120" y="6356350"/>
            <a:ext cx="3491880" cy="365125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Тулегенова</a:t>
            </a:r>
            <a:r>
              <a:rPr lang="ru-RU" dirty="0" smtClean="0">
                <a:solidFill>
                  <a:schemeClr val="tx1"/>
                </a:solidFill>
              </a:rPr>
              <a:t> А.У. Фармакопейный семинар № 1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8" name="Рисунок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936104" cy="864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926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556792"/>
            <a:ext cx="5554960" cy="475252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kk-KZ" sz="4400" b="1" dirty="0" smtClean="0">
                <a:solidFill>
                  <a:srgbClr val="FF0000"/>
                </a:solidFill>
              </a:rPr>
              <a:t>Көңіл </a:t>
            </a:r>
            <a:r>
              <a:rPr lang="kk-KZ" sz="4400" b="1" dirty="0">
                <a:solidFill>
                  <a:srgbClr val="FF0000"/>
                </a:solidFill>
              </a:rPr>
              <a:t>аударғандарыңызға рахмет</a:t>
            </a:r>
            <a:r>
              <a:rPr lang="ru-RU" sz="4400" b="1" dirty="0" smtClean="0">
                <a:solidFill>
                  <a:srgbClr val="FF0000"/>
                </a:solidFill>
              </a:rPr>
              <a:t>!</a:t>
            </a:r>
          </a:p>
          <a:p>
            <a:pPr marL="0" indent="0">
              <a:lnSpc>
                <a:spcPct val="80000"/>
              </a:lnSpc>
              <a:buNone/>
            </a:pPr>
            <a:endParaRPr lang="ru-RU" sz="4400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ru-RU" sz="4400" b="1" dirty="0" smtClean="0">
                <a:solidFill>
                  <a:srgbClr val="00B050"/>
                </a:solidFill>
              </a:rPr>
              <a:t>Благодарю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b="1" dirty="0" smtClean="0">
                <a:solidFill>
                  <a:srgbClr val="00B050"/>
                </a:solidFill>
              </a:rPr>
              <a:t>   за внимание!</a:t>
            </a:r>
            <a:endParaRPr lang="ru-RU" sz="4400" dirty="0">
              <a:solidFill>
                <a:srgbClr val="00B050"/>
              </a:solidFill>
            </a:endParaRPr>
          </a:p>
          <a:p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5" name="Picture 4" descr="MMj03365730000[1]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96135" y="1916832"/>
            <a:ext cx="2952329" cy="3384375"/>
          </a:xfrm>
          <a:noFill/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724128" y="6356350"/>
            <a:ext cx="3419872" cy="365125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Тулегенова</a:t>
            </a:r>
            <a:r>
              <a:rPr lang="ru-RU" dirty="0" smtClean="0">
                <a:solidFill>
                  <a:schemeClr val="tx1"/>
                </a:solidFill>
              </a:rPr>
              <a:t> А.У. Фармакопейный семинар № 1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936104" cy="864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091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Вопросы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55576" y="1988840"/>
            <a:ext cx="4536504" cy="4137323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smtClean="0">
                <a:hlinkClick r:id="rId2"/>
              </a:rPr>
              <a:t>a.tulegenova@dari.kz</a:t>
            </a:r>
            <a:endParaRPr lang="en-US" sz="3200" dirty="0" smtClean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>
                <a:hlinkClick r:id="rId3"/>
              </a:rPr>
              <a:t>s.abilkaeva@dari.kz</a:t>
            </a:r>
            <a:endParaRPr lang="en-US" sz="3200" dirty="0" smtClean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>
                <a:hlinkClick r:id="rId4"/>
              </a:rPr>
              <a:t>m.bostanzhieva@dari.kz</a:t>
            </a:r>
            <a:endParaRPr lang="en-US" sz="3200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076056" y="6356350"/>
            <a:ext cx="3744416" cy="365125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Тулегенова</a:t>
            </a:r>
            <a:r>
              <a:rPr lang="ru-RU" dirty="0" smtClean="0">
                <a:solidFill>
                  <a:schemeClr val="tx1"/>
                </a:solidFill>
              </a:rPr>
              <a:t> А.У. Фармакопейный семинар № 1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" name="Picture 5" descr="watermark_300x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80112" y="2132857"/>
            <a:ext cx="2664296" cy="2952327"/>
          </a:xfrm>
        </p:spPr>
      </p:pic>
      <p:pic>
        <p:nvPicPr>
          <p:cNvPr id="7" name="Рисунок 6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936104" cy="864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714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560840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Методы/методики,                                                      не рассматриваемые в презентации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851920" y="2132856"/>
            <a:ext cx="4752528" cy="399330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3200" b="1" dirty="0"/>
              <a:t>Статистические</a:t>
            </a:r>
          </a:p>
          <a:p>
            <a:pPr marL="0" indent="0">
              <a:buNone/>
            </a:pPr>
            <a:endParaRPr lang="ru-RU" sz="3200" b="1" dirty="0"/>
          </a:p>
          <a:p>
            <a:pPr>
              <a:buFont typeface="Wingdings" pitchFamily="2" charset="2"/>
              <a:buChar char="q"/>
            </a:pPr>
            <a:r>
              <a:rPr lang="ru-RU" sz="3200" b="1" dirty="0"/>
              <a:t>Микробиологические </a:t>
            </a:r>
          </a:p>
          <a:p>
            <a:pPr marL="0" indent="0">
              <a:buNone/>
            </a:pPr>
            <a:endParaRPr lang="ru-RU" sz="3200" b="1" dirty="0"/>
          </a:p>
          <a:p>
            <a:pPr>
              <a:buFont typeface="Wingdings" pitchFamily="2" charset="2"/>
              <a:buChar char="q"/>
            </a:pPr>
            <a:r>
              <a:rPr lang="ru-RU" sz="3200" b="1" dirty="0"/>
              <a:t>Биологические</a:t>
            </a:r>
          </a:p>
          <a:p>
            <a:pPr marL="0" indent="0">
              <a:buNone/>
            </a:pPr>
            <a:endParaRPr lang="ru-RU" sz="3200" b="1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436096" y="6309320"/>
            <a:ext cx="3707904" cy="288033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Тулегенова</a:t>
            </a:r>
            <a:r>
              <a:rPr lang="ru-RU" dirty="0" smtClean="0">
                <a:solidFill>
                  <a:schemeClr val="tx1"/>
                </a:solidFill>
              </a:rPr>
              <a:t> А.У. Фармакопейный семинар № 1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8508899"/>
              </p:ext>
            </p:extLst>
          </p:nvPr>
        </p:nvGraphicFramePr>
        <p:xfrm>
          <a:off x="971600" y="1700808"/>
          <a:ext cx="2160240" cy="3960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55" name="Clip" r:id="rId3" imgW="2286565" imgH="1738942" progId="MS_ClipArt_Gallery.2">
                  <p:embed/>
                </p:oleObj>
              </mc:Choice>
              <mc:Fallback>
                <p:oleObj name="Clip" r:id="rId3" imgW="2286565" imgH="1738942" progId="MS_ClipArt_Gallery.2">
                  <p:embed/>
                  <p:pic>
                    <p:nvPicPr>
                      <p:cNvPr id="0" name="Объект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1700808"/>
                        <a:ext cx="2160240" cy="39604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Рисунок 8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936104" cy="864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525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8012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Нормативная база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1268761"/>
            <a:ext cx="3816424" cy="576063"/>
          </a:xfrm>
        </p:spPr>
        <p:txBody>
          <a:bodyPr>
            <a:normAutofit fontScale="92500"/>
          </a:bodyPr>
          <a:lstStyle/>
          <a:p>
            <a:pPr algn="ctr"/>
            <a:r>
              <a:rPr lang="ru-RU" sz="2800" dirty="0" smtClean="0">
                <a:solidFill>
                  <a:srgbClr val="00B050"/>
                </a:solidFill>
              </a:rPr>
              <a:t>Требования </a:t>
            </a:r>
            <a:r>
              <a:rPr lang="en-US" sz="2800" dirty="0" smtClean="0">
                <a:solidFill>
                  <a:srgbClr val="00B050"/>
                </a:solidFill>
              </a:rPr>
              <a:t>GMP </a:t>
            </a:r>
            <a:r>
              <a:rPr lang="ru-RU" sz="2800" dirty="0" smtClean="0">
                <a:solidFill>
                  <a:srgbClr val="00B050"/>
                </a:solidFill>
              </a:rPr>
              <a:t>и </a:t>
            </a:r>
            <a:r>
              <a:rPr lang="en-US" sz="2800" dirty="0" smtClean="0">
                <a:solidFill>
                  <a:srgbClr val="00B050"/>
                </a:solidFill>
              </a:rPr>
              <a:t>WHO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95536" y="1916832"/>
            <a:ext cx="3600400" cy="446449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b="1" dirty="0">
                <a:solidFill>
                  <a:srgbClr val="0070C0"/>
                </a:solidFill>
              </a:rPr>
              <a:t>GMP EU: </a:t>
            </a:r>
            <a:r>
              <a:rPr lang="ru-RU" b="1" dirty="0" smtClean="0">
                <a:solidFill>
                  <a:srgbClr val="0070C0"/>
                </a:solidFill>
              </a:rPr>
              <a:t>                    </a:t>
            </a:r>
            <a:r>
              <a:rPr lang="ru-RU" b="1" dirty="0" smtClean="0"/>
              <a:t>пункты </a:t>
            </a:r>
            <a:r>
              <a:rPr lang="en-US" b="1" dirty="0"/>
              <a:t>6</a:t>
            </a:r>
            <a:r>
              <a:rPr lang="ru-RU" b="1" dirty="0"/>
              <a:t>.</a:t>
            </a:r>
            <a:r>
              <a:rPr lang="en-US" b="1" dirty="0"/>
              <a:t>37-</a:t>
            </a:r>
            <a:r>
              <a:rPr lang="ru-RU" b="1" dirty="0"/>
              <a:t> 6.40                            (действующая версия с </a:t>
            </a:r>
            <a:r>
              <a:rPr lang="ru-RU" b="1" dirty="0" smtClean="0"/>
              <a:t>01.10.2014)</a:t>
            </a:r>
          </a:p>
          <a:p>
            <a:pPr>
              <a:buFont typeface="Wingdings" pitchFamily="2" charset="2"/>
              <a:buChar char="q"/>
            </a:pPr>
            <a:r>
              <a:rPr lang="en-US" b="1" dirty="0">
                <a:solidFill>
                  <a:srgbClr val="0070C0"/>
                </a:solidFill>
              </a:rPr>
              <a:t>WHO Technical Report </a:t>
            </a:r>
            <a:r>
              <a:rPr lang="en-US" b="1" dirty="0" smtClean="0">
                <a:solidFill>
                  <a:srgbClr val="0070C0"/>
                </a:solidFill>
              </a:rPr>
              <a:t>Series</a:t>
            </a:r>
            <a:r>
              <a:rPr lang="ru-RU" b="1" dirty="0" smtClean="0">
                <a:solidFill>
                  <a:srgbClr val="0070C0"/>
                </a:solidFill>
              </a:rPr>
              <a:t>, 2011, </a:t>
            </a:r>
            <a:r>
              <a:rPr lang="en-US" b="1" dirty="0">
                <a:solidFill>
                  <a:srgbClr val="0070C0"/>
                </a:solidFill>
              </a:rPr>
              <a:t>No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smtClean="0">
                <a:solidFill>
                  <a:srgbClr val="0070C0"/>
                </a:solidFill>
              </a:rPr>
              <a:t>961.                            </a:t>
            </a:r>
            <a:r>
              <a:rPr lang="en-US" b="1" dirty="0" smtClean="0">
                <a:solidFill>
                  <a:srgbClr val="0070C0"/>
                </a:solidFill>
              </a:rPr>
              <a:t>Annex </a:t>
            </a:r>
            <a:r>
              <a:rPr lang="en-US" b="1" dirty="0">
                <a:solidFill>
                  <a:srgbClr val="0070C0"/>
                </a:solidFill>
              </a:rPr>
              <a:t>7, pp. </a:t>
            </a:r>
            <a:r>
              <a:rPr lang="en-US" b="1" dirty="0" smtClean="0">
                <a:solidFill>
                  <a:srgbClr val="0070C0"/>
                </a:solidFill>
              </a:rPr>
              <a:t>286-309</a:t>
            </a:r>
            <a:r>
              <a:rPr lang="ru-RU" b="1" dirty="0" smtClean="0">
                <a:solidFill>
                  <a:srgbClr val="0070C0"/>
                </a:solidFill>
              </a:rPr>
              <a:t>.</a:t>
            </a:r>
            <a:r>
              <a:rPr lang="en-US" b="1" dirty="0" smtClean="0">
                <a:solidFill>
                  <a:srgbClr val="0070C0"/>
                </a:solidFill>
              </a:rPr>
              <a:t>                             </a:t>
            </a:r>
            <a:r>
              <a:rPr lang="en-US" b="1" dirty="0" smtClean="0"/>
              <a:t>WHO Guidelines on transfer of technology in pharmaceutical manufacturing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283968" y="1268761"/>
            <a:ext cx="4608512" cy="576064"/>
          </a:xfrm>
        </p:spPr>
        <p:txBody>
          <a:bodyPr>
            <a:normAutofit fontScale="92500"/>
          </a:bodyPr>
          <a:lstStyle/>
          <a:p>
            <a:pPr algn="ctr"/>
            <a:r>
              <a:rPr lang="ru-RU" sz="2800" dirty="0" smtClean="0">
                <a:solidFill>
                  <a:srgbClr val="00B050"/>
                </a:solidFill>
              </a:rPr>
              <a:t>Фармакопейные требования</a:t>
            </a:r>
            <a:endParaRPr lang="ru-RU" sz="2800" dirty="0">
              <a:solidFill>
                <a:srgbClr val="00B05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39952" y="1988840"/>
            <a:ext cx="4546848" cy="4176465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b="1" dirty="0">
                <a:solidFill>
                  <a:srgbClr val="0070C0"/>
                </a:solidFill>
              </a:rPr>
              <a:t>U.S. Pharmacopeia 39                 National Formulary 34                            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en-US" b="1" dirty="0"/>
              <a:t>Volume I, </a:t>
            </a:r>
            <a:r>
              <a:rPr lang="ru-RU" b="1" dirty="0" err="1" smtClean="0"/>
              <a:t>рр</a:t>
            </a:r>
            <a:r>
              <a:rPr lang="ru-RU" b="1" dirty="0" smtClean="0"/>
              <a:t>.</a:t>
            </a:r>
            <a:r>
              <a:rPr lang="ru-RU" b="1" dirty="0" smtClean="0">
                <a:sym typeface="Symbol"/>
              </a:rPr>
              <a:t> </a:t>
            </a:r>
            <a:r>
              <a:rPr lang="ru-RU" b="1" dirty="0">
                <a:sym typeface="Symbol"/>
              </a:rPr>
              <a:t>1155-1157</a:t>
            </a:r>
            <a:r>
              <a:rPr lang="en-US" b="1" dirty="0"/>
              <a:t> </a:t>
            </a:r>
            <a:r>
              <a:rPr lang="ru-RU" b="1" dirty="0"/>
              <a:t>                    </a:t>
            </a:r>
            <a:r>
              <a:rPr lang="en-US" b="1" dirty="0"/>
              <a:t>General chapter</a:t>
            </a:r>
            <a:r>
              <a:rPr lang="ru-RU" b="1" dirty="0"/>
              <a:t>                                «</a:t>
            </a:r>
            <a:r>
              <a:rPr lang="en-US" b="1" dirty="0"/>
              <a:t>Transfer of Analytical Procedures</a:t>
            </a:r>
            <a:r>
              <a:rPr lang="ru-RU" b="1" dirty="0"/>
              <a:t>» </a:t>
            </a:r>
            <a:r>
              <a:rPr lang="ru-RU" b="1" dirty="0">
                <a:sym typeface="Symbol"/>
              </a:rPr>
              <a:t>1224</a:t>
            </a:r>
            <a:endParaRPr lang="ru-RU" dirty="0"/>
          </a:p>
          <a:p>
            <a:pPr>
              <a:buFont typeface="Wingdings" pitchFamily="2" charset="2"/>
              <a:buChar char="q"/>
            </a:pPr>
            <a:r>
              <a:rPr lang="ru-RU" b="1" dirty="0">
                <a:solidFill>
                  <a:srgbClr val="0070C0"/>
                </a:solidFill>
              </a:rPr>
              <a:t>Государственная фармакопея Республики Казахстан                               </a:t>
            </a:r>
            <a:r>
              <a:rPr lang="ru-RU" b="1" dirty="0" smtClean="0"/>
              <a:t>ГФ </a:t>
            </a:r>
            <a:r>
              <a:rPr lang="ru-RU" b="1" dirty="0"/>
              <a:t>РК </a:t>
            </a:r>
            <a:r>
              <a:rPr lang="ru-RU" b="1" dirty="0" smtClean="0"/>
              <a:t>2.0, </a:t>
            </a:r>
            <a:r>
              <a:rPr lang="ru-RU" b="1" dirty="0"/>
              <a:t>т</a:t>
            </a:r>
            <a:r>
              <a:rPr lang="kk-KZ" b="1" dirty="0"/>
              <a:t>ом </a:t>
            </a:r>
            <a:r>
              <a:rPr lang="en-US" b="1" dirty="0"/>
              <a:t>II</a:t>
            </a:r>
            <a:r>
              <a:rPr lang="kk-KZ" b="1" dirty="0"/>
              <a:t> </a:t>
            </a:r>
            <a:r>
              <a:rPr lang="kk-KZ" b="1" dirty="0" smtClean="0"/>
              <a:t>                             </a:t>
            </a:r>
            <a:r>
              <a:rPr lang="kk-KZ" b="1" dirty="0"/>
              <a:t>Общая монография                                       «Перенос аналитических методик» </a:t>
            </a:r>
            <a:r>
              <a:rPr lang="ru-RU" b="1" dirty="0">
                <a:sym typeface="Symbol"/>
              </a:rPr>
              <a:t>1224</a:t>
            </a:r>
            <a:endParaRPr lang="ru-RU" dirty="0"/>
          </a:p>
          <a:p>
            <a:endParaRPr lang="ru-RU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5580112" y="6356350"/>
            <a:ext cx="3384376" cy="365125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Тулегенова</a:t>
            </a:r>
            <a:r>
              <a:rPr lang="ru-RU" dirty="0" smtClean="0">
                <a:solidFill>
                  <a:schemeClr val="tx1"/>
                </a:solidFill>
              </a:rPr>
              <a:t> А.У. Фармакопейный семинар № 1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9" name="Рисунок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936104" cy="864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214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7571184" cy="172819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Перенос аналитических методик                   как часть переноса технологии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7"/>
            <a:ext cx="8229600" cy="3744417"/>
          </a:xfrm>
        </p:spPr>
        <p:txBody>
          <a:bodyPr/>
          <a:lstStyle/>
          <a:p>
            <a:pPr marL="0" indent="0">
              <a:buNone/>
            </a:pPr>
            <a:r>
              <a:rPr lang="ru-RU" sz="2000" b="1" dirty="0" smtClean="0"/>
              <a:t>                                                        </a:t>
            </a:r>
            <a:r>
              <a:rPr lang="ru-RU" dirty="0" smtClean="0"/>
              <a:t>  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                             </a:t>
            </a:r>
            <a:r>
              <a:rPr lang="ru-RU" b="1" dirty="0" smtClean="0"/>
              <a:t>Технология</a:t>
            </a:r>
            <a:r>
              <a:rPr lang="ru-RU" dirty="0" smtClean="0"/>
              <a:t>   </a:t>
            </a:r>
          </a:p>
          <a:p>
            <a:pPr marL="0" indent="0">
              <a:buNone/>
            </a:pPr>
            <a:endParaRPr lang="ru-RU" sz="1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                              </a:t>
            </a:r>
            <a:r>
              <a:rPr lang="ru-RU" sz="2400" b="1" dirty="0" smtClean="0"/>
              <a:t>Аналитическая  М                                                                             </a:t>
            </a:r>
            <a:endParaRPr lang="ru-RU" sz="2400" b="1" dirty="0"/>
          </a:p>
          <a:p>
            <a:pPr marL="0" indent="0">
              <a:buNone/>
            </a:pPr>
            <a:r>
              <a:rPr lang="ru-RU" sz="2400" b="1" dirty="0"/>
              <a:t>                          </a:t>
            </a:r>
            <a:r>
              <a:rPr lang="ru-RU" sz="2400" b="1" dirty="0" smtClean="0"/>
              <a:t>                        </a:t>
            </a:r>
            <a:r>
              <a:rPr lang="ru-RU" sz="2400" b="1" dirty="0"/>
              <a:t>методика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83568" y="3068960"/>
            <a:ext cx="2736304" cy="2016224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Передающая сторона </a:t>
            </a:r>
            <a:r>
              <a:rPr lang="en-US" sz="2800" b="1" dirty="0" smtClean="0">
                <a:solidFill>
                  <a:schemeClr val="tx1"/>
                </a:solidFill>
              </a:rPr>
              <a:t>                </a:t>
            </a:r>
            <a:r>
              <a:rPr lang="ru-RU" sz="2800" b="1" dirty="0" smtClean="0">
                <a:solidFill>
                  <a:schemeClr val="tx1"/>
                </a:solidFill>
              </a:rPr>
              <a:t>(</a:t>
            </a:r>
            <a:r>
              <a:rPr lang="en-US" sz="2800" b="1" dirty="0" smtClean="0">
                <a:solidFill>
                  <a:schemeClr val="tx1"/>
                </a:solidFill>
              </a:rPr>
              <a:t>SU)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24128" y="3068960"/>
            <a:ext cx="2808312" cy="201622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Принимающая сторона</a:t>
            </a:r>
            <a:r>
              <a:rPr lang="en-US" sz="2800" b="1" dirty="0" smtClean="0">
                <a:solidFill>
                  <a:schemeClr val="tx1"/>
                </a:solidFill>
              </a:rPr>
              <a:t>                  (RU)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3635896" y="3789041"/>
            <a:ext cx="1872208" cy="432048"/>
          </a:xfrm>
          <a:prstGeom prst="rightArrow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724128" y="6356350"/>
            <a:ext cx="3419872" cy="365125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Тулегенова</a:t>
            </a:r>
            <a:r>
              <a:rPr lang="ru-RU" dirty="0" smtClean="0">
                <a:solidFill>
                  <a:schemeClr val="tx1"/>
                </a:solidFill>
              </a:rPr>
              <a:t> А.У. Фармакопейный семинар № 1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9" name="Рисунок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936104" cy="864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61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Определение ПАМ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556792"/>
            <a:ext cx="8568952" cy="453650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dirty="0" smtClean="0"/>
              <a:t>Документированная процедура,                квалифицирующая лабораторию                    принимающей стороны для использования аналитической методики испытания, разработанной в лаборатории передающей стороны</a:t>
            </a:r>
          </a:p>
          <a:p>
            <a:pPr marL="0" indent="0" algn="ctr">
              <a:buNone/>
            </a:pPr>
            <a:endParaRPr lang="ru-RU" b="1" dirty="0" smtClean="0"/>
          </a:p>
          <a:p>
            <a:pPr marL="0" indent="0" algn="ctr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sz="2000" b="1" i="1" dirty="0" smtClean="0">
                <a:solidFill>
                  <a:srgbClr val="00B050"/>
                </a:solidFill>
              </a:rPr>
              <a:t>Примечание.</a:t>
            </a:r>
            <a:r>
              <a:rPr lang="ru-RU" sz="2000" b="1" dirty="0" smtClean="0"/>
              <a:t> Квалифицировать = наделять правом, делать правомочным </a:t>
            </a:r>
            <a:endParaRPr lang="ru-RU" sz="2000" b="1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580112" y="6356350"/>
            <a:ext cx="3563888" cy="365125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Тулегенова</a:t>
            </a:r>
            <a:r>
              <a:rPr lang="ru-RU" dirty="0" smtClean="0">
                <a:solidFill>
                  <a:schemeClr val="tx1"/>
                </a:solidFill>
              </a:rPr>
              <a:t> А.У. Фармакопейный семинар № 1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936104" cy="864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301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571184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Материалы,                                                          для которых осуществляется ПАМ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72816"/>
            <a:ext cx="4906888" cy="446449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ru-RU" b="1" dirty="0" smtClean="0"/>
              <a:t>Исходные материалы (субстанции для фармацевтического применения)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/>
              <a:t>Промежуточные продукты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/>
              <a:t>Готовые продукты (лекарственные препараты)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/>
              <a:t>Материалы упаковки                           и упаковка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/>
              <a:t>Образцы (пробы)                                для контроля очистки</a:t>
            </a:r>
          </a:p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436096" y="6309320"/>
            <a:ext cx="3456384" cy="365125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Тулегенова</a:t>
            </a:r>
            <a:r>
              <a:rPr lang="ru-RU" dirty="0" smtClean="0">
                <a:solidFill>
                  <a:schemeClr val="tx1"/>
                </a:solidFill>
              </a:rPr>
              <a:t> А.У. Фармакопейный семинар № 1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29833330"/>
              </p:ext>
            </p:extLst>
          </p:nvPr>
        </p:nvGraphicFramePr>
        <p:xfrm>
          <a:off x="5436096" y="4005065"/>
          <a:ext cx="3384376" cy="1512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4" name="Clip" r:id="rId3" imgW="2286708" imgH="764359" progId="MS_ClipArt_Gallery.2">
                  <p:embed/>
                </p:oleObj>
              </mc:Choice>
              <mc:Fallback>
                <p:oleObj name="Clip" r:id="rId3" imgW="2286708" imgH="764359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005065"/>
                        <a:ext cx="3384376" cy="15121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Рисунок 6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936104" cy="864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786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Типы  </a:t>
            </a:r>
            <a:r>
              <a:rPr lang="ru-RU" sz="3600" b="1" dirty="0">
                <a:solidFill>
                  <a:srgbClr val="FF0000"/>
                </a:solidFill>
              </a:rPr>
              <a:t>ПАМ</a:t>
            </a:r>
            <a:endParaRPr lang="ru-RU" sz="36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43808" y="1556792"/>
            <a:ext cx="6048672" cy="475252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200" b="1" dirty="0" smtClean="0"/>
              <a:t>Сравнительные испытания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b="1" dirty="0" smtClean="0"/>
              <a:t>Совместная </a:t>
            </a:r>
            <a:r>
              <a:rPr lang="ru-RU" sz="3200" b="1" dirty="0" err="1"/>
              <a:t>валидация</a:t>
            </a:r>
            <a:r>
              <a:rPr lang="ru-RU" sz="3200" b="1" dirty="0"/>
              <a:t>   </a:t>
            </a:r>
            <a:r>
              <a:rPr lang="en-US" sz="3200" b="1" dirty="0" smtClean="0"/>
              <a:t>                 </a:t>
            </a:r>
            <a:r>
              <a:rPr lang="ru-RU" sz="3200" b="1" dirty="0" smtClean="0"/>
              <a:t>             двумя </a:t>
            </a:r>
            <a:r>
              <a:rPr lang="ru-RU" sz="3200" b="1" dirty="0"/>
              <a:t>или </a:t>
            </a:r>
            <a:r>
              <a:rPr lang="ru-RU" sz="3200" b="1" dirty="0" smtClean="0"/>
              <a:t>несколькими лабораториями</a:t>
            </a:r>
            <a:endParaRPr lang="ru-RU" sz="3200" b="1" dirty="0"/>
          </a:p>
          <a:p>
            <a:pPr marL="514350" indent="-514350">
              <a:buFont typeface="+mj-lt"/>
              <a:buAutoNum type="arabicPeriod"/>
            </a:pPr>
            <a:r>
              <a:rPr lang="ru-RU" sz="3200" b="1" dirty="0" err="1" smtClean="0"/>
              <a:t>Ревалидация</a:t>
            </a:r>
            <a:r>
              <a:rPr lang="ru-RU" sz="3200" b="1" dirty="0" smtClean="0"/>
              <a:t>                             </a:t>
            </a:r>
            <a:r>
              <a:rPr lang="ru-RU" sz="3200" b="1" dirty="0" smtClean="0">
                <a:solidFill>
                  <a:srgbClr val="00B050"/>
                </a:solidFill>
              </a:rPr>
              <a:t>(полная или частичная) </a:t>
            </a:r>
            <a:r>
              <a:rPr lang="ru-RU" sz="3200" b="1" dirty="0" smtClean="0"/>
              <a:t>принимающей лабораторией</a:t>
            </a:r>
            <a:endParaRPr lang="ru-RU" sz="3200" b="1" dirty="0"/>
          </a:p>
          <a:p>
            <a:pPr marL="514350" indent="-514350">
              <a:buFont typeface="+mj-lt"/>
              <a:buAutoNum type="arabicPeriod"/>
            </a:pPr>
            <a:r>
              <a:rPr lang="ru-RU" sz="3200" b="1" dirty="0" smtClean="0"/>
              <a:t>Отмена ПАМ</a:t>
            </a:r>
            <a:endParaRPr lang="ru-RU" sz="3200" b="1" dirty="0"/>
          </a:p>
          <a:p>
            <a:endParaRPr lang="ru-RU" dirty="0"/>
          </a:p>
        </p:txBody>
      </p:sp>
      <p:pic>
        <p:nvPicPr>
          <p:cNvPr id="6" name="Picture 5" descr="MM900283871[1]"/>
          <p:cNvPicPr>
            <a:picLocks noGrp="1" noChangeAspect="1" noChangeArrowheads="1" noCro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536" y="1988840"/>
            <a:ext cx="2376264" cy="3384375"/>
          </a:xfrm>
        </p:spPr>
      </p:pic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5724128" y="6356350"/>
            <a:ext cx="3419872" cy="365125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Тулегенова</a:t>
            </a:r>
            <a:r>
              <a:rPr lang="ru-RU" dirty="0" smtClean="0">
                <a:solidFill>
                  <a:schemeClr val="tx1"/>
                </a:solidFill>
              </a:rPr>
              <a:t> А.У. Фармакопейный семинар № 1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9" name="Рисунок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936104" cy="864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730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3191</TotalTime>
  <Words>1882</Words>
  <Application>Microsoft Office PowerPoint</Application>
  <PresentationFormat>Экран (4:3)</PresentationFormat>
  <Paragraphs>290</Paragraphs>
  <Slides>31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3" baseType="lpstr">
      <vt:lpstr>Тема Office</vt:lpstr>
      <vt:lpstr>Clip</vt:lpstr>
      <vt:lpstr>Темы                                   Фармакопейных семинаров</vt:lpstr>
      <vt:lpstr>ПЕРЕНОС                         АНАЛИТИЧЕСКИХ МЕТОДИК (ПАМ)</vt:lpstr>
      <vt:lpstr>Основные вопросы</vt:lpstr>
      <vt:lpstr>Методы/методики,                                                      не рассматриваемые в презентации</vt:lpstr>
      <vt:lpstr>Нормативная база</vt:lpstr>
      <vt:lpstr>Перенос аналитических методик                   как часть переноса технологии</vt:lpstr>
      <vt:lpstr>Определение ПАМ</vt:lpstr>
      <vt:lpstr>Материалы,                                                          для которых осуществляется ПАМ</vt:lpstr>
      <vt:lpstr>Типы  ПАМ</vt:lpstr>
      <vt:lpstr>Сравнительные испытания</vt:lpstr>
      <vt:lpstr>Отмена ПАМ</vt:lpstr>
      <vt:lpstr>Условия отмены ПАМ</vt:lpstr>
      <vt:lpstr>Осуществление ПАМ</vt:lpstr>
      <vt:lpstr>Сроки ПАМ</vt:lpstr>
      <vt:lpstr>Ответственность передающей стороны</vt:lpstr>
      <vt:lpstr>Ответственность принимающей стороны</vt:lpstr>
      <vt:lpstr>Рекомендации для успешного ПАМ</vt:lpstr>
      <vt:lpstr>Документация ПАМ</vt:lpstr>
      <vt:lpstr>Протокол  ПАМ: структура</vt:lpstr>
      <vt:lpstr>Протокол  ПАМ: требования</vt:lpstr>
      <vt:lpstr>Аналитическая методика </vt:lpstr>
      <vt:lpstr>Критерии приемлемости </vt:lpstr>
      <vt:lpstr>Порядок проведения и критерии приемлемости испытаний при ПАМ (ВОЗ)</vt:lpstr>
      <vt:lpstr>Порядок проведения и критерии приемлемости испытаний при ПАМ (ВОЗ)</vt:lpstr>
      <vt:lpstr>Порядок проведения и критерии приемлемости испытаний при ПАМ (ВОЗ)</vt:lpstr>
      <vt:lpstr>Валидационные характеристики,                            проверяемые при ПАМ</vt:lpstr>
      <vt:lpstr>Отчет о  ПАМ</vt:lpstr>
      <vt:lpstr>Несоответствие                                                    критериям  приемлемости </vt:lpstr>
      <vt:lpstr>Заключение</vt:lpstr>
      <vt:lpstr>Презентация PowerPoint</vt:lpstr>
      <vt:lpstr>Вопросы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ПЕРЕНОС                         АНАЛИТИЧЕСКИХ МЕТОДИК</dc:title>
  <dc:creator>Тулегенова Ардак Уринбасаровна</dc:creator>
  <cp:lastModifiedBy>Тулегенова Ардак Уринбасаровна</cp:lastModifiedBy>
  <cp:revision>355</cp:revision>
  <cp:lastPrinted>2016-04-26T08:00:21Z</cp:lastPrinted>
  <dcterms:created xsi:type="dcterms:W3CDTF">2016-03-15T08:48:34Z</dcterms:created>
  <dcterms:modified xsi:type="dcterms:W3CDTF">2016-05-03T09:33:35Z</dcterms:modified>
</cp:coreProperties>
</file>