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4"/>
  </p:notesMasterIdLst>
  <p:sldIdLst>
    <p:sldId id="256" r:id="rId3"/>
    <p:sldId id="276" r:id="rId4"/>
    <p:sldId id="269" r:id="rId5"/>
    <p:sldId id="272" r:id="rId6"/>
    <p:sldId id="273" r:id="rId7"/>
    <p:sldId id="274" r:id="rId8"/>
    <p:sldId id="275" r:id="rId9"/>
    <p:sldId id="277" r:id="rId10"/>
    <p:sldId id="329" r:id="rId11"/>
    <p:sldId id="280" r:id="rId12"/>
    <p:sldId id="278" r:id="rId13"/>
    <p:sldId id="257" r:id="rId14"/>
    <p:sldId id="261" r:id="rId15"/>
    <p:sldId id="331" r:id="rId16"/>
    <p:sldId id="332" r:id="rId17"/>
    <p:sldId id="333" r:id="rId18"/>
    <p:sldId id="281" r:id="rId19"/>
    <p:sldId id="282" r:id="rId20"/>
    <p:sldId id="283" r:id="rId21"/>
    <p:sldId id="259" r:id="rId22"/>
    <p:sldId id="290" r:id="rId23"/>
    <p:sldId id="260" r:id="rId24"/>
    <p:sldId id="325" r:id="rId25"/>
    <p:sldId id="271" r:id="rId26"/>
    <p:sldId id="291" r:id="rId27"/>
    <p:sldId id="321" r:id="rId28"/>
    <p:sldId id="292" r:id="rId29"/>
    <p:sldId id="295" r:id="rId30"/>
    <p:sldId id="296" r:id="rId31"/>
    <p:sldId id="298" r:id="rId32"/>
    <p:sldId id="297" r:id="rId33"/>
    <p:sldId id="299" r:id="rId34"/>
    <p:sldId id="300" r:id="rId35"/>
    <p:sldId id="301" r:id="rId36"/>
    <p:sldId id="302" r:id="rId37"/>
    <p:sldId id="323" r:id="rId38"/>
    <p:sldId id="324" r:id="rId39"/>
    <p:sldId id="303" r:id="rId40"/>
    <p:sldId id="284" r:id="rId41"/>
    <p:sldId id="328" r:id="rId42"/>
    <p:sldId id="306" r:id="rId43"/>
    <p:sldId id="322" r:id="rId44"/>
    <p:sldId id="318" r:id="rId45"/>
    <p:sldId id="305" r:id="rId46"/>
    <p:sldId id="326" r:id="rId47"/>
    <p:sldId id="285" r:id="rId48"/>
    <p:sldId id="307" r:id="rId49"/>
    <p:sldId id="308" r:id="rId50"/>
    <p:sldId id="316" r:id="rId51"/>
    <p:sldId id="286" r:id="rId52"/>
    <p:sldId id="327" r:id="rId5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91DDB-1E29-4AE8-98A1-48051D17991D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F2C34-7DFC-42C5-B9B2-3EBCA63E9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0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F2C34-7DFC-42C5-B9B2-3EBCA63E993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7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462DE2-8DF4-499C-AE52-FAF8493CD14E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8188"/>
            <a:ext cx="4994275" cy="37465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82D67-1B5A-4B3A-B7A1-DD8ACECE8153}" type="slidenum">
              <a:rPr lang="ru-RU" smtClean="0"/>
              <a:pPr eaLnBrk="1" hangingPunct="1"/>
              <a:t>30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724956"/>
            <a:ext cx="5483225" cy="447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23467A-8808-4787-B7DE-D3A6B50AF343}" type="slidenum">
              <a:rPr 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2475"/>
            <a:ext cx="4953000" cy="3716338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04EB1D-40B1-4CF2-B60A-7D8E43AF0DCA}" type="slidenum">
              <a:rPr lang="ru-RU" smtClean="0"/>
              <a:pPr eaLnBrk="1" hangingPunct="1"/>
              <a:t>32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1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0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5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8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8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32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214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3214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3214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40E250-C330-4E3F-884E-32816D22D8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6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A5153-BEC5-4707-8536-C7C27AE5E2C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7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C163E-8F02-41FF-847F-46E4019DE69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F8D8-0EBD-4F2B-A486-1319CE5E1D7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9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45CD-8852-4472-B7D1-F1E0F17243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1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8F023-A0DD-4A7C-A812-6AD1BF6BB59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6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A916-6799-466E-BE02-C5A917297E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3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F2E4-B5F6-4EDF-AC83-C851C06188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6F53-D315-461B-8E7E-DCF77C0929B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9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BD21-2DB0-4F45-A789-761947184B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7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478E-26D1-4788-A571-7A6B860835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4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5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1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1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1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6B468C-1854-4255-81FE-09B2E4E36D51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31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1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477C5C-C4C5-4E50-87A0-B9D3BC7F3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3111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1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1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1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1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801DB8-5557-4A31-BA4E-5215D2081B5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27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-um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2.emf"/><Relationship Id="rId34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24.emf"/><Relationship Id="rId3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3.bin"/><Relationship Id="rId32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23.emf"/><Relationship Id="rId28" Type="http://schemas.openxmlformats.org/officeDocument/2006/relationships/oleObject" Target="../embeddings/oleObject6.bin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oleObject" Target="../embeddings/oleObject2.bin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3789040"/>
            <a:ext cx="7848872" cy="2736304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Кузденбаева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Раиса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Салмаганбетовна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Академик НАН РК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Лауреат государственной премии РК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фармакологической экспертизы «НЦЭЛС» МЗ РК</a:t>
            </a:r>
          </a:p>
          <a:p>
            <a:pPr>
              <a:lnSpc>
                <a:spcPct val="80000"/>
              </a:lnSpc>
            </a:pPr>
            <a:endParaRPr lang="ru-RU" sz="2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2600" b="1" dirty="0" smtClean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фальсификация лекарственных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средств 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биосимиляры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 настоящее и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120816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200" y="2852936"/>
            <a:ext cx="8229600" cy="2592288"/>
          </a:xfrm>
        </p:spPr>
        <p:txBody>
          <a:bodyPr/>
          <a:lstStyle/>
          <a:p>
            <a:pPr marL="0" lvl="6" indent="0">
              <a:buClr>
                <a:schemeClr val="hlink"/>
              </a:buClr>
              <a:buNone/>
            </a:pPr>
            <a:endParaRPr lang="ru-RU" sz="3600" dirty="0" smtClean="0"/>
          </a:p>
          <a:p>
            <a:pPr marL="0" lvl="6" indent="0">
              <a:buClr>
                <a:schemeClr val="hlink"/>
              </a:buClr>
              <a:buNone/>
            </a:pPr>
            <a:endParaRPr lang="ru-RU" sz="2400" dirty="0" smtClean="0"/>
          </a:p>
          <a:p>
            <a:pPr marL="0" lvl="6" indent="0">
              <a:buClr>
                <a:schemeClr val="hlink"/>
              </a:buCl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отметить, что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возникла также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талидомидной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катастрофы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талидомидной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эмбриопатии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этого диктуется  тем,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ДАННЫМ ЛИТЕРАТУРЫ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78%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беременных женщин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 или иные лекарственные средства. </a:t>
            </a:r>
          </a:p>
        </p:txBody>
      </p:sp>
    </p:spTree>
    <p:extLst>
      <p:ext uri="{BB962C8B-B14F-4D97-AF65-F5344CB8AC3E}">
        <p14:creationId xmlns:p14="http://schemas.microsoft.com/office/powerpoint/2010/main" val="9711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501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 же время Всемирная организация здравоохранения инициировала международную программу по безопасности лекарств, а в 1967 году была принята резолюция Всемирной Ассамблеи Здравоохранения, положившей начало международной системе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мониторинга безопасности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fkol\Desktop\World-Health-Organisati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87" y="4221089"/>
            <a:ext cx="301671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9269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(ФН)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государственная система сбора и научной оценки информации о побочных реакциях на лекарственные средства при их медицинском применении с целью принятия соответствующих регуляторных мер по их предупреждению.</a:t>
            </a:r>
          </a:p>
        </p:txBody>
      </p:sp>
      <p:pic>
        <p:nvPicPr>
          <p:cNvPr id="3" name="Picture 6" descr="BD04970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104" y="4293096"/>
            <a:ext cx="35298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7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должен осуществляться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все периоды жизненного цикла лекарства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 разработки молекулы, доклинических и клинических исследований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предрегистрационный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период) и главное в период после регистрации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2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565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206"/>
            <a:ext cx="8602131" cy="4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5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727"/>
            <a:ext cx="8529342" cy="647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8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2"/>
            <a:ext cx="8208912" cy="2359100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 сотрудничестве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области гармонизации Государственной фармакопеи Республики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Казахстан с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Британской фармакопеей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712" y="3140968"/>
            <a:ext cx="784887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Заключен между Агентством по регулированию лекарственных средств Великобритании и Министерством здравоохранения Республики Казахстан в лице РГП «Национальный центр экспертизы лекарственных средств, изделий медицинского назначения и медицинской техники» 08 апреля 2014 года в Лондоне</a:t>
            </a:r>
          </a:p>
        </p:txBody>
      </p:sp>
    </p:spTree>
    <p:extLst>
      <p:ext uri="{BB962C8B-B14F-4D97-AF65-F5344CB8AC3E}">
        <p14:creationId xmlns:p14="http://schemas.microsoft.com/office/powerpoint/2010/main" val="24168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213" y="476250"/>
            <a:ext cx="3313112" cy="649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Надлежащая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408363" y="2528888"/>
            <a:ext cx="2160587" cy="143986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68725" y="2840038"/>
            <a:ext cx="1439863" cy="865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734018" y="3968750"/>
            <a:ext cx="1166813" cy="865187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GMP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3092450" y="3968750"/>
            <a:ext cx="1543050" cy="973138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07950" y="836613"/>
            <a:ext cx="2016125" cy="1008062"/>
          </a:xfrm>
          <a:prstGeom prst="wedgeRectCallout">
            <a:avLst>
              <a:gd name="adj1" fmla="val 70788"/>
              <a:gd name="adj2" fmla="val 936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Надлежащая фармацевтическая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07950" y="2590800"/>
            <a:ext cx="1901825" cy="927100"/>
          </a:xfrm>
          <a:prstGeom prst="wedgeRectCallout">
            <a:avLst>
              <a:gd name="adj1" fmla="val 61693"/>
              <a:gd name="adj2" fmla="val 674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Надлежащая дистрибьюторская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07950" y="4241800"/>
            <a:ext cx="1901825" cy="930275"/>
          </a:xfrm>
          <a:prstGeom prst="wedgeRectCallout">
            <a:avLst>
              <a:gd name="adj1" fmla="val 104412"/>
              <a:gd name="adj2" fmla="val 48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Надлежащая практика </a:t>
            </a:r>
            <a:r>
              <a:rPr lang="ru-RU" sz="16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фармаконадзора</a:t>
            </a:r>
            <a:endParaRPr lang="ru-RU" sz="16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500813" y="765175"/>
            <a:ext cx="2392362" cy="1079500"/>
          </a:xfrm>
          <a:prstGeom prst="wedgeRectCallout">
            <a:avLst>
              <a:gd name="adj1" fmla="val -54423"/>
              <a:gd name="adj2" fmla="val 9756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Надлежащая лабораторная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практика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948488" y="2559050"/>
            <a:ext cx="1944687" cy="958850"/>
          </a:xfrm>
          <a:prstGeom prst="wedgeRectCallout">
            <a:avLst>
              <a:gd name="adj1" fmla="val -53138"/>
              <a:gd name="adj2" fmla="val 7278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Надлежащая клиническая практика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954838" y="4154488"/>
            <a:ext cx="2016125" cy="895350"/>
          </a:xfrm>
          <a:prstGeom prst="wedgeRectCallout">
            <a:avLst>
              <a:gd name="adj1" fmla="val -100085"/>
              <a:gd name="adj2" fmla="val 983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Надлежащая производственная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555903" y="612329"/>
            <a:ext cx="3382963" cy="649288"/>
          </a:xfrm>
          <a:prstGeom prst="wedgeRectCallout">
            <a:avLst>
              <a:gd name="adj1" fmla="val 10552"/>
              <a:gd name="adj2" fmla="val 1278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Надлежащая регуляторная практика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35150" y="5949950"/>
            <a:ext cx="5400675" cy="574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качества и безопасности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лекарственных средств</a:t>
            </a: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107950" y="5589588"/>
            <a:ext cx="1584325" cy="93503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7451725" y="5589588"/>
            <a:ext cx="1519238" cy="792162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949" y="131762"/>
            <a:ext cx="6650831" cy="344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Надлежащие практики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GXP)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обеспечении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качества и безопасности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ЛС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6758781" y="5833"/>
            <a:ext cx="1452563" cy="69215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GXP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5568950" y="3090863"/>
            <a:ext cx="1090613" cy="985837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5391944" y="2072481"/>
            <a:ext cx="1163638" cy="1036638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ятно 1 35"/>
          <p:cNvSpPr/>
          <p:nvPr/>
        </p:nvSpPr>
        <p:spPr>
          <a:xfrm>
            <a:off x="2191909" y="2924944"/>
            <a:ext cx="1241425" cy="927100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GDP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3995737" y="1621356"/>
            <a:ext cx="1079500" cy="925513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ятно 1 41"/>
          <p:cNvSpPr/>
          <p:nvPr/>
        </p:nvSpPr>
        <p:spPr>
          <a:xfrm>
            <a:off x="2583219" y="2008074"/>
            <a:ext cx="1177925" cy="900113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GPP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Казахстане в настоящее время происходит гармонизация законодательства с надлежащими практиками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фармацевти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рынка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GxP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других стран в общем и, в частности, с Правилами организации производства и контроля качества ЛС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GMP)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9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GMP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краеугольным камнем для всего фармацевтического рынка. Соблюдение принципов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фармацевтическом производстве является гарантом качества и безопасности применения лекарственных препаратов.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Недостатком внедрения принципов группы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Казахстане является отсутствие системности. В стране не разработаны надлежащим образом принципы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GLP, GCP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других практик, что не позволяет надежно обеспечить безопасность пациентов при медицинском применении лекарственных средств.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0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5536" y="1124744"/>
            <a:ext cx="8280920" cy="5328592"/>
          </a:xfrm>
        </p:spPr>
        <p:txBody>
          <a:bodyPr>
            <a:noAutofit/>
          </a:bodyPr>
          <a:lstStyle/>
          <a:p>
            <a:pPr algn="l"/>
            <a:endParaRPr 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effectLst/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это научно-практическая деятельность, связанная с выявлением, оценкой, анализом и профилактикой нежелательных явлений при применении  лекарственных средств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ru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234" y="4913784"/>
            <a:ext cx="30207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74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11256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Европейская система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мощный отлаженный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Благодаря открытости и доступности информации о деятельности европейских организаций по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имеется возможность использовать их опыт.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ФН значительно расширились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рассматривается множество вопросов, направленных на повышение эффективности мониторинга безопасности лекарственных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 при их медицинском применении.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3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98" y="326101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обеспечения безопасной и эффективной фармакотерапии большую роль играет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фармакологического надзора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которая предусматривает возможность раннего выявления риска, связанного с приемом лекарственных средств, предупреждение побочных реакций, содействия специалистам здравоохранения и пациентам в проведении оптимальной оценки соотношения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польза/риск.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350" y="3613150"/>
            <a:ext cx="1152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6813" y="4292600"/>
            <a:ext cx="1277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Польза</a:t>
            </a:r>
          </a:p>
        </p:txBody>
      </p:sp>
      <p:pic>
        <p:nvPicPr>
          <p:cNvPr id="11" name="Picture 3" descr="scales_of_just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977" y="2619537"/>
            <a:ext cx="7138330" cy="38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img.ntv.ru/home/news/20061201/tabl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87" y="3631110"/>
            <a:ext cx="1944687" cy="14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23415" y="4804465"/>
            <a:ext cx="1277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Польза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9455" y="4102298"/>
            <a:ext cx="1152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Риск</a:t>
            </a:r>
          </a:p>
        </p:txBody>
      </p:sp>
    </p:spTree>
    <p:extLst>
      <p:ext uri="{BB962C8B-B14F-4D97-AF65-F5344CB8AC3E}">
        <p14:creationId xmlns:p14="http://schemas.microsoft.com/office/powerpoint/2010/main" val="90286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 </a:t>
            </a:r>
            <a:r>
              <a:rPr lang="ru-RU" dirty="0"/>
              <a:t>этом свидетельствуют </a:t>
            </a:r>
            <a:r>
              <a:rPr lang="ru-RU" dirty="0" smtClean="0"/>
              <a:t>и </a:t>
            </a:r>
            <a:r>
              <a:rPr lang="ru-RU" dirty="0"/>
              <a:t>изменения в законодательстве ФН Евросоюза. В соответствии  с  Директивами ЕС 2010/84/ЕС (дата утверждения от 2 июля 2012г) и Постановлением  Еврокомиссии №520/2012 (дата вступления в силу 10 июля 2012г)  в рамках </a:t>
            </a:r>
            <a:r>
              <a:rPr lang="ru-RU" dirty="0" err="1"/>
              <a:t>фармаконадзора</a:t>
            </a:r>
            <a:r>
              <a:rPr lang="ru-RU" dirty="0"/>
              <a:t> предусмотрено создание нового органа – Комитета по оценке рисков и впервые внедряется Надлежащая практика </a:t>
            </a:r>
            <a:r>
              <a:rPr lang="ru-RU" dirty="0" err="1"/>
              <a:t>Фармаконадзора</a:t>
            </a:r>
            <a:r>
              <a:rPr lang="ru-RU" dirty="0"/>
              <a:t>  (GVP – </a:t>
            </a:r>
            <a:r>
              <a:rPr lang="en-US" dirty="0"/>
              <a:t>Good </a:t>
            </a:r>
            <a:r>
              <a:rPr lang="en-US" dirty="0" err="1"/>
              <a:t>Pharmacovigilance</a:t>
            </a:r>
            <a:r>
              <a:rPr lang="en-US" dirty="0"/>
              <a:t> practice</a:t>
            </a:r>
            <a:r>
              <a:rPr lang="ru-RU" dirty="0"/>
              <a:t>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5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Принципиальным изменением в 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 является создание нового научного комитета в составе ЕАЛС (Европейское Агентство по ЛС) – Комитет по оценке рисков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фармаконадзоре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Pharmacovigilance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Risk Assessment Committee)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получает всю полноту ответственности и экспертного доверия по вопросам планирования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оценки данных, получаемых в результате его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Определение Надлежащей практики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GVP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) для Европейского Союза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Надлежащая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GVP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для Европейского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руководящих принципов для осуществления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ЕС, составленный на основе статьи 108 Директивы 2001/83/ЕС Европейского агентства по лекарственным средствам (ЕМА) в сотрудничестве с компетентными органами государств-членов и заинтересованных  сторон, и применяемый  держателями регистрационных удостоверений в ЕС, Агентствами и компетентными органами государств – членов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Перечень руководящих принципов  Надлежащей практики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фармаконадзора</a:t>
            </a:r>
            <a:r>
              <a:rPr lang="ru-RU" sz="2400" b="1" u="sng" dirty="0" smtClean="0">
                <a:solidFill>
                  <a:srgbClr val="FF0000"/>
                </a:solidFill>
              </a:rPr>
              <a:t> (</a:t>
            </a:r>
            <a:r>
              <a:rPr lang="en-US" sz="2400" b="1" u="sng" dirty="0" smtClean="0">
                <a:solidFill>
                  <a:srgbClr val="FF0000"/>
                </a:solidFill>
              </a:rPr>
              <a:t>GVP</a:t>
            </a:r>
            <a:r>
              <a:rPr lang="ru-RU" sz="2400" b="1" u="sng" dirty="0" smtClean="0">
                <a:solidFill>
                  <a:srgbClr val="FF0000"/>
                </a:solidFill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6216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Модуль I.</a:t>
            </a:r>
            <a:r>
              <a:rPr lang="ru-RU" dirty="0"/>
              <a:t> Системы фармакологического надзора и </a:t>
            </a:r>
          </a:p>
          <a:p>
            <a:pPr marL="0" indent="0" algn="just">
              <a:buNone/>
            </a:pPr>
            <a:r>
              <a:rPr lang="ru-RU" dirty="0"/>
              <a:t> системы обеспечения их </a:t>
            </a:r>
            <a:r>
              <a:rPr lang="ru-RU" dirty="0" smtClean="0"/>
              <a:t>качества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Модуль II.</a:t>
            </a:r>
            <a:r>
              <a:rPr lang="ru-RU" dirty="0"/>
              <a:t> Мастер-файл системы </a:t>
            </a:r>
            <a:r>
              <a:rPr lang="ru-RU" dirty="0" err="1" smtClean="0"/>
              <a:t>фармаконадзора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Модуль III.</a:t>
            </a:r>
            <a:r>
              <a:rPr lang="ru-RU" dirty="0"/>
              <a:t> Инспекции </a:t>
            </a:r>
            <a:r>
              <a:rPr lang="ru-RU" dirty="0" err="1"/>
              <a:t>фармаконадзора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Модуль </a:t>
            </a:r>
            <a:r>
              <a:rPr lang="ru-RU" b="1" dirty="0"/>
              <a:t>IV. </a:t>
            </a:r>
            <a:r>
              <a:rPr lang="ru-RU" dirty="0"/>
              <a:t>Аудит в сфере </a:t>
            </a:r>
            <a:r>
              <a:rPr lang="ru-RU" dirty="0" err="1"/>
              <a:t>фармаконадзора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Модуль V.</a:t>
            </a:r>
            <a:r>
              <a:rPr lang="ru-RU" dirty="0"/>
              <a:t> Система управления </a:t>
            </a:r>
            <a:r>
              <a:rPr lang="ru-RU" dirty="0" smtClean="0"/>
              <a:t>рисками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Модуль </a:t>
            </a:r>
            <a:r>
              <a:rPr lang="ru-RU" b="1" dirty="0"/>
              <a:t>VI. </a:t>
            </a:r>
            <a:r>
              <a:rPr lang="ru-RU" dirty="0"/>
              <a:t>Управление и отчетность в отношении</a:t>
            </a:r>
          </a:p>
          <a:p>
            <a:pPr marL="0" indent="0" algn="just">
              <a:buNone/>
            </a:pPr>
            <a:r>
              <a:rPr lang="ru-RU" dirty="0" smtClean="0"/>
              <a:t>побочных </a:t>
            </a:r>
            <a:r>
              <a:rPr lang="ru-RU" dirty="0"/>
              <a:t>реакций на лекарственные препараты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7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81320" y="980728"/>
            <a:ext cx="7992887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200" b="1" dirty="0"/>
              <a:t>Модуль VII. </a:t>
            </a:r>
            <a:r>
              <a:rPr lang="ru-RU" sz="2200" dirty="0"/>
              <a:t>Периодический отчёт по безопасности </a:t>
            </a:r>
            <a:r>
              <a:rPr lang="ru-RU" sz="2200" dirty="0" smtClean="0"/>
              <a:t>ЛС</a:t>
            </a:r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Модуль VIII. </a:t>
            </a:r>
            <a:r>
              <a:rPr lang="ru-RU" sz="2200" dirty="0" err="1"/>
              <a:t>Постлицензионные</a:t>
            </a:r>
            <a:r>
              <a:rPr lang="ru-RU" sz="2200" dirty="0"/>
              <a:t> исследования </a:t>
            </a:r>
            <a:r>
              <a:rPr lang="ru-RU" sz="2200" dirty="0" smtClean="0"/>
              <a:t>безопасности</a:t>
            </a:r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Модуль IX. </a:t>
            </a:r>
            <a:r>
              <a:rPr lang="ru-RU" sz="2200" dirty="0"/>
              <a:t>Управление </a:t>
            </a:r>
            <a:r>
              <a:rPr lang="ru-RU" sz="2200" dirty="0" smtClean="0"/>
              <a:t>сигналами</a:t>
            </a:r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Модуль X. </a:t>
            </a:r>
            <a:r>
              <a:rPr lang="ru-RU" sz="2200" dirty="0"/>
              <a:t>Дополнительный </a:t>
            </a:r>
            <a:r>
              <a:rPr lang="ru-RU" sz="2200" dirty="0" smtClean="0"/>
              <a:t>мониторинг</a:t>
            </a:r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Модуль XV. </a:t>
            </a:r>
            <a:r>
              <a:rPr lang="ru-RU" sz="2200" dirty="0" err="1"/>
              <a:t>Коммуницирование</a:t>
            </a:r>
            <a:r>
              <a:rPr lang="ru-RU" sz="2200" dirty="0"/>
              <a:t> информации о </a:t>
            </a:r>
            <a:r>
              <a:rPr lang="ru-RU" sz="2200" dirty="0" smtClean="0"/>
              <a:t>безопасности</a:t>
            </a:r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Модуль XVI. </a:t>
            </a:r>
            <a:r>
              <a:rPr lang="ru-RU" sz="2200" dirty="0"/>
              <a:t>Минимизация рисков: выбор инструментов и индикаторы </a:t>
            </a:r>
            <a:r>
              <a:rPr lang="ru-RU" sz="2200" dirty="0" smtClean="0"/>
              <a:t>эффективности</a:t>
            </a:r>
            <a:endParaRPr lang="ru-RU" sz="2200" dirty="0"/>
          </a:p>
          <a:p>
            <a:pPr>
              <a:spcBef>
                <a:spcPct val="50000"/>
              </a:spcBef>
              <a:buFontTx/>
              <a:buChar char="•"/>
            </a:pPr>
            <a:endParaRPr lang="kk-KZ" sz="2000" b="1" dirty="0"/>
          </a:p>
        </p:txBody>
      </p:sp>
    </p:spTree>
    <p:extLst>
      <p:ext uri="{BB962C8B-B14F-4D97-AF65-F5344CB8AC3E}">
        <p14:creationId xmlns:p14="http://schemas.microsoft.com/office/powerpoint/2010/main" val="90313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6465AE-9A8E-4AFA-8314-069924ABACF1}" type="slidenum">
              <a:rPr lang="ru-RU" sz="1400"/>
              <a:pPr algn="r" eaLnBrk="1" hangingPunct="1"/>
              <a:t>27</a:t>
            </a:fld>
            <a:endParaRPr lang="ru-RU" sz="140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620688"/>
            <a:ext cx="8291512" cy="53298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осуществление фармакологического надзора за ПД ЛС является одним из главных направлений государственной политики в сфере лекарственного обращения.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осуществления этой политики в Казахстане имеется соответствующее правовое и организационное обеспечение. 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27652" name="Picture 3" descr="Assor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32478"/>
            <a:ext cx="1907704" cy="162552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7504" y="404664"/>
            <a:ext cx="87153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 anchorCtr="1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1313" indent="-341313" algn="ctr">
              <a:buClr>
                <a:srgbClr val="FFFFFF"/>
              </a:buClr>
              <a:buSzPct val="100000"/>
              <a:tabLst>
                <a:tab pos="873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b="1" dirty="0" smtClean="0">
                <a:solidFill>
                  <a:srgbClr val="FF0000"/>
                </a:solidFill>
                <a:cs typeface="Lucida Sans Unicode" pitchFamily="34" charset="0"/>
              </a:rPr>
              <a:t>  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Кодекс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 «О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18.09.2009 г.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85, «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побочных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ЛС»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6237" y="2924944"/>
            <a:ext cx="8391525" cy="31107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marL="355600" indent="-355600" defTabSz="449263"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269875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побочных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ЛС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медицинских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фармацевтических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организациях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55600" defTabSz="449263">
              <a:buClr>
                <a:srgbClr val="FFFFFF"/>
              </a:buClr>
              <a:buSzPct val="100000"/>
              <a:tabLst>
                <a:tab pos="269875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defTabSz="449263"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269875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Субъекты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письменно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информировать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уполномоченный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всех побочных действиях ЛС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528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C8DFE59-6F3C-41A4-A7BE-26779E6CEFE4}" type="slidenum">
              <a:rPr lang="ru-RU" sz="1400"/>
              <a:pPr algn="r" eaLnBrk="1" hangingPunct="1"/>
              <a:t>29</a:t>
            </a:fld>
            <a:endParaRPr lang="ru-RU" sz="1400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507288" cy="12319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Приказ МЗ РК №647 от 03.11.2010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507412" cy="467995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</a:rPr>
              <a:t>1.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Национальный центр экспертизы лекарственных средств, изделий мед. назначения и мед. техники МЗ РК - уполномоченная  организация по проведению систематизации, анализа и осуществления научной оценки, поступающих сообщений о ПР ЛС.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    2. В состав РГП «НЦЭЛС» входит Управление доклинических и клинических исследований и мониторинга побочного действия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565294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истории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фармаконадзора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60-е годы прошлого столетия разыгралась так называемая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талидомидная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катастрофа», когда  в мире были зафиксированы массовые случаи рождения детей с уродствами вследствие применения женщинами во время беременности препарата 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талидомид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–широко разрекламированного в странах Запада в качестве  седативного средства. Половина этих детей не дожили до года.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87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988840"/>
            <a:ext cx="8496944" cy="3890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Казахстан 16 июля 2008 года признана 85-ой полноправной страной-участницей Международной программы ВОЗ по мониторингу лекарственных средств (г.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Уппсала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Швеция,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http://www.who-umc.org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b="1" dirty="0" smtClean="0">
              <a:latin typeface="Vrinda" pitchFamily="2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416800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Сотрудничество с центром ВОЗ по Международной программе мониторинга ПД ЛС</a:t>
            </a:r>
            <a:endParaRPr lang="en-US" sz="3600" b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dfkol\Desktop\World-Health-Organisatio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1655"/>
            <a:ext cx="2935982" cy="2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604838"/>
            <a:ext cx="7702624" cy="6921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получения сообщений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63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Спонтанные сообщения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Клинические испытания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Активный мониторинг стационаров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Рецептурный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Сравнительное изучение</a:t>
            </a:r>
          </a:p>
          <a:p>
            <a:pPr>
              <a:lnSpc>
                <a:spcPct val="9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Когортный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мониторинг клинических явлений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WHO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Семинар «Контроль безопасности лекарств) - ВОЗ</a:t>
            </a:r>
          </a:p>
          <a:p>
            <a:pPr>
              <a:lnSpc>
                <a:spcPct val="90000"/>
              </a:lnSpc>
              <a:defRPr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4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 rot="3021583">
            <a:off x="6054725" y="4410076"/>
            <a:ext cx="2663825" cy="374650"/>
          </a:xfrm>
          <a:prstGeom prst="rightArrow">
            <a:avLst>
              <a:gd name="adj1" fmla="val 50639"/>
              <a:gd name="adj2" fmla="val 127687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rot="-2135670">
            <a:off x="6731000" y="2698750"/>
            <a:ext cx="1223963" cy="354013"/>
          </a:xfrm>
          <a:prstGeom prst="rightArrow">
            <a:avLst>
              <a:gd name="adj1" fmla="val 48111"/>
              <a:gd name="adj2" fmla="val 99336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-392148">
            <a:off x="6804025" y="3228975"/>
            <a:ext cx="1368425" cy="387350"/>
          </a:xfrm>
          <a:prstGeom prst="rightArrow">
            <a:avLst>
              <a:gd name="adj1" fmla="val 48111"/>
              <a:gd name="adj2" fmla="val 101502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1155696">
            <a:off x="6443663" y="3716338"/>
            <a:ext cx="1871662" cy="374650"/>
          </a:xfrm>
          <a:prstGeom prst="rightArrow">
            <a:avLst>
              <a:gd name="adj1" fmla="val 50639"/>
              <a:gd name="adj2" fmla="val 89716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44038" name="Picture 6" descr="Role based form ang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834">
            <a:off x="7869238" y="1774825"/>
            <a:ext cx="9731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cd or DV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0594">
            <a:off x="8172450" y="2852738"/>
            <a:ext cx="6397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 rot="-2135670">
            <a:off x="4930775" y="3849688"/>
            <a:ext cx="1325563" cy="325437"/>
          </a:xfrm>
          <a:prstGeom prst="rightArrow">
            <a:avLst>
              <a:gd name="adj1" fmla="val 48111"/>
              <a:gd name="adj2" fmla="val 117028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 rot="3286734">
            <a:off x="5392737" y="2786063"/>
            <a:ext cx="1008063" cy="363538"/>
          </a:xfrm>
          <a:prstGeom prst="rightArrow">
            <a:avLst>
              <a:gd name="adj1" fmla="val 48111"/>
              <a:gd name="adj2" fmla="val 7967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924300" y="4437063"/>
            <a:ext cx="134938" cy="2159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708400" y="3570288"/>
            <a:ext cx="279400" cy="219075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924300" y="2349500"/>
            <a:ext cx="134938" cy="2159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5400000">
            <a:off x="2841625" y="3359150"/>
            <a:ext cx="2235200" cy="2159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4067175" y="2276475"/>
            <a:ext cx="433388" cy="360363"/>
          </a:xfrm>
          <a:prstGeom prst="rightArrow">
            <a:avLst>
              <a:gd name="adj1" fmla="val 49778"/>
              <a:gd name="adj2" fmla="val 71151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65113" y="2482850"/>
            <a:ext cx="139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Медицинские работники</a:t>
            </a:r>
            <a:endParaRPr lang="en-US" sz="1400" b="1"/>
          </a:p>
        </p:txBody>
      </p:sp>
      <p:pic>
        <p:nvPicPr>
          <p:cNvPr id="44048" name="Picture 16" descr="gray di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54400"/>
            <a:ext cx="1525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929063"/>
            <a:ext cx="166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Фармацевтические работники</a:t>
            </a:r>
            <a:endParaRPr lang="en-US" sz="1400" b="1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263525" y="5227638"/>
            <a:ext cx="140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Потребители</a:t>
            </a: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 rot="5400000">
            <a:off x="-1588" y="4113213"/>
            <a:ext cx="3889375" cy="2159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2268538" y="3933825"/>
            <a:ext cx="14493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charset="0"/>
              </a:rPr>
              <a:t>Территориальные органы ККМФД,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charset="0"/>
              </a:rPr>
              <a:t>Территориальные филиалы НЦЭЛС, Департаменты здравоохранения</a:t>
            </a:r>
            <a:endParaRPr lang="en-US" sz="1400" b="1" dirty="0">
              <a:latin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971550" y="2205038"/>
            <a:ext cx="1020763" cy="379412"/>
          </a:xfrm>
          <a:prstGeom prst="rightArrow">
            <a:avLst>
              <a:gd name="adj1" fmla="val 49639"/>
              <a:gd name="adj2" fmla="val 72802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2339975" y="3357563"/>
            <a:ext cx="1525588" cy="715962"/>
            <a:chOff x="1519" y="1693"/>
            <a:chExt cx="961" cy="451"/>
          </a:xfrm>
        </p:grpSpPr>
        <p:pic>
          <p:nvPicPr>
            <p:cNvPr id="44114" name="Picture 23" descr="gray disc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57"/>
              <a:ext cx="96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5" name="Picture 24" descr="Рисунок3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752"/>
              <a:ext cx="34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6" name="Picture 25" descr="Рисунок3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754"/>
              <a:ext cx="34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7" name="Picture 26" descr="Рисунок3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" y="1816"/>
              <a:ext cx="34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8" name="Picture 27" descr="Рисунок3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" y="1785"/>
              <a:ext cx="34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9" name="Picture 28" descr="Рисунок3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" y="1693"/>
              <a:ext cx="34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5" name="Picture 29" descr="gray di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97113"/>
            <a:ext cx="1525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30" descr="Рисунок3"/>
          <p:cNvPicPr>
            <a:picLocks noChangeAspect="1" noChangeArrowheads="1"/>
          </p:cNvPicPr>
          <p:nvPr/>
        </p:nvPicPr>
        <p:blipFill>
          <a:blip r:embed="rId8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52625"/>
            <a:ext cx="9794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31" descr="gray di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32288"/>
            <a:ext cx="15255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32" descr="Рисунок3"/>
          <p:cNvPicPr>
            <a:picLocks noChangeAspect="1" noChangeArrowheads="1"/>
          </p:cNvPicPr>
          <p:nvPr/>
        </p:nvPicPr>
        <p:blipFill>
          <a:blip r:embed="rId8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986213"/>
            <a:ext cx="97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9" name="Rectangle 33"/>
          <p:cNvSpPr>
            <a:spLocks noChangeArrowheads="1"/>
          </p:cNvSpPr>
          <p:nvPr/>
        </p:nvSpPr>
        <p:spPr bwMode="auto">
          <a:xfrm>
            <a:off x="3995738" y="4795838"/>
            <a:ext cx="1868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Комитет контроля медицинской и фармацевтической деятельностью</a:t>
            </a:r>
            <a:endParaRPr lang="en-US" sz="1400" b="1"/>
          </a:p>
        </p:txBody>
      </p:sp>
      <p:sp>
        <p:nvSpPr>
          <p:cNvPr id="44060" name="AutoShape 34"/>
          <p:cNvSpPr>
            <a:spLocks noChangeArrowheads="1"/>
          </p:cNvSpPr>
          <p:nvPr/>
        </p:nvSpPr>
        <p:spPr bwMode="auto">
          <a:xfrm>
            <a:off x="4699000" y="2752725"/>
            <a:ext cx="269875" cy="1350963"/>
          </a:xfrm>
          <a:prstGeom prst="curvedRightArrow">
            <a:avLst>
              <a:gd name="adj1" fmla="val 100118"/>
              <a:gd name="adj2" fmla="val 200235"/>
              <a:gd name="adj3" fmla="val 33333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61" name="AutoShape 35"/>
          <p:cNvSpPr>
            <a:spLocks noChangeArrowheads="1"/>
          </p:cNvSpPr>
          <p:nvPr/>
        </p:nvSpPr>
        <p:spPr bwMode="auto">
          <a:xfrm flipH="1" flipV="1">
            <a:off x="5256213" y="2693988"/>
            <a:ext cx="285750" cy="1265237"/>
          </a:xfrm>
          <a:prstGeom prst="curvedRightArrow">
            <a:avLst>
              <a:gd name="adj1" fmla="val 88556"/>
              <a:gd name="adj2" fmla="val 177111"/>
              <a:gd name="adj3" fmla="val 33333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62" name="Rectangle 36"/>
          <p:cNvSpPr>
            <a:spLocks noChangeArrowheads="1"/>
          </p:cNvSpPr>
          <p:nvPr/>
        </p:nvSpPr>
        <p:spPr bwMode="auto">
          <a:xfrm>
            <a:off x="3714750" y="2687638"/>
            <a:ext cx="21494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/>
              <a:t>Национальный центр</a:t>
            </a:r>
            <a:endParaRPr lang="en-US" sz="1600" b="1"/>
          </a:p>
        </p:txBody>
      </p:sp>
      <p:pic>
        <p:nvPicPr>
          <p:cNvPr id="44063" name="Picture 37" descr="gray di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343275"/>
            <a:ext cx="15255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38" descr="Databas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879725"/>
            <a:ext cx="8191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65" name="Group 39"/>
          <p:cNvGrpSpPr>
            <a:grpSpLocks/>
          </p:cNvGrpSpPr>
          <p:nvPr/>
        </p:nvGrpSpPr>
        <p:grpSpPr bwMode="auto">
          <a:xfrm>
            <a:off x="323850" y="4365625"/>
            <a:ext cx="1439863" cy="636588"/>
            <a:chOff x="3898" y="1928"/>
            <a:chExt cx="1253" cy="1314"/>
          </a:xfrm>
        </p:grpSpPr>
        <p:pic>
          <p:nvPicPr>
            <p:cNvPr id="44109" name="Picture 40" descr="asian-man-purpl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1969"/>
              <a:ext cx="33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0" name="Picture 41" descr="black-man-arms-crossed-blu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1928"/>
              <a:ext cx="38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1" name="Picture 42" descr="black-woman-viole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020"/>
              <a:ext cx="382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2" name="Picture 43" descr="smiling-woman-2-orange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1994"/>
              <a:ext cx="35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3" name="Picture 44" descr="black-man-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016"/>
              <a:ext cx="404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6" name="Group 45"/>
          <p:cNvGrpSpPr>
            <a:grpSpLocks/>
          </p:cNvGrpSpPr>
          <p:nvPr/>
        </p:nvGrpSpPr>
        <p:grpSpPr bwMode="auto">
          <a:xfrm>
            <a:off x="468313" y="3167063"/>
            <a:ext cx="1008062" cy="538162"/>
            <a:chOff x="3898" y="1928"/>
            <a:chExt cx="1253" cy="1314"/>
          </a:xfrm>
        </p:grpSpPr>
        <p:pic>
          <p:nvPicPr>
            <p:cNvPr id="44104" name="Picture 46" descr="asian-man-purpl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1969"/>
              <a:ext cx="33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5" name="Picture 47" descr="black-man-arms-crossed-blu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1928"/>
              <a:ext cx="38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6" name="Picture 48" descr="black-woman-viole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020"/>
              <a:ext cx="382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7" name="Picture 49" descr="smiling-woman-2-orange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1994"/>
              <a:ext cx="35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8" name="Picture 50" descr="black-man-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016"/>
              <a:ext cx="404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67" name="Line 51"/>
          <p:cNvSpPr>
            <a:spLocks noChangeShapeType="1"/>
          </p:cNvSpPr>
          <p:nvPr/>
        </p:nvSpPr>
        <p:spPr bwMode="auto">
          <a:xfrm>
            <a:off x="1763713" y="1049338"/>
            <a:ext cx="0" cy="5807075"/>
          </a:xfrm>
          <a:prstGeom prst="line">
            <a:avLst/>
          </a:prstGeom>
          <a:noFill/>
          <a:ln w="57150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8" name="Line 52"/>
          <p:cNvSpPr>
            <a:spLocks noChangeShapeType="1"/>
          </p:cNvSpPr>
          <p:nvPr/>
        </p:nvSpPr>
        <p:spPr bwMode="auto">
          <a:xfrm>
            <a:off x="3851275" y="1052513"/>
            <a:ext cx="0" cy="5846762"/>
          </a:xfrm>
          <a:prstGeom prst="line">
            <a:avLst/>
          </a:prstGeom>
          <a:noFill/>
          <a:ln w="57150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53"/>
          <p:cNvSpPr>
            <a:spLocks noChangeShapeType="1"/>
          </p:cNvSpPr>
          <p:nvPr/>
        </p:nvSpPr>
        <p:spPr bwMode="auto">
          <a:xfrm>
            <a:off x="6011863" y="1049338"/>
            <a:ext cx="0" cy="5808662"/>
          </a:xfrm>
          <a:prstGeom prst="line">
            <a:avLst/>
          </a:prstGeom>
          <a:noFill/>
          <a:ln w="57150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54"/>
          <p:cNvSpPr>
            <a:spLocks noChangeShapeType="1"/>
          </p:cNvSpPr>
          <p:nvPr/>
        </p:nvSpPr>
        <p:spPr bwMode="auto">
          <a:xfrm>
            <a:off x="7596188" y="1049338"/>
            <a:ext cx="0" cy="5808662"/>
          </a:xfrm>
          <a:prstGeom prst="line">
            <a:avLst/>
          </a:prstGeom>
          <a:noFill/>
          <a:ln w="57150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9" name="Rectangle 55"/>
          <p:cNvSpPr>
            <a:spLocks noChangeArrowheads="1"/>
          </p:cNvSpPr>
          <p:nvPr/>
        </p:nvSpPr>
        <p:spPr bwMode="auto">
          <a:xfrm>
            <a:off x="0" y="1046163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Предоставление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информации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4072" name="Rectangle 56"/>
          <p:cNvSpPr>
            <a:spLocks noChangeArrowheads="1"/>
          </p:cNvSpPr>
          <p:nvPr/>
        </p:nvSpPr>
        <p:spPr bwMode="auto">
          <a:xfrm>
            <a:off x="1928813" y="107156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</a:rPr>
              <a:t>Сбор информации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4073" name="Rectangle 57"/>
          <p:cNvSpPr>
            <a:spLocks noChangeArrowheads="1"/>
          </p:cNvSpPr>
          <p:nvPr/>
        </p:nvSpPr>
        <p:spPr bwMode="auto">
          <a:xfrm>
            <a:off x="3995738" y="1084263"/>
            <a:ext cx="1871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</a:rPr>
              <a:t>Анализ информации и принятие решений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4074" name="Rectangle 58"/>
          <p:cNvSpPr>
            <a:spLocks noChangeArrowheads="1"/>
          </p:cNvSpPr>
          <p:nvPr/>
        </p:nvSpPr>
        <p:spPr bwMode="auto">
          <a:xfrm>
            <a:off x="5940425" y="107950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</a:rPr>
              <a:t>Аккумулирование информации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4075" name="Rectangle 59"/>
          <p:cNvSpPr>
            <a:spLocks noChangeArrowheads="1"/>
          </p:cNvSpPr>
          <p:nvPr/>
        </p:nvSpPr>
        <p:spPr bwMode="auto">
          <a:xfrm>
            <a:off x="7581900" y="1074738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Распространение информации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44076" name="AutoShape 60"/>
          <p:cNvSpPr>
            <a:spLocks noChangeArrowheads="1"/>
          </p:cNvSpPr>
          <p:nvPr/>
        </p:nvSpPr>
        <p:spPr bwMode="auto">
          <a:xfrm>
            <a:off x="1547813" y="3500438"/>
            <a:ext cx="1020762" cy="360362"/>
          </a:xfrm>
          <a:prstGeom prst="rightArrow">
            <a:avLst>
              <a:gd name="adj1" fmla="val 49639"/>
              <a:gd name="adj2" fmla="val 76651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77" name="AutoShape 61"/>
          <p:cNvSpPr>
            <a:spLocks noChangeArrowheads="1"/>
          </p:cNvSpPr>
          <p:nvPr/>
        </p:nvSpPr>
        <p:spPr bwMode="auto">
          <a:xfrm>
            <a:off x="1042988" y="4868863"/>
            <a:ext cx="1020762" cy="360362"/>
          </a:xfrm>
          <a:prstGeom prst="rightArrow">
            <a:avLst>
              <a:gd name="adj1" fmla="val 49639"/>
              <a:gd name="adj2" fmla="val 76651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78" name="Text Box 62"/>
          <p:cNvSpPr txBox="1">
            <a:spLocks noChangeArrowheads="1"/>
          </p:cNvSpPr>
          <p:nvPr/>
        </p:nvSpPr>
        <p:spPr bwMode="auto">
          <a:xfrm rot="-5400000">
            <a:off x="-42862" y="4048125"/>
            <a:ext cx="3960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>
                <a:latin typeface="Calibri" pitchFamily="34" charset="0"/>
              </a:rPr>
              <a:t>информация о побочных действиях</a:t>
            </a:r>
          </a:p>
        </p:txBody>
      </p:sp>
      <p:sp>
        <p:nvSpPr>
          <p:cNvPr id="44079" name="AutoShape 63"/>
          <p:cNvSpPr>
            <a:spLocks noChangeArrowheads="1"/>
          </p:cNvSpPr>
          <p:nvPr/>
        </p:nvSpPr>
        <p:spPr bwMode="auto">
          <a:xfrm>
            <a:off x="4067175" y="4365625"/>
            <a:ext cx="433388" cy="360363"/>
          </a:xfrm>
          <a:prstGeom prst="rightArrow">
            <a:avLst>
              <a:gd name="adj1" fmla="val 49778"/>
              <a:gd name="adj2" fmla="val 71151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4080" name="Text Box 64"/>
          <p:cNvSpPr txBox="1">
            <a:spLocks noChangeArrowheads="1"/>
          </p:cNvSpPr>
          <p:nvPr/>
        </p:nvSpPr>
        <p:spPr bwMode="auto">
          <a:xfrm>
            <a:off x="323850" y="142875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C000"/>
                </a:solidFill>
                <a:latin typeface="Lucida Sans Unicode" pitchFamily="34" charset="0"/>
              </a:rPr>
              <a:t>Система информирования о побочных действиях лекарственных средств</a:t>
            </a:r>
          </a:p>
        </p:txBody>
      </p:sp>
      <p:sp>
        <p:nvSpPr>
          <p:cNvPr id="44081" name="Rectangle 65"/>
          <p:cNvSpPr>
            <a:spLocks noChangeArrowheads="1"/>
          </p:cNvSpPr>
          <p:nvPr/>
        </p:nvSpPr>
        <p:spPr bwMode="auto">
          <a:xfrm>
            <a:off x="7745413" y="2420938"/>
            <a:ext cx="139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Интернет-сайт</a:t>
            </a:r>
            <a:endParaRPr lang="en-US" sz="1400" b="1"/>
          </a:p>
        </p:txBody>
      </p:sp>
      <p:sp>
        <p:nvSpPr>
          <p:cNvPr id="44082" name="Rectangle 66"/>
          <p:cNvSpPr>
            <a:spLocks noChangeArrowheads="1"/>
          </p:cNvSpPr>
          <p:nvPr/>
        </p:nvSpPr>
        <p:spPr bwMode="auto">
          <a:xfrm>
            <a:off x="7885113" y="3573463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Компакт-диск</a:t>
            </a:r>
          </a:p>
        </p:txBody>
      </p:sp>
      <p:sp>
        <p:nvSpPr>
          <p:cNvPr id="44083" name="Rectangle 67"/>
          <p:cNvSpPr>
            <a:spLocks noChangeArrowheads="1"/>
          </p:cNvSpPr>
          <p:nvPr/>
        </p:nvSpPr>
        <p:spPr bwMode="auto">
          <a:xfrm>
            <a:off x="6084888" y="3789363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База данных</a:t>
            </a:r>
          </a:p>
        </p:txBody>
      </p:sp>
      <p:sp>
        <p:nvSpPr>
          <p:cNvPr id="44084" name="Rectangle 68"/>
          <p:cNvSpPr>
            <a:spLocks noChangeArrowheads="1"/>
          </p:cNvSpPr>
          <p:nvPr/>
        </p:nvSpPr>
        <p:spPr bwMode="auto">
          <a:xfrm>
            <a:off x="7956550" y="478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/>
              <a:t>Печатные издания</a:t>
            </a:r>
          </a:p>
        </p:txBody>
      </p:sp>
      <p:pic>
        <p:nvPicPr>
          <p:cNvPr id="44085" name="Picture 69" descr="gray di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83275"/>
            <a:ext cx="15255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86" name="Rectangle 70"/>
          <p:cNvSpPr>
            <a:spLocks noChangeArrowheads="1"/>
          </p:cNvSpPr>
          <p:nvPr/>
        </p:nvSpPr>
        <p:spPr bwMode="auto">
          <a:xfrm>
            <a:off x="263525" y="6353175"/>
            <a:ext cx="1736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100" b="1">
                <a:latin typeface="Arial Black" pitchFamily="34" charset="0"/>
              </a:rPr>
              <a:t>Фармацевтические производители</a:t>
            </a:r>
            <a:endParaRPr lang="en-US" sz="1100" b="1">
              <a:latin typeface="Arial Black" pitchFamily="34" charset="0"/>
            </a:endParaRPr>
          </a:p>
        </p:txBody>
      </p:sp>
      <p:sp>
        <p:nvSpPr>
          <p:cNvPr id="44087" name="AutoShape 71"/>
          <p:cNvSpPr>
            <a:spLocks noChangeArrowheads="1"/>
          </p:cNvSpPr>
          <p:nvPr/>
        </p:nvSpPr>
        <p:spPr bwMode="auto">
          <a:xfrm>
            <a:off x="1547813" y="6021388"/>
            <a:ext cx="503237" cy="2159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89160" name="Rectangle 72"/>
          <p:cNvSpPr>
            <a:spLocks noChangeArrowheads="1"/>
          </p:cNvSpPr>
          <p:nvPr/>
        </p:nvSpPr>
        <p:spPr bwMode="auto">
          <a:xfrm>
            <a:off x="5938838" y="1628775"/>
            <a:ext cx="18732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НЦЭЛС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charset="0"/>
              </a:rPr>
              <a:t>Фармакологический центр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charset="0"/>
              </a:rPr>
              <a:t>Отдел </a:t>
            </a:r>
            <a:r>
              <a:rPr lang="ru-RU" sz="1400" b="1" dirty="0" err="1">
                <a:latin typeface="Arial" charset="0"/>
              </a:rPr>
              <a:t>фармаконадзора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44089" name="Rectangle 73"/>
          <p:cNvSpPr>
            <a:spLocks noChangeArrowheads="1"/>
          </p:cNvSpPr>
          <p:nvPr/>
        </p:nvSpPr>
        <p:spPr bwMode="auto">
          <a:xfrm>
            <a:off x="7812088" y="6237288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/>
              <a:t>Международные организации</a:t>
            </a:r>
          </a:p>
        </p:txBody>
      </p:sp>
      <p:graphicFrame>
        <p:nvGraphicFramePr>
          <p:cNvPr id="44090" name="Object 2"/>
          <p:cNvGraphicFramePr>
            <a:graphicFrameLocks noChangeAspect="1"/>
          </p:cNvGraphicFramePr>
          <p:nvPr/>
        </p:nvGraphicFramePr>
        <p:xfrm>
          <a:off x="7956550" y="5373688"/>
          <a:ext cx="946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Visio" r:id="rId20" imgW="1423416" imgH="1842618" progId="">
                  <p:embed/>
                </p:oleObj>
              </mc:Choice>
              <mc:Fallback>
                <p:oleObj name="Visio" r:id="rId20" imgW="1423416" imgH="1842618" progId="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5373688"/>
                        <a:ext cx="946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1" name="Object 3"/>
          <p:cNvGraphicFramePr>
            <a:graphicFrameLocks noChangeAspect="1"/>
          </p:cNvGraphicFramePr>
          <p:nvPr/>
        </p:nvGraphicFramePr>
        <p:xfrm>
          <a:off x="8172450" y="4005263"/>
          <a:ext cx="7731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Visio" r:id="rId22" imgW="1203579" imgH="1203757" progId="">
                  <p:embed/>
                </p:oleObj>
              </mc:Choice>
              <mc:Fallback>
                <p:oleObj name="Visio" r:id="rId22" imgW="1203579" imgH="1203757" progId="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4005263"/>
                        <a:ext cx="7731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2" name="Object 4"/>
          <p:cNvGraphicFramePr>
            <a:graphicFrameLocks noChangeAspect="1"/>
          </p:cNvGraphicFramePr>
          <p:nvPr/>
        </p:nvGraphicFramePr>
        <p:xfrm>
          <a:off x="468313" y="5661025"/>
          <a:ext cx="5032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Visio" r:id="rId24" imgW="812673" imgH="947725" progId="">
                  <p:embed/>
                </p:oleObj>
              </mc:Choice>
              <mc:Fallback>
                <p:oleObj name="Visio" r:id="rId24" imgW="812673" imgH="947725" progId="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61025"/>
                        <a:ext cx="5032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3" name="Object 5"/>
          <p:cNvGraphicFramePr>
            <a:graphicFrameLocks noChangeAspect="1"/>
          </p:cNvGraphicFramePr>
          <p:nvPr/>
        </p:nvGraphicFramePr>
        <p:xfrm>
          <a:off x="755650" y="5589588"/>
          <a:ext cx="5032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Visio" r:id="rId26" imgW="812673" imgH="947725" progId="">
                  <p:embed/>
                </p:oleObj>
              </mc:Choice>
              <mc:Fallback>
                <p:oleObj name="Visio" r:id="rId26" imgW="812673" imgH="947725" progId="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5032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4" name="Object 6"/>
          <p:cNvGraphicFramePr>
            <a:graphicFrameLocks noChangeAspect="1"/>
          </p:cNvGraphicFramePr>
          <p:nvPr/>
        </p:nvGraphicFramePr>
        <p:xfrm>
          <a:off x="971550" y="5589588"/>
          <a:ext cx="5032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Visio" r:id="rId27" imgW="812673" imgH="947725" progId="">
                  <p:embed/>
                </p:oleObj>
              </mc:Choice>
              <mc:Fallback>
                <p:oleObj name="Visio" r:id="rId27" imgW="812673" imgH="947725" progId="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89588"/>
                        <a:ext cx="5032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5" name="Object 7"/>
          <p:cNvGraphicFramePr>
            <a:graphicFrameLocks noChangeAspect="1"/>
          </p:cNvGraphicFramePr>
          <p:nvPr/>
        </p:nvGraphicFramePr>
        <p:xfrm>
          <a:off x="755650" y="5661025"/>
          <a:ext cx="5032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Visio" r:id="rId28" imgW="812673" imgH="947725" progId="">
                  <p:embed/>
                </p:oleObj>
              </mc:Choice>
              <mc:Fallback>
                <p:oleObj name="Visio" r:id="rId28" imgW="812673" imgH="947725" progId="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5032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96" name="Group 80"/>
          <p:cNvGrpSpPr>
            <a:grpSpLocks/>
          </p:cNvGrpSpPr>
          <p:nvPr/>
        </p:nvGrpSpPr>
        <p:grpSpPr bwMode="auto">
          <a:xfrm>
            <a:off x="323850" y="1811338"/>
            <a:ext cx="1152525" cy="538162"/>
            <a:chOff x="3898" y="1928"/>
            <a:chExt cx="1253" cy="1314"/>
          </a:xfrm>
        </p:grpSpPr>
        <p:pic>
          <p:nvPicPr>
            <p:cNvPr id="44099" name="Picture 81" descr="asian-man-purple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1969"/>
              <a:ext cx="33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0" name="Picture 82" descr="black-man-arms-crossed-blue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1928"/>
              <a:ext cx="38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1" name="Picture 83" descr="black-woman-violet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020"/>
              <a:ext cx="382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2" name="Picture 84" descr="smiling-woman-2-orange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1994"/>
              <a:ext cx="35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03" name="Picture 85" descr="black-man-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016"/>
              <a:ext cx="404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97" name="Picture 86" descr="gray disc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05038"/>
            <a:ext cx="1870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8" name="Picture 87" descr="gray disc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12969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0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8229600" cy="13541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ЛС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проблема – мотивация врачей</a:t>
            </a:r>
          </a:p>
        </p:txBody>
      </p:sp>
      <p:pic>
        <p:nvPicPr>
          <p:cNvPr id="47107" name="Picture 4" descr="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35150"/>
            <a:ext cx="28924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C:\Users\dfkol\Desktop\беременные\врачи оперируют - фото Калян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55054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90525" y="5589588"/>
            <a:ext cx="2628900" cy="6572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algn="ctr"/>
            <a:r>
              <a:rPr lang="ru-RU" sz="3600" b="1">
                <a:latin typeface="Garamond" pitchFamily="18" charset="0"/>
                <a:cs typeface="Arial" pitchFamily="34" charset="0"/>
              </a:rPr>
              <a:t>Некогда</a:t>
            </a:r>
            <a:r>
              <a:rPr lang="ru-RU" sz="3200" b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612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548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C:\Users\dfkol\Desktop\беременные\Врач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6085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5867400" y="333375"/>
            <a:ext cx="2881313" cy="790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algn="ctr"/>
            <a:r>
              <a:rPr lang="ru-RU" sz="3600" b="1">
                <a:latin typeface="Garamond" pitchFamily="18" charset="0"/>
                <a:cs typeface="Arial" pitchFamily="34" charset="0"/>
              </a:rPr>
              <a:t>Страшно!!!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539750" y="4149725"/>
            <a:ext cx="3527425" cy="917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algn="ctr"/>
            <a:r>
              <a:rPr lang="ru-RU" sz="3600" b="1">
                <a:latin typeface="Garamond" pitchFamily="18" charset="0"/>
                <a:cs typeface="Arial" pitchFamily="34" charset="0"/>
              </a:rPr>
              <a:t>Вдруг накажут?!</a:t>
            </a:r>
          </a:p>
        </p:txBody>
      </p:sp>
    </p:spTree>
    <p:extLst>
      <p:ext uri="{BB962C8B-B14F-4D97-AF65-F5344CB8AC3E}">
        <p14:creationId xmlns:p14="http://schemas.microsoft.com/office/powerpoint/2010/main" val="368090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fkol\Desktop\беременные\ph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600450" cy="49228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dfkol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968875" cy="35290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1042988" y="4365625"/>
            <a:ext cx="3313112" cy="1943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algn="ctr"/>
            <a:r>
              <a:rPr lang="ru-RU" sz="4000" b="1">
                <a:latin typeface="Garamond" pitchFamily="18" charset="0"/>
                <a:cs typeface="Arial" pitchFamily="34" charset="0"/>
              </a:rPr>
              <a:t>не слышали!</a:t>
            </a:r>
          </a:p>
          <a:p>
            <a:pPr algn="ctr"/>
            <a:r>
              <a:rPr lang="ru-RU" sz="4000" b="1">
                <a:latin typeface="Garamond" pitchFamily="18" charset="0"/>
                <a:cs typeface="Arial" pitchFamily="34" charset="0"/>
              </a:rPr>
              <a:t>не видели!</a:t>
            </a:r>
          </a:p>
          <a:p>
            <a:pPr algn="ctr"/>
            <a:r>
              <a:rPr lang="ru-RU" sz="4000" b="1">
                <a:latin typeface="Garamond" pitchFamily="18" charset="0"/>
                <a:cs typeface="Arial" pitchFamily="34" charset="0"/>
              </a:rPr>
              <a:t> не знаем!</a:t>
            </a:r>
          </a:p>
        </p:txBody>
      </p:sp>
    </p:spTree>
    <p:extLst>
      <p:ext uri="{BB962C8B-B14F-4D97-AF65-F5344CB8AC3E}">
        <p14:creationId xmlns:p14="http://schemas.microsoft.com/office/powerpoint/2010/main" val="32791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" y="548680"/>
            <a:ext cx="8784976" cy="1427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29150"/>
            <a:ext cx="9001611" cy="520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7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0" y="620115"/>
            <a:ext cx="829151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86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На сайте www.dari.kz и в журнале «Фармация Казахстана»</a:t>
            </a:r>
            <a:br>
              <a:rPr lang="ru-RU" sz="2400" b="1" dirty="0" smtClean="0"/>
            </a:br>
            <a:r>
              <a:rPr lang="ru-RU" sz="2400" b="1" dirty="0" smtClean="0"/>
              <a:t>РГП «Национальный центр экспертизы лекарственных средств» открыта страница «</a:t>
            </a:r>
            <a:r>
              <a:rPr lang="ru-RU" sz="2400" b="1" dirty="0" err="1" smtClean="0"/>
              <a:t>Фармаконадзор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8353425" cy="4519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401" y="476672"/>
            <a:ext cx="74168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инициативе отдела мониторинга побочного действия лекарственных средств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НЦЭЛС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была создана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 группа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целью объединения профессионалов фармацевтической отрасли 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Казахстане, основываясь на европейских стандартах,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Объединению всего около года «от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роду».  Но сделано активистами уже немало. Главное – идея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получила большую поддержку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участников фармацевтического рынка Казахстана.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Одной из основных целей рабочей группы является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активное изучение руководящих принципов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GVP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Активисты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рабочей группы перевели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английского языка на русский все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утверждённые в Евросоюзе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Модули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Руководства по Надлежащей Практике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Планируется вовлечение в процесс обучения всех ответственных лиц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фармацевтических компаний, не входящих в Евросоюз.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8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fkol\Desktop\Downloads\thalomi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" y="908720"/>
            <a:ext cx="3059884" cy="48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fkol\Desktop\Downloads\5410-T.Quasth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3" y="908720"/>
            <a:ext cx="510130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5805264"/>
            <a:ext cx="381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Через 50 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4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ragubaye\My Documents\PV рабочая группа\фото для журнала\P621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12902" cy="608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Большую </a:t>
            </a:r>
            <a:r>
              <a:rPr lang="ru-RU" dirty="0"/>
              <a:t>роль в </a:t>
            </a:r>
            <a:r>
              <a:rPr lang="ru-RU" dirty="0" smtClean="0"/>
              <a:t>обеспечении безопасности применения ЛС </a:t>
            </a:r>
            <a:r>
              <a:rPr lang="ru-RU" dirty="0"/>
              <a:t>играют образовательные и информационные </a:t>
            </a:r>
            <a:r>
              <a:rPr lang="ru-RU" dirty="0" smtClean="0"/>
              <a:t>программы, семинары, мастер-классы </a:t>
            </a:r>
            <a:r>
              <a:rPr lang="ru-RU" dirty="0"/>
              <a:t>для медицинских работников и </a:t>
            </a:r>
            <a:r>
              <a:rPr lang="ru-RU" dirty="0" smtClean="0"/>
              <a:t>населения.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2" y="3861048"/>
            <a:ext cx="81391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82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3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настоящее время в Казахстане планируется проведение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Когортного</a:t>
            </a:r>
            <a:r>
              <a:rPr lang="ru-RU" sz="2800" b="1" dirty="0" smtClean="0">
                <a:solidFill>
                  <a:srgbClr val="FF0000"/>
                </a:solidFill>
              </a:rPr>
              <a:t> мониторинга </a:t>
            </a:r>
            <a:r>
              <a:rPr lang="ru-RU" sz="2800" b="1" dirty="0">
                <a:solidFill>
                  <a:srgbClr val="FF0000"/>
                </a:solidFill>
              </a:rPr>
              <a:t>клинических </a:t>
            </a:r>
            <a:r>
              <a:rPr lang="ru-RU" sz="2800" b="1" dirty="0" smtClean="0">
                <a:solidFill>
                  <a:srgbClr val="FF0000"/>
                </a:solidFill>
              </a:rPr>
              <a:t>явлений </a:t>
            </a:r>
            <a:r>
              <a:rPr lang="ru-RU" sz="2800" b="1" dirty="0" smtClean="0"/>
              <a:t>(КМКЯ) </a:t>
            </a:r>
            <a:r>
              <a:rPr lang="ru-RU" sz="2800" b="1" dirty="0" smtClean="0">
                <a:solidFill>
                  <a:srgbClr val="FF0000"/>
                </a:solidFill>
              </a:rPr>
              <a:t>при лечении больных туберкулезом  ???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7788" y="2492896"/>
            <a:ext cx="8244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КМКЯ учитывает </a:t>
            </a:r>
            <a:r>
              <a:rPr lang="ru-RU" sz="3200" b="1" dirty="0">
                <a:solidFill>
                  <a:srgbClr val="FF0000"/>
                </a:solidFill>
              </a:rPr>
              <a:t>ВСЕ ПОБОЧНЫЕ ЯВЛЕНИЯ</a:t>
            </a:r>
            <a:r>
              <a:rPr lang="ru-RU" sz="3200" dirty="0"/>
              <a:t>, а не только подозреваемые </a:t>
            </a:r>
            <a:r>
              <a:rPr lang="ru-RU" sz="3200" dirty="0" smtClean="0"/>
              <a:t>реакции </a:t>
            </a:r>
            <a:r>
              <a:rPr lang="ru-RU" sz="3200" dirty="0"/>
              <a:t>на лекарственное </a:t>
            </a:r>
            <a:r>
              <a:rPr lang="ru-RU" sz="3200" dirty="0" smtClean="0"/>
              <a:t>средство</a:t>
            </a:r>
            <a:endParaRPr lang="ru-RU" sz="3200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6811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9" y="1894667"/>
            <a:ext cx="3269259" cy="673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Определенная когорта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(Знаменатель известен)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9" y="2825323"/>
            <a:ext cx="3269259" cy="74725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Конкретное лекарственное средство(а)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9" y="3775140"/>
            <a:ext cx="3256785" cy="76565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Все побочные явления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827104"/>
            <a:ext cx="3253995" cy="7739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400" b="1" dirty="0" smtClean="0">
                <a:solidFill>
                  <a:schemeClr val="tx1"/>
                </a:solidFill>
              </a:rPr>
              <a:t>Определенный период мониторинга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9" y="4801216"/>
            <a:ext cx="3253994" cy="7834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Запланированное контрольное наблюдение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1449" y="1894667"/>
            <a:ext cx="3476975" cy="78664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Все пациенты, испытавшие воздействие лекарственного средства (знаменатель неизвестен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8825" y="5827104"/>
            <a:ext cx="3489599" cy="7739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Постоянный мониторинг на протяжении жизненного цикла продукта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14053" y="4801216"/>
            <a:ext cx="3474371" cy="7834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Контрольное наблюдение для конкретного случая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5902" y="3775140"/>
            <a:ext cx="3442522" cy="76565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Подозреваемые побочные реакции на лекарственное средство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98824" y="2829181"/>
            <a:ext cx="3489600" cy="74725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Все лекарственные средства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32920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КМКЯ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132920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Спонтанные сообщения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6064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КМКЯ по сравнению со спонтанными сообщениями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80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8558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Фармаконадзор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настоящее время включает в себя также рассмотрение следующих вопросов: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едицинские ошибки;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некачественных и фальсифицированных препаратов;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лекарственных средств по неизученным и не разрешенным показаниям;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острые и хронические отравления;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смертность, вызванная ЛС;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злоупотребление ЛС;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неблагоприятное взаимодействие лекарств с химическими веществами, другими ЛС и пищевыми продуктами.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70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30160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 рекомендует развивать меры по борьбе с фальсификацией путем коллективной ответственности Правительства,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фарм.производителей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дистрибьюторов, врачей и потребителей.</a:t>
            </a:r>
          </a:p>
          <a:p>
            <a:pPr marL="0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данный момент в Казахстане нет твердой правовой и нормативной базы, поэтому потребителям необходимо проявлять бдительность, а производителям заниматься распространением информации об отличительных качествах оригинальной продукции, ее возможной стоимости, а также укорачивать цепочку дистрибьюторов, работающих с ЛС.</a:t>
            </a:r>
          </a:p>
        </p:txBody>
      </p:sp>
    </p:spTree>
    <p:extLst>
      <p:ext uri="{BB962C8B-B14F-4D97-AF65-F5344CB8AC3E}">
        <p14:creationId xmlns:p14="http://schemas.microsoft.com/office/powerpoint/2010/main" val="74587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один важный аспект гармонизации –это решение проблем регулирования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биологических лекарственных препаратов,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биосимиляров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применения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 медицинской практике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тесно связан с функционированием системы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применения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основном связаны с такими явлениями, как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иммуногенность, взаимозаменяемость и замещение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3015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614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настоящее время в Казахстане при регистрации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биосимиляров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предъявляются такие же требования как и к оригинальным препаратам (приказ №735 от 18.11.2009)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587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61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своё достойное место в клинической практике заняли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рекомбинантные лекарственные препараты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которых важна не только эффективность, но и безопасность – иммуногенность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иммуногенные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реакции редки, но очень серьёзные последствия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которая связана с качеством производственного процесса и соблюдением  правил хранения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холодовая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цепь) от завода до пациента.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00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итоге безопасность лекарственных средств должна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«внедриться»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сознание всех людей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 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репортирование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нежелательных явлений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 культурой поведения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Каждый из нас  должен стать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участником  будущего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Фармаконадзора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fkol\Desktop\in96_tX6lTJv_jp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2848" cy="41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Бронзовая скульптура посвящена детям, появившимся на свет с изуродованными конечностями. Председатель правления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Chemie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Grünenthal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Харальд Шток впервые за полвека молчания произнёс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соболезнования и сочувствия покалеченным препаратом детям.</a:t>
            </a:r>
          </a:p>
        </p:txBody>
      </p:sp>
    </p:spTree>
    <p:extLst>
      <p:ext uri="{BB962C8B-B14F-4D97-AF65-F5344CB8AC3E}">
        <p14:creationId xmlns:p14="http://schemas.microsoft.com/office/powerpoint/2010/main" val="2185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Будущее системной гармонизации регулирования казахстанского фармацевтического рынка будет зависеть от Таможенного союза и Единого экономического пространства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image.zn.ua/media/images/original/May2013/6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960234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23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005064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прошу Вас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испытывать на себе и близких Вам людей побочные действия лекарственных средств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760" y="9807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62466" name="Picture 2" descr="http://f.mypage.ru/c48226ad8cef4b18ad482e54d9cc781a_570b17347d54dc1064e6765d1176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4626"/>
            <a:ext cx="3312368" cy="315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29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fkol\Desktop\200px-Kelsey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478193" cy="47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fkol\Desktop\0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59" y="548679"/>
            <a:ext cx="3312170" cy="47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570876" y="5518150"/>
            <a:ext cx="4185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Машковский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Михаил Давыдович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1908-2002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гг. (94 года)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73100" y="5518150"/>
            <a:ext cx="3382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Олдхэм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Келси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1914 – 2013гг. (99 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-108520" y="6226036"/>
            <a:ext cx="9468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«Они предотвратили рождение сотен, а может быть и тысяч безруких и безногих детей»</a:t>
            </a:r>
          </a:p>
        </p:txBody>
      </p:sp>
    </p:spTree>
    <p:extLst>
      <p:ext uri="{BB962C8B-B14F-4D97-AF65-F5344CB8AC3E}">
        <p14:creationId xmlns:p14="http://schemas.microsoft.com/office/powerpoint/2010/main" val="886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fkol\Desktop\kelsey-with-president-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3" y="764703"/>
            <a:ext cx="7590177" cy="47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3850" y="5465763"/>
            <a:ext cx="856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Олдхэм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Келси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и Джон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Кэннеди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Олдхэм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Келси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получает награду от Президента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талидомидной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трагедии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ввели обязательное изучение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эксперименте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животных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тератогенность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всех вновь рекомендуемых лекарственных средств.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788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4" y="1916832"/>
            <a:ext cx="8364537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4" y="332656"/>
            <a:ext cx="82296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Фармаконадзор</Template>
  <TotalTime>1229</TotalTime>
  <Words>1709</Words>
  <Application>Microsoft Office PowerPoint</Application>
  <PresentationFormat>Экран (4:3)</PresentationFormat>
  <Paragraphs>202</Paragraphs>
  <Slides>51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Лучи</vt:lpstr>
      <vt:lpstr>1_Лучи</vt:lpstr>
      <vt:lpstr>Visio</vt:lpstr>
      <vt:lpstr>Презентация PowerPoint</vt:lpstr>
      <vt:lpstr>Презентация PowerPoint</vt:lpstr>
      <vt:lpstr>К истории фармаконадзора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 о сотрудничестве в области гармонизации Государственной фармакопеи Республики Казахстан с Британской фармакопеей</vt:lpstr>
      <vt:lpstr>Надлежащая  производственная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Надлежащей практики фармаконадзора (GVP) для Европейского Союза </vt:lpstr>
      <vt:lpstr> Перечень руководящих принципов  Надлежащей практики фармаконадзора (GVP) </vt:lpstr>
      <vt:lpstr>Презентация PowerPoint</vt:lpstr>
      <vt:lpstr>Презентация PowerPoint</vt:lpstr>
      <vt:lpstr>Презентация PowerPoint</vt:lpstr>
      <vt:lpstr> Приказ МЗ РК №647 от 03.11.2010 г.  </vt:lpstr>
      <vt:lpstr>Сотрудничество с центром ВОЗ по Международной программе мониторинга ПД ЛС</vt:lpstr>
      <vt:lpstr>Способы получения сообщений</vt:lpstr>
      <vt:lpstr>Презентация PowerPoint</vt:lpstr>
      <vt:lpstr>Безопасность ЛС Главная проблема – мотивация врачей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сайте www.dari.kz и в журнале «Фармация Казахстана» РГП «Национальный центр экспертизы лекарственных средств» открыта страница «Фармаконадзор»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Кузденбаева Раиса Салмаганбетовна</dc:creator>
  <cp:lastModifiedBy>Кузденбаева Раиса Салмаганбетовна</cp:lastModifiedBy>
  <cp:revision>131</cp:revision>
  <cp:lastPrinted>2014-04-11T16:26:21Z</cp:lastPrinted>
  <dcterms:created xsi:type="dcterms:W3CDTF">2014-04-08T05:47:36Z</dcterms:created>
  <dcterms:modified xsi:type="dcterms:W3CDTF">2014-04-15T12:07:11Z</dcterms:modified>
</cp:coreProperties>
</file>