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0"/>
  </p:notesMasterIdLst>
  <p:handoutMasterIdLst>
    <p:handoutMasterId r:id="rId41"/>
  </p:handoutMasterIdLst>
  <p:sldIdLst>
    <p:sldId id="283" r:id="rId2"/>
    <p:sldId id="506" r:id="rId3"/>
    <p:sldId id="373" r:id="rId4"/>
    <p:sldId id="560" r:id="rId5"/>
    <p:sldId id="546" r:id="rId6"/>
    <p:sldId id="477" r:id="rId7"/>
    <p:sldId id="549" r:id="rId8"/>
    <p:sldId id="551" r:id="rId9"/>
    <p:sldId id="555" r:id="rId10"/>
    <p:sldId id="556" r:id="rId11"/>
    <p:sldId id="573" r:id="rId12"/>
    <p:sldId id="563" r:id="rId13"/>
    <p:sldId id="585" r:id="rId14"/>
    <p:sldId id="558" r:id="rId15"/>
    <p:sldId id="552" r:id="rId16"/>
    <p:sldId id="545" r:id="rId17"/>
    <p:sldId id="559" r:id="rId18"/>
    <p:sldId id="437" r:id="rId19"/>
    <p:sldId id="572" r:id="rId20"/>
    <p:sldId id="569" r:id="rId21"/>
    <p:sldId id="575" r:id="rId22"/>
    <p:sldId id="564" r:id="rId23"/>
    <p:sldId id="579" r:id="rId24"/>
    <p:sldId id="571" r:id="rId25"/>
    <p:sldId id="576" r:id="rId26"/>
    <p:sldId id="567" r:id="rId27"/>
    <p:sldId id="570" r:id="rId28"/>
    <p:sldId id="553" r:id="rId29"/>
    <p:sldId id="566" r:id="rId30"/>
    <p:sldId id="584" r:id="rId31"/>
    <p:sldId id="565" r:id="rId32"/>
    <p:sldId id="554" r:id="rId33"/>
    <p:sldId id="574" r:id="rId34"/>
    <p:sldId id="582" r:id="rId35"/>
    <p:sldId id="460" r:id="rId36"/>
    <p:sldId id="583" r:id="rId37"/>
    <p:sldId id="568" r:id="rId38"/>
    <p:sldId id="487" r:id="rId39"/>
  </p:sldIdLst>
  <p:sldSz cx="9144000" cy="6858000" type="screen4x3"/>
  <p:notesSz cx="6797675" cy="9928225"/>
  <p:defaultTextStyle>
    <a:defPPr>
      <a:defRPr lang="fr-FR"/>
    </a:defPPr>
    <a:lvl1pPr algn="l" rtl="0" fontAlgn="base">
      <a:spcBef>
        <a:spcPct val="0"/>
      </a:spcBef>
      <a:spcAft>
        <a:spcPct val="0"/>
      </a:spcAft>
      <a:defRPr sz="2800" b="1" kern="1200">
        <a:solidFill>
          <a:srgbClr val="002060"/>
        </a:solidFill>
        <a:latin typeface="Arial" charset="0"/>
        <a:ea typeface="+mn-ea"/>
        <a:cs typeface="Arial" charset="0"/>
      </a:defRPr>
    </a:lvl1pPr>
    <a:lvl2pPr marL="457200" algn="l" rtl="0" fontAlgn="base">
      <a:spcBef>
        <a:spcPct val="0"/>
      </a:spcBef>
      <a:spcAft>
        <a:spcPct val="0"/>
      </a:spcAft>
      <a:defRPr sz="2800" b="1" kern="1200">
        <a:solidFill>
          <a:srgbClr val="002060"/>
        </a:solidFill>
        <a:latin typeface="Arial" charset="0"/>
        <a:ea typeface="+mn-ea"/>
        <a:cs typeface="Arial" charset="0"/>
      </a:defRPr>
    </a:lvl2pPr>
    <a:lvl3pPr marL="914400" algn="l" rtl="0" fontAlgn="base">
      <a:spcBef>
        <a:spcPct val="0"/>
      </a:spcBef>
      <a:spcAft>
        <a:spcPct val="0"/>
      </a:spcAft>
      <a:defRPr sz="2800" b="1" kern="1200">
        <a:solidFill>
          <a:srgbClr val="002060"/>
        </a:solidFill>
        <a:latin typeface="Arial" charset="0"/>
        <a:ea typeface="+mn-ea"/>
        <a:cs typeface="Arial" charset="0"/>
      </a:defRPr>
    </a:lvl3pPr>
    <a:lvl4pPr marL="1371600" algn="l" rtl="0" fontAlgn="base">
      <a:spcBef>
        <a:spcPct val="0"/>
      </a:spcBef>
      <a:spcAft>
        <a:spcPct val="0"/>
      </a:spcAft>
      <a:defRPr sz="2800" b="1" kern="1200">
        <a:solidFill>
          <a:srgbClr val="002060"/>
        </a:solidFill>
        <a:latin typeface="Arial" charset="0"/>
        <a:ea typeface="+mn-ea"/>
        <a:cs typeface="Arial" charset="0"/>
      </a:defRPr>
    </a:lvl4pPr>
    <a:lvl5pPr marL="1828800" algn="l" rtl="0" fontAlgn="base">
      <a:spcBef>
        <a:spcPct val="0"/>
      </a:spcBef>
      <a:spcAft>
        <a:spcPct val="0"/>
      </a:spcAft>
      <a:defRPr sz="2800" b="1" kern="1200">
        <a:solidFill>
          <a:srgbClr val="002060"/>
        </a:solidFill>
        <a:latin typeface="Arial" charset="0"/>
        <a:ea typeface="+mn-ea"/>
        <a:cs typeface="Arial" charset="0"/>
      </a:defRPr>
    </a:lvl5pPr>
    <a:lvl6pPr marL="2286000" algn="l" defTabSz="914400" rtl="0" eaLnBrk="1" latinLnBrk="0" hangingPunct="1">
      <a:defRPr sz="2800" b="1" kern="1200">
        <a:solidFill>
          <a:srgbClr val="002060"/>
        </a:solidFill>
        <a:latin typeface="Arial" charset="0"/>
        <a:ea typeface="+mn-ea"/>
        <a:cs typeface="Arial" charset="0"/>
      </a:defRPr>
    </a:lvl6pPr>
    <a:lvl7pPr marL="2743200" algn="l" defTabSz="914400" rtl="0" eaLnBrk="1" latinLnBrk="0" hangingPunct="1">
      <a:defRPr sz="2800" b="1" kern="1200">
        <a:solidFill>
          <a:srgbClr val="002060"/>
        </a:solidFill>
        <a:latin typeface="Arial" charset="0"/>
        <a:ea typeface="+mn-ea"/>
        <a:cs typeface="Arial" charset="0"/>
      </a:defRPr>
    </a:lvl7pPr>
    <a:lvl8pPr marL="3200400" algn="l" defTabSz="914400" rtl="0" eaLnBrk="1" latinLnBrk="0" hangingPunct="1">
      <a:defRPr sz="2800" b="1" kern="1200">
        <a:solidFill>
          <a:srgbClr val="002060"/>
        </a:solidFill>
        <a:latin typeface="Arial" charset="0"/>
        <a:ea typeface="+mn-ea"/>
        <a:cs typeface="Arial" charset="0"/>
      </a:defRPr>
    </a:lvl8pPr>
    <a:lvl9pPr marL="3657600" algn="l" defTabSz="914400" rtl="0" eaLnBrk="1" latinLnBrk="0" hangingPunct="1">
      <a:defRPr sz="2800" b="1" kern="1200">
        <a:solidFill>
          <a:srgbClr val="002060"/>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2060"/>
    <a:srgbClr val="AEB0F0"/>
    <a:srgbClr val="000066"/>
    <a:srgbClr val="663300"/>
    <a:srgbClr val="1C1C1C"/>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4" autoAdjust="0"/>
    <p:restoredTop sz="99308" autoAdjust="0"/>
  </p:normalViewPr>
  <p:slideViewPr>
    <p:cSldViewPr>
      <p:cViewPr varScale="1">
        <p:scale>
          <a:sx n="74" d="100"/>
          <a:sy n="74" d="100"/>
        </p:scale>
        <p:origin x="3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3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l">
              <a:defRPr sz="1200" b="0">
                <a:solidFill>
                  <a:schemeClr val="tx1"/>
                </a:solidFill>
                <a:effectLst/>
                <a:latin typeface="Arial" pitchFamily="34" charset="0"/>
                <a:cs typeface="+mn-cs"/>
              </a:defRPr>
            </a:lvl1pPr>
          </a:lstStyle>
          <a:p>
            <a:pPr>
              <a:defRPr/>
            </a:pPr>
            <a:endParaRPr lang="fr-FR"/>
          </a:p>
        </p:txBody>
      </p:sp>
      <p:sp>
        <p:nvSpPr>
          <p:cNvPr id="166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b="0">
                <a:solidFill>
                  <a:schemeClr val="tx1"/>
                </a:solidFill>
                <a:effectLst/>
                <a:latin typeface="Arial" pitchFamily="34" charset="0"/>
                <a:cs typeface="+mn-cs"/>
              </a:defRPr>
            </a:lvl1pPr>
          </a:lstStyle>
          <a:p>
            <a:pPr>
              <a:defRPr/>
            </a:pPr>
            <a:endParaRPr lang="fr-FR"/>
          </a:p>
        </p:txBody>
      </p:sp>
      <p:sp>
        <p:nvSpPr>
          <p:cNvPr id="16691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l">
              <a:defRPr sz="1200" b="0">
                <a:solidFill>
                  <a:schemeClr val="tx1"/>
                </a:solidFill>
                <a:effectLst/>
                <a:latin typeface="Arial" pitchFamily="34" charset="0"/>
                <a:cs typeface="+mn-cs"/>
              </a:defRPr>
            </a:lvl1pPr>
          </a:lstStyle>
          <a:p>
            <a:pPr>
              <a:defRPr/>
            </a:pPr>
            <a:endParaRPr lang="fr-FR"/>
          </a:p>
        </p:txBody>
      </p:sp>
      <p:sp>
        <p:nvSpPr>
          <p:cNvPr id="16691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b="0">
                <a:solidFill>
                  <a:schemeClr val="tx1"/>
                </a:solidFill>
                <a:effectLst/>
                <a:latin typeface="Arial" pitchFamily="34" charset="0"/>
                <a:cs typeface="+mn-cs"/>
              </a:defRPr>
            </a:lvl1pPr>
          </a:lstStyle>
          <a:p>
            <a:pPr>
              <a:defRPr/>
            </a:pPr>
            <a:fld id="{15C2D620-C96F-4EC2-9E3F-8CFA1B5DEC57}" type="slidenum">
              <a:rPr lang="fr-FR"/>
              <a:pPr>
                <a:defRPr/>
              </a:pPr>
              <a:t>‹#›</a:t>
            </a:fld>
            <a:endParaRPr lang="fr-FR"/>
          </a:p>
        </p:txBody>
      </p:sp>
    </p:spTree>
    <p:extLst>
      <p:ext uri="{BB962C8B-B14F-4D97-AF65-F5344CB8AC3E}">
        <p14:creationId xmlns:p14="http://schemas.microsoft.com/office/powerpoint/2010/main" val="3372003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l">
              <a:defRPr sz="1200" b="0">
                <a:solidFill>
                  <a:schemeClr val="tx1"/>
                </a:solidFill>
                <a:effectLst/>
                <a:latin typeface="Arial" pitchFamily="34" charset="0"/>
                <a:cs typeface="+mn-cs"/>
              </a:defRPr>
            </a:lvl1pPr>
          </a:lstStyle>
          <a:p>
            <a:pPr>
              <a:defRPr/>
            </a:pPr>
            <a:endParaRPr lang="fr-FR"/>
          </a:p>
        </p:txBody>
      </p:sp>
      <p:sp>
        <p:nvSpPr>
          <p:cNvPr id="563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b="0">
                <a:solidFill>
                  <a:schemeClr val="tx1"/>
                </a:solidFill>
                <a:effectLst/>
                <a:latin typeface="Arial" pitchFamily="34" charset="0"/>
                <a:cs typeface="+mn-cs"/>
              </a:defRPr>
            </a:lvl1pPr>
          </a:lstStyle>
          <a:p>
            <a:pPr>
              <a:defRPr/>
            </a:pPr>
            <a:endParaRPr lang="fr-FR"/>
          </a:p>
        </p:txBody>
      </p:sp>
      <p:sp>
        <p:nvSpPr>
          <p:cNvPr id="419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63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l">
              <a:defRPr sz="1200" b="0">
                <a:solidFill>
                  <a:schemeClr val="tx1"/>
                </a:solidFill>
                <a:effectLst/>
                <a:latin typeface="Arial" pitchFamily="34" charset="0"/>
                <a:cs typeface="+mn-cs"/>
              </a:defRPr>
            </a:lvl1pPr>
          </a:lstStyle>
          <a:p>
            <a:pPr>
              <a:defRPr/>
            </a:pPr>
            <a:endParaRPr lang="fr-FR"/>
          </a:p>
        </p:txBody>
      </p:sp>
      <p:sp>
        <p:nvSpPr>
          <p:cNvPr id="563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b="0">
                <a:solidFill>
                  <a:schemeClr val="tx1"/>
                </a:solidFill>
                <a:effectLst/>
                <a:latin typeface="Arial" pitchFamily="34" charset="0"/>
                <a:cs typeface="+mn-cs"/>
              </a:defRPr>
            </a:lvl1pPr>
          </a:lstStyle>
          <a:p>
            <a:pPr>
              <a:defRPr/>
            </a:pPr>
            <a:fld id="{445B094C-2139-45BA-BB80-2D2B1D9E1B81}" type="slidenum">
              <a:rPr lang="fr-FR"/>
              <a:pPr>
                <a:defRPr/>
              </a:pPr>
              <a:t>‹#›</a:t>
            </a:fld>
            <a:endParaRPr lang="fr-FR"/>
          </a:p>
        </p:txBody>
      </p:sp>
    </p:spTree>
    <p:extLst>
      <p:ext uri="{BB962C8B-B14F-4D97-AF65-F5344CB8AC3E}">
        <p14:creationId xmlns:p14="http://schemas.microsoft.com/office/powerpoint/2010/main" val="1897709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5555B07-8FF0-468B-A0E4-9C1C814D649E}" type="slidenum">
              <a:rPr lang="fr-FR" smtClean="0">
                <a:latin typeface="Arial" charset="0"/>
                <a:cs typeface="Arial" charset="0"/>
              </a:rPr>
              <a:pPr/>
              <a:t>1</a:t>
            </a:fld>
            <a:endParaRPr lang="fr-FR" smtClean="0">
              <a:latin typeface="Arial" charset="0"/>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fr-FR" smtClean="0">
                <a:latin typeface="Arial" charset="0"/>
              </a:rPr>
              <a:t>Mr President, Dear Colleagues …</a:t>
            </a:r>
          </a:p>
          <a:p>
            <a:pPr eaLnBrk="1" hangingPunct="1"/>
            <a:endParaRPr lang="fr-FR" smtClean="0">
              <a:latin typeface="Arial" charset="0"/>
            </a:endParaRPr>
          </a:p>
          <a:p>
            <a:pPr eaLnBrk="1" hangingPunct="1"/>
            <a:r>
              <a:rPr lang="fr-FR" smtClean="0">
                <a:latin typeface="Arial" charset="0"/>
              </a:rPr>
              <a:t>I am delighted to be with you today in Almaty, with the opportunity to present you some information relatad to the operational involvement of my pharmaceutical company in the tracking of drugs side effects during clinical research</a:t>
            </a:r>
          </a:p>
        </p:txBody>
      </p:sp>
    </p:spTree>
    <p:extLst>
      <p:ext uri="{BB962C8B-B14F-4D97-AF65-F5344CB8AC3E}">
        <p14:creationId xmlns:p14="http://schemas.microsoft.com/office/powerpoint/2010/main" val="385318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p:spPr>
        <p:txBody>
          <a:bodyPr/>
          <a:lstStyle/>
          <a:p>
            <a:r>
              <a:rPr lang="fr-FR" smtClean="0">
                <a:latin typeface="Arial" charset="0"/>
              </a:rPr>
              <a:t>PENSER A RAPPELER QUE L4INCLUSION DEMARRE DES La SIGNATURE DU CONSENTEMENT</a:t>
            </a:r>
          </a:p>
        </p:txBody>
      </p:sp>
      <p:sp>
        <p:nvSpPr>
          <p:cNvPr id="4" name="Espace réservé du numéro de diapositive 3"/>
          <p:cNvSpPr>
            <a:spLocks noGrp="1"/>
          </p:cNvSpPr>
          <p:nvPr>
            <p:ph type="sldNum" sz="quarter" idx="5"/>
          </p:nvPr>
        </p:nvSpPr>
        <p:spPr/>
        <p:txBody>
          <a:bodyPr/>
          <a:lstStyle/>
          <a:p>
            <a:pPr>
              <a:defRPr/>
            </a:pPr>
            <a:fld id="{231E031B-7601-4506-8299-0DF78DA67AA5}" type="slidenum">
              <a:rPr lang="fr-FR" smtClean="0"/>
              <a:pPr>
                <a:defRPr/>
              </a:pPr>
              <a:t>31</a:t>
            </a:fld>
            <a:endParaRPr lang="fr-FR"/>
          </a:p>
        </p:txBody>
      </p:sp>
    </p:spTree>
    <p:extLst>
      <p:ext uri="{BB962C8B-B14F-4D97-AF65-F5344CB8AC3E}">
        <p14:creationId xmlns:p14="http://schemas.microsoft.com/office/powerpoint/2010/main" val="324754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fr-FR" sz="1400" smtClean="0">
                <a:latin typeface="Arial" charset="0"/>
              </a:rPr>
              <a:t>To introduce this presentation, I should say that at the beginning of clinical research the unique objective was the efficacy side, with regards to the public health priorities at that time.</a:t>
            </a:r>
          </a:p>
          <a:p>
            <a:endParaRPr lang="fr-FR" sz="1400" smtClean="0">
              <a:latin typeface="Arial" charset="0"/>
            </a:endParaRPr>
          </a:p>
          <a:p>
            <a:r>
              <a:rPr lang="fr-FR" sz="1400" smtClean="0">
                <a:latin typeface="Arial" charset="0"/>
              </a:rPr>
              <a:t>For example, in 1753, Dr Lind who published the first article on a comparative study in prevention of scurvy in sailors with citrus intakes was more motivated to demonstrate the efficacy rather than to highlight any problem of safety of the treatment.</a:t>
            </a:r>
          </a:p>
          <a:p>
            <a:endParaRPr lang="fr-FR" sz="1400" smtClean="0">
              <a:latin typeface="Arial" charset="0"/>
            </a:endParaRPr>
          </a:p>
        </p:txBody>
      </p:sp>
    </p:spTree>
    <p:extLst>
      <p:ext uri="{BB962C8B-B14F-4D97-AF65-F5344CB8AC3E}">
        <p14:creationId xmlns:p14="http://schemas.microsoft.com/office/powerpoint/2010/main" val="73838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p:spPr>
        <p:txBody>
          <a:bodyPr/>
          <a:lstStyle/>
          <a:p>
            <a:r>
              <a:rPr lang="fr-FR" sz="1400" smtClean="0">
                <a:latin typeface="Arial" charset="0"/>
              </a:rPr>
              <a:t>I propose you now to review some preliminary statements :</a:t>
            </a:r>
          </a:p>
          <a:p>
            <a:endParaRPr lang="fr-FR" sz="1400" smtClean="0">
              <a:latin typeface="Arial" charset="0"/>
            </a:endParaRPr>
          </a:p>
          <a:p>
            <a:r>
              <a:rPr lang="fr-FR" sz="1400" smtClean="0">
                <a:latin typeface="Arial" charset="0"/>
              </a:rPr>
              <a:t>The first statement is related to the central issue in assessing correctly the benefit / risk ratio of a treatment.</a:t>
            </a:r>
          </a:p>
          <a:p>
            <a:endParaRPr lang="fr-FR" sz="1400" smtClean="0">
              <a:latin typeface="Arial" charset="0"/>
            </a:endParaRPr>
          </a:p>
          <a:p>
            <a:r>
              <a:rPr lang="fr-FR" sz="1400" smtClean="0">
                <a:latin typeface="Arial" charset="0"/>
              </a:rPr>
              <a:t>In the past, this benefit ratio was roughly assessed during the developpment period and was not modified, except the occurrence of any obvious problem of safety </a:t>
            </a:r>
          </a:p>
          <a:p>
            <a:endParaRPr lang="fr-FR" sz="1400" smtClean="0">
              <a:latin typeface="Arial" charset="0"/>
            </a:endParaRPr>
          </a:p>
          <a:p>
            <a:r>
              <a:rPr lang="fr-FR" sz="1400" smtClean="0">
                <a:latin typeface="Arial" charset="0"/>
              </a:rPr>
              <a:t>It is no longer possible to do not take in account the differences between the patient exposure during the developement period and patient exposure in real condition of the of the drug </a:t>
            </a:r>
          </a:p>
          <a:p>
            <a:endParaRPr lang="fr-FR" sz="1400" smtClean="0">
              <a:latin typeface="Arial" charset="0"/>
            </a:endParaRPr>
          </a:p>
          <a:p>
            <a:r>
              <a:rPr lang="fr-FR" sz="1400" smtClean="0">
                <a:latin typeface="Arial" charset="0"/>
              </a:rPr>
              <a:t>This benefit risk ratio must be constantly reassessed, from the development period with the data from pivotal clinical studies, up to the pharmacovigilance and the postmarketing surveillance</a:t>
            </a:r>
          </a:p>
          <a:p>
            <a:endParaRPr lang="fr-FR" sz="1400" smtClean="0">
              <a:latin typeface="Arial" charset="0"/>
            </a:endParaRPr>
          </a:p>
          <a:p>
            <a:r>
              <a:rPr lang="fr-FR" sz="1400" smtClean="0">
                <a:latin typeface="Arial" charset="0"/>
              </a:rPr>
              <a:t>However the benefit ratio is never definitive and must be constantly reassessed and the key data for assessment are clinical</a:t>
            </a:r>
          </a:p>
        </p:txBody>
      </p:sp>
      <p:sp>
        <p:nvSpPr>
          <p:cNvPr id="45060" name="Espace réservé du numéro de diapositive 3"/>
          <p:cNvSpPr>
            <a:spLocks noGrp="1"/>
          </p:cNvSpPr>
          <p:nvPr>
            <p:ph type="sldNum" sz="quarter" idx="5"/>
          </p:nvPr>
        </p:nvSpPr>
        <p:spPr>
          <a:noFill/>
        </p:spPr>
        <p:txBody>
          <a:bodyPr/>
          <a:lstStyle/>
          <a:p>
            <a:fld id="{580DE79B-1BAC-4FD5-BAA8-3AB46BDDAF0C}" type="slidenum">
              <a:rPr lang="fr-FR" smtClean="0">
                <a:latin typeface="Arial" charset="0"/>
                <a:cs typeface="Arial" charset="0"/>
              </a:rPr>
              <a:pPr/>
              <a:t>3</a:t>
            </a:fld>
            <a:endParaRPr lang="fr-FR" smtClean="0">
              <a:latin typeface="Arial" charset="0"/>
              <a:cs typeface="Arial" charset="0"/>
            </a:endParaRPr>
          </a:p>
        </p:txBody>
      </p:sp>
    </p:spTree>
    <p:extLst>
      <p:ext uri="{BB962C8B-B14F-4D97-AF65-F5344CB8AC3E}">
        <p14:creationId xmlns:p14="http://schemas.microsoft.com/office/powerpoint/2010/main" val="4112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fr-FR" smtClean="0">
                <a:latin typeface="Arial" charset="0"/>
              </a:rPr>
              <a:t>The third statement</a:t>
            </a:r>
          </a:p>
        </p:txBody>
      </p:sp>
    </p:spTree>
    <p:extLst>
      <p:ext uri="{BB962C8B-B14F-4D97-AF65-F5344CB8AC3E}">
        <p14:creationId xmlns:p14="http://schemas.microsoft.com/office/powerpoint/2010/main" val="388942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50913" y="715963"/>
            <a:ext cx="4962525" cy="3722687"/>
          </a:xfrm>
          <a:ln/>
        </p:spPr>
      </p:sp>
      <p:sp>
        <p:nvSpPr>
          <p:cNvPr id="47107" name="Rectangle 3"/>
          <p:cNvSpPr>
            <a:spLocks noGrp="1" noChangeArrowheads="1"/>
          </p:cNvSpPr>
          <p:nvPr>
            <p:ph type="body" idx="1"/>
          </p:nvPr>
        </p:nvSpPr>
        <p:spPr>
          <a:noFill/>
          <a:ln/>
        </p:spPr>
        <p:txBody>
          <a:bodyPr/>
          <a:lstStyle/>
          <a:p>
            <a:endParaRPr lang="ru-RU" smtClean="0">
              <a:latin typeface="Arial" charset="0"/>
            </a:endParaRPr>
          </a:p>
        </p:txBody>
      </p:sp>
    </p:spTree>
    <p:extLst>
      <p:ext uri="{BB962C8B-B14F-4D97-AF65-F5344CB8AC3E}">
        <p14:creationId xmlns:p14="http://schemas.microsoft.com/office/powerpoint/2010/main" val="216038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p:spPr>
        <p:txBody>
          <a:bodyPr/>
          <a:lstStyle/>
          <a:p>
            <a:r>
              <a:rPr lang="fr-FR" smtClean="0">
                <a:latin typeface="Arial" charset="0"/>
              </a:rPr>
              <a:t>L4INVESTIGATEUR PREVEINT LE RISQU EN COMPLIANT STRICTEMENT AU PROTOCOLE 5RESPECT DES CRITERES D4INCLUSIONS ET D4EXCLUSION</a:t>
            </a:r>
          </a:p>
        </p:txBody>
      </p:sp>
      <p:sp>
        <p:nvSpPr>
          <p:cNvPr id="4" name="Espace réservé du numéro de diapositive 3"/>
          <p:cNvSpPr>
            <a:spLocks noGrp="1"/>
          </p:cNvSpPr>
          <p:nvPr>
            <p:ph type="sldNum" sz="quarter" idx="5"/>
          </p:nvPr>
        </p:nvSpPr>
        <p:spPr/>
        <p:txBody>
          <a:bodyPr/>
          <a:lstStyle/>
          <a:p>
            <a:pPr>
              <a:defRPr/>
            </a:pPr>
            <a:fld id="{A6B58F65-019B-4A43-BF66-146E1DDE40E9}" type="slidenum">
              <a:rPr lang="fr-FR" smtClean="0"/>
              <a:pPr>
                <a:defRPr/>
              </a:pPr>
              <a:t>10</a:t>
            </a:fld>
            <a:endParaRPr lang="fr-FR"/>
          </a:p>
        </p:txBody>
      </p:sp>
    </p:spTree>
    <p:extLst>
      <p:ext uri="{BB962C8B-B14F-4D97-AF65-F5344CB8AC3E}">
        <p14:creationId xmlns:p14="http://schemas.microsoft.com/office/powerpoint/2010/main" val="351889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a:lnSpc>
                <a:spcPct val="90000"/>
              </a:lnSpc>
            </a:pPr>
            <a:r>
              <a:rPr lang="fr-FR" sz="1400" smtClean="0">
                <a:latin typeface="Arial" charset="0"/>
              </a:rPr>
              <a:t>The second statement is related to the protection of persons</a:t>
            </a:r>
          </a:p>
          <a:p>
            <a:pPr>
              <a:lnSpc>
                <a:spcPct val="90000"/>
              </a:lnSpc>
            </a:pPr>
            <a:endParaRPr lang="fr-FR" sz="1400" smtClean="0">
              <a:latin typeface="Arial" charset="0"/>
            </a:endParaRPr>
          </a:p>
          <a:p>
            <a:pPr>
              <a:lnSpc>
                <a:spcPct val="90000"/>
              </a:lnSpc>
            </a:pPr>
            <a:endParaRPr lang="fr-FR" sz="1400" smtClean="0">
              <a:latin typeface="Arial" charset="0"/>
            </a:endParaRPr>
          </a:p>
          <a:p>
            <a:pPr>
              <a:lnSpc>
                <a:spcPct val="90000"/>
              </a:lnSpc>
            </a:pPr>
            <a:endParaRPr lang="fr-FR" sz="1400" smtClean="0">
              <a:latin typeface="Arial" charset="0"/>
            </a:endParaRPr>
          </a:p>
          <a:p>
            <a:pPr>
              <a:lnSpc>
                <a:spcPct val="90000"/>
              </a:lnSpc>
            </a:pPr>
            <a:r>
              <a:rPr lang="fr-FR" sz="1400" smtClean="0">
                <a:latin typeface="Arial" charset="0"/>
              </a:rPr>
              <a:t>In the past, this benefit ratio was roughly assessed during the developpment period and, except the occurrence of an obvious problem of safety, there were no real reassessment after market authorization </a:t>
            </a:r>
          </a:p>
          <a:p>
            <a:pPr>
              <a:lnSpc>
                <a:spcPct val="90000"/>
              </a:lnSpc>
            </a:pPr>
            <a:endParaRPr lang="fr-FR" sz="1400" smtClean="0">
              <a:latin typeface="Arial" charset="0"/>
            </a:endParaRPr>
          </a:p>
          <a:p>
            <a:pPr>
              <a:lnSpc>
                <a:spcPct val="90000"/>
              </a:lnSpc>
            </a:pPr>
            <a:r>
              <a:rPr lang="fr-FR" sz="1400" smtClean="0">
                <a:latin typeface="Arial" charset="0"/>
              </a:rPr>
              <a:t>it is no longer possible to do not take in account the differences between the patient exposure during the developpement period and patient exposure in real condition of the of the drug </a:t>
            </a:r>
          </a:p>
          <a:p>
            <a:pPr>
              <a:lnSpc>
                <a:spcPct val="90000"/>
              </a:lnSpc>
            </a:pPr>
            <a:endParaRPr lang="fr-FR" sz="1400" smtClean="0">
              <a:latin typeface="Arial" charset="0"/>
            </a:endParaRPr>
          </a:p>
          <a:p>
            <a:pPr>
              <a:lnSpc>
                <a:spcPct val="90000"/>
              </a:lnSpc>
            </a:pPr>
            <a:r>
              <a:rPr lang="fr-FR" sz="1400" smtClean="0">
                <a:latin typeface="Arial" charset="0"/>
              </a:rPr>
              <a:t>This benefit risk ration  must be constantly reassessed, from the developpment period with the data from pivotal clinical studies, up to the pharmacovigilance and the postmarketing surveillance</a:t>
            </a:r>
          </a:p>
          <a:p>
            <a:pPr>
              <a:lnSpc>
                <a:spcPct val="90000"/>
              </a:lnSpc>
            </a:pPr>
            <a:endParaRPr lang="fr-FR" sz="1400" smtClean="0">
              <a:latin typeface="Arial" charset="0"/>
            </a:endParaRPr>
          </a:p>
          <a:p>
            <a:pPr>
              <a:lnSpc>
                <a:spcPct val="90000"/>
              </a:lnSpc>
            </a:pPr>
            <a:r>
              <a:rPr lang="fr-FR" sz="1400" smtClean="0">
                <a:latin typeface="Arial" charset="0"/>
              </a:rPr>
              <a:t>However the benefit ratio is never definitive and must be constantly reassessed and the key dat for assessment are clinical</a:t>
            </a:r>
          </a:p>
        </p:txBody>
      </p:sp>
    </p:spTree>
    <p:extLst>
      <p:ext uri="{BB962C8B-B14F-4D97-AF65-F5344CB8AC3E}">
        <p14:creationId xmlns:p14="http://schemas.microsoft.com/office/powerpoint/2010/main" val="342725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ln/>
        </p:spPr>
        <p:txBody>
          <a:bodyPr/>
          <a:lstStyle/>
          <a:p>
            <a:endParaRPr lang="ru-RU" smtClean="0">
              <a:latin typeface="Arial" charset="0"/>
            </a:endParaRPr>
          </a:p>
        </p:txBody>
      </p:sp>
      <p:sp>
        <p:nvSpPr>
          <p:cNvPr id="4" name="Espace réservé du numéro de diapositive 3"/>
          <p:cNvSpPr>
            <a:spLocks noGrp="1"/>
          </p:cNvSpPr>
          <p:nvPr>
            <p:ph type="sldNum" sz="quarter" idx="5"/>
          </p:nvPr>
        </p:nvSpPr>
        <p:spPr/>
        <p:txBody>
          <a:bodyPr/>
          <a:lstStyle/>
          <a:p>
            <a:pPr>
              <a:defRPr/>
            </a:pPr>
            <a:fld id="{8100D2AF-69D3-4B38-919D-113CAA64C1D9}" type="slidenum">
              <a:rPr lang="fr-FR" smtClean="0"/>
              <a:pPr>
                <a:defRPr/>
              </a:pPr>
              <a:t>21</a:t>
            </a:fld>
            <a:endParaRPr lang="fr-FR"/>
          </a:p>
        </p:txBody>
      </p:sp>
    </p:spTree>
    <p:extLst>
      <p:ext uri="{BB962C8B-B14F-4D97-AF65-F5344CB8AC3E}">
        <p14:creationId xmlns:p14="http://schemas.microsoft.com/office/powerpoint/2010/main" val="176685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FR" dirty="0" err="1" smtClean="0"/>
              <a:t>What</a:t>
            </a:r>
            <a:r>
              <a:rPr lang="fr-FR" dirty="0" smtClean="0"/>
              <a:t> </a:t>
            </a:r>
            <a:r>
              <a:rPr lang="fr-FR" dirty="0" err="1" smtClean="0"/>
              <a:t>is</a:t>
            </a:r>
            <a:r>
              <a:rPr lang="fr-FR" dirty="0" smtClean="0"/>
              <a:t> the </a:t>
            </a:r>
            <a:r>
              <a:rPr lang="fr-FR" dirty="0" err="1" smtClean="0"/>
              <a:t>aim</a:t>
            </a:r>
            <a:r>
              <a:rPr lang="fr-FR" dirty="0" smtClean="0"/>
              <a:t> of the French </a:t>
            </a:r>
            <a:r>
              <a:rPr lang="fr-FR" dirty="0" err="1" smtClean="0"/>
              <a:t>method</a:t>
            </a:r>
            <a:r>
              <a:rPr lang="fr-FR" dirty="0" smtClean="0"/>
              <a:t> of </a:t>
            </a:r>
            <a:r>
              <a:rPr lang="fr-FR" dirty="0" err="1" smtClean="0"/>
              <a:t>causality</a:t>
            </a:r>
            <a:r>
              <a:rPr lang="fr-FR" dirty="0" smtClean="0"/>
              <a:t> </a:t>
            </a:r>
            <a:r>
              <a:rPr lang="fr-FR" dirty="0" err="1" smtClean="0"/>
              <a:t>assessment</a:t>
            </a:r>
            <a:r>
              <a:rPr lang="fr-FR" dirty="0" smtClean="0"/>
              <a:t> ?</a:t>
            </a:r>
          </a:p>
          <a:p>
            <a:pPr>
              <a:defRPr/>
            </a:pPr>
            <a:endParaRPr lang="fr-FR" dirty="0"/>
          </a:p>
          <a:p>
            <a:pPr>
              <a:defRPr/>
            </a:pPr>
            <a:r>
              <a:rPr lang="fr-FR" dirty="0" smtClean="0"/>
              <a:t>To </a:t>
            </a:r>
            <a:r>
              <a:rPr lang="fr-FR" dirty="0" err="1" smtClean="0"/>
              <a:t>summarize</a:t>
            </a:r>
            <a:r>
              <a:rPr lang="fr-FR" dirty="0" smtClean="0"/>
              <a:t>, </a:t>
            </a:r>
            <a:r>
              <a:rPr lang="fr-FR" dirty="0" err="1" smtClean="0"/>
              <a:t>it</a:t>
            </a:r>
            <a:r>
              <a:rPr lang="fr-FR" dirty="0" smtClean="0"/>
              <a:t> </a:t>
            </a:r>
            <a:r>
              <a:rPr lang="fr-FR" dirty="0" err="1" smtClean="0"/>
              <a:t>is</a:t>
            </a:r>
            <a:r>
              <a:rPr lang="fr-FR" dirty="0" smtClean="0"/>
              <a:t> a more objective </a:t>
            </a:r>
            <a:r>
              <a:rPr lang="fr-FR" dirty="0" err="1" smtClean="0"/>
              <a:t>method</a:t>
            </a:r>
            <a:r>
              <a:rPr lang="fr-FR" dirty="0" smtClean="0"/>
              <a:t>, </a:t>
            </a:r>
            <a:r>
              <a:rPr lang="fr-FR" dirty="0" err="1" smtClean="0"/>
              <a:t>crossing</a:t>
            </a:r>
            <a:r>
              <a:rPr lang="fr-FR" dirty="0" smtClean="0"/>
              <a:t> </a:t>
            </a:r>
            <a:r>
              <a:rPr lang="fr-FR" dirty="0" err="1" smtClean="0"/>
              <a:t>two</a:t>
            </a:r>
            <a:r>
              <a:rPr lang="fr-FR" dirty="0" smtClean="0"/>
              <a:t> </a:t>
            </a:r>
            <a:r>
              <a:rPr lang="fr-FR" dirty="0" err="1" smtClean="0"/>
              <a:t>kinds</a:t>
            </a:r>
            <a:r>
              <a:rPr lang="fr-FR" dirty="0" smtClean="0"/>
              <a:t> of </a:t>
            </a:r>
            <a:r>
              <a:rPr lang="fr-FR" dirty="0" err="1" smtClean="0"/>
              <a:t>criteria</a:t>
            </a:r>
            <a:r>
              <a:rPr lang="fr-FR" dirty="0" smtClean="0"/>
              <a:t> :</a:t>
            </a:r>
          </a:p>
          <a:p>
            <a:pPr>
              <a:defRPr/>
            </a:pPr>
            <a:endParaRPr lang="fr-FR" dirty="0" smtClean="0"/>
          </a:p>
          <a:p>
            <a:pPr marL="171450" indent="-171450">
              <a:buFontTx/>
              <a:buChar char="-"/>
              <a:defRPr/>
            </a:pPr>
            <a:r>
              <a:rPr lang="fr-FR" dirty="0" err="1" smtClean="0"/>
              <a:t>Firstly</a:t>
            </a:r>
            <a:r>
              <a:rPr lang="fr-FR" dirty="0" smtClean="0"/>
              <a:t> a </a:t>
            </a:r>
            <a:r>
              <a:rPr lang="fr-FR" dirty="0" err="1" smtClean="0"/>
              <a:t>chronological</a:t>
            </a:r>
            <a:r>
              <a:rPr lang="fr-FR" dirty="0" smtClean="0"/>
              <a:t> </a:t>
            </a:r>
            <a:r>
              <a:rPr lang="fr-FR" dirty="0" err="1" smtClean="0"/>
              <a:t>criteria</a:t>
            </a:r>
            <a:r>
              <a:rPr lang="fr-FR" dirty="0" smtClean="0"/>
              <a:t>, in </a:t>
            </a:r>
            <a:r>
              <a:rPr lang="fr-FR" dirty="0" err="1" smtClean="0"/>
              <a:t>particular</a:t>
            </a:r>
            <a:r>
              <a:rPr lang="fr-FR" dirty="0" smtClean="0"/>
              <a:t> the challenge and </a:t>
            </a:r>
            <a:r>
              <a:rPr lang="fr-FR" dirty="0" err="1" smtClean="0"/>
              <a:t>dechallenge</a:t>
            </a:r>
            <a:r>
              <a:rPr lang="fr-FR" dirty="0" smtClean="0"/>
              <a:t>. I </a:t>
            </a:r>
            <a:r>
              <a:rPr lang="fr-FR" dirty="0" err="1" smtClean="0"/>
              <a:t>mean</a:t>
            </a:r>
            <a:r>
              <a:rPr lang="fr-FR" dirty="0" smtClean="0"/>
              <a:t> for </a:t>
            </a:r>
            <a:r>
              <a:rPr lang="fr-FR" dirty="0" err="1" smtClean="0"/>
              <a:t>example</a:t>
            </a:r>
            <a:r>
              <a:rPr lang="fr-FR" dirty="0" smtClean="0"/>
              <a:t> the occurrence of the Adverse </a:t>
            </a:r>
            <a:r>
              <a:rPr lang="fr-FR" dirty="0" err="1" smtClean="0"/>
              <a:t>reaction</a:t>
            </a:r>
            <a:r>
              <a:rPr lang="fr-FR" dirty="0" smtClean="0"/>
              <a:t> </a:t>
            </a:r>
            <a:r>
              <a:rPr lang="fr-FR" dirty="0" err="1" smtClean="0"/>
              <a:t>at</a:t>
            </a:r>
            <a:r>
              <a:rPr lang="fr-FR" dirty="0" smtClean="0"/>
              <a:t> the exact </a:t>
            </a:r>
            <a:r>
              <a:rPr lang="fr-FR" dirty="0" err="1" smtClean="0"/>
              <a:t>beginning</a:t>
            </a:r>
            <a:r>
              <a:rPr lang="fr-FR" dirty="0" smtClean="0"/>
              <a:t> of the patient </a:t>
            </a:r>
            <a:r>
              <a:rPr lang="fr-FR" dirty="0" err="1" smtClean="0"/>
              <a:t>exposure</a:t>
            </a:r>
            <a:r>
              <a:rPr lang="fr-FR" dirty="0" smtClean="0"/>
              <a:t> to </a:t>
            </a:r>
            <a:r>
              <a:rPr lang="fr-FR" dirty="0" err="1" smtClean="0"/>
              <a:t>treatment</a:t>
            </a:r>
            <a:r>
              <a:rPr lang="fr-FR" dirty="0" smtClean="0"/>
              <a:t> and the </a:t>
            </a:r>
            <a:r>
              <a:rPr lang="fr-FR" dirty="0" err="1" smtClean="0"/>
              <a:t>disapearance</a:t>
            </a:r>
            <a:r>
              <a:rPr lang="fr-FR" dirty="0" smtClean="0"/>
              <a:t> of the </a:t>
            </a:r>
            <a:r>
              <a:rPr lang="fr-FR" dirty="0" err="1" smtClean="0"/>
              <a:t>same</a:t>
            </a:r>
            <a:r>
              <a:rPr lang="fr-FR" dirty="0" smtClean="0"/>
              <a:t> adverse </a:t>
            </a:r>
            <a:r>
              <a:rPr lang="fr-FR" dirty="0" err="1" smtClean="0"/>
              <a:t>reaction</a:t>
            </a:r>
            <a:r>
              <a:rPr lang="fr-FR" dirty="0" smtClean="0"/>
              <a:t> </a:t>
            </a:r>
            <a:r>
              <a:rPr lang="fr-FR" dirty="0" err="1" smtClean="0"/>
              <a:t>just</a:t>
            </a:r>
            <a:r>
              <a:rPr lang="fr-FR" dirty="0" smtClean="0"/>
              <a:t> </a:t>
            </a:r>
            <a:r>
              <a:rPr lang="fr-FR" dirty="0" err="1" smtClean="0"/>
              <a:t>after</a:t>
            </a:r>
            <a:r>
              <a:rPr lang="fr-FR" dirty="0" smtClean="0"/>
              <a:t> the end of patient </a:t>
            </a:r>
            <a:r>
              <a:rPr lang="fr-FR" dirty="0" err="1" smtClean="0"/>
              <a:t>exposure</a:t>
            </a:r>
            <a:endParaRPr lang="fr-FR" dirty="0" smtClean="0"/>
          </a:p>
          <a:p>
            <a:pPr marL="171450" indent="-171450">
              <a:buFontTx/>
              <a:buChar char="-"/>
              <a:defRPr/>
            </a:pPr>
            <a:endParaRPr lang="fr-FR" dirty="0"/>
          </a:p>
          <a:p>
            <a:pPr marL="171450" indent="-171450">
              <a:buFontTx/>
              <a:buChar char="-"/>
              <a:defRPr/>
            </a:pPr>
            <a:r>
              <a:rPr lang="fr-FR" dirty="0" err="1" smtClean="0"/>
              <a:t>Secondly</a:t>
            </a:r>
            <a:r>
              <a:rPr lang="fr-FR" dirty="0" smtClean="0"/>
              <a:t> a </a:t>
            </a:r>
            <a:r>
              <a:rPr lang="fr-FR" dirty="0" err="1" smtClean="0"/>
              <a:t>semiological</a:t>
            </a:r>
            <a:r>
              <a:rPr lang="fr-FR" dirty="0" smtClean="0"/>
              <a:t>  </a:t>
            </a:r>
            <a:r>
              <a:rPr lang="fr-FR" dirty="0" err="1" smtClean="0"/>
              <a:t>criteria</a:t>
            </a:r>
            <a:r>
              <a:rPr lang="fr-FR" dirty="0" smtClean="0"/>
              <a:t> </a:t>
            </a:r>
            <a:r>
              <a:rPr lang="fr-FR" dirty="0" err="1" smtClean="0"/>
              <a:t>merging</a:t>
            </a:r>
            <a:r>
              <a:rPr lang="fr-FR" dirty="0" smtClean="0"/>
              <a:t> suggestive or not suggestive relation and an </a:t>
            </a:r>
            <a:r>
              <a:rPr lang="fr-FR" dirty="0" err="1" smtClean="0"/>
              <a:t>existing</a:t>
            </a:r>
            <a:r>
              <a:rPr lang="fr-FR" dirty="0" smtClean="0"/>
              <a:t> or not </a:t>
            </a:r>
            <a:r>
              <a:rPr lang="fr-FR" dirty="0" err="1" smtClean="0"/>
              <a:t>existing</a:t>
            </a:r>
            <a:r>
              <a:rPr lang="fr-FR" dirty="0" smtClean="0"/>
              <a:t> alternative </a:t>
            </a:r>
            <a:r>
              <a:rPr lang="fr-FR" dirty="0" err="1" smtClean="0"/>
              <a:t>explaination</a:t>
            </a:r>
            <a:r>
              <a:rPr lang="fr-FR" dirty="0" smtClean="0"/>
              <a:t> </a:t>
            </a:r>
          </a:p>
          <a:p>
            <a:pPr>
              <a:defRPr/>
            </a:pPr>
            <a:endParaRPr lang="fr-FR" dirty="0" smtClean="0"/>
          </a:p>
          <a:p>
            <a:pPr>
              <a:defRPr/>
            </a:pPr>
            <a:r>
              <a:rPr lang="fr-FR" dirty="0" err="1" smtClean="0"/>
              <a:t>Causality</a:t>
            </a:r>
            <a:r>
              <a:rPr lang="fr-FR" dirty="0" smtClean="0"/>
              <a:t> </a:t>
            </a:r>
            <a:r>
              <a:rPr lang="fr-FR" dirty="0" err="1" smtClean="0"/>
              <a:t>can</a:t>
            </a:r>
            <a:r>
              <a:rPr lang="fr-FR" dirty="0" smtClean="0"/>
              <a:t> </a:t>
            </a:r>
            <a:r>
              <a:rPr lang="fr-FR" dirty="0" err="1" smtClean="0"/>
              <a:t>then</a:t>
            </a:r>
            <a:r>
              <a:rPr lang="fr-FR" dirty="0" smtClean="0"/>
              <a:t> </a:t>
            </a:r>
            <a:r>
              <a:rPr lang="fr-FR" dirty="0" err="1" smtClean="0"/>
              <a:t>be</a:t>
            </a:r>
            <a:r>
              <a:rPr lang="fr-FR" dirty="0" smtClean="0"/>
              <a:t> </a:t>
            </a:r>
            <a:r>
              <a:rPr lang="fr-FR" dirty="0" err="1" smtClean="0"/>
              <a:t>rated</a:t>
            </a:r>
            <a:r>
              <a:rPr lang="fr-FR" dirty="0" smtClean="0"/>
              <a:t> frome I0 to I4, the </a:t>
            </a:r>
            <a:r>
              <a:rPr lang="fr-FR" dirty="0" err="1" smtClean="0"/>
              <a:t>highest</a:t>
            </a:r>
            <a:r>
              <a:rPr lang="fr-FR" dirty="0" smtClean="0"/>
              <a:t> </a:t>
            </a:r>
            <a:r>
              <a:rPr lang="fr-FR" dirty="0" err="1" smtClean="0"/>
              <a:t>level</a:t>
            </a:r>
            <a:endParaRPr lang="fr-FR" dirty="0"/>
          </a:p>
          <a:p>
            <a:pPr>
              <a:defRPr/>
            </a:pPr>
            <a:endParaRPr lang="fr-FR" dirty="0"/>
          </a:p>
          <a:p>
            <a:pPr>
              <a:defRPr/>
            </a:pPr>
            <a:r>
              <a:rPr lang="fr-FR" dirty="0" smtClean="0"/>
              <a:t>This </a:t>
            </a:r>
            <a:r>
              <a:rPr lang="fr-FR" dirty="0" err="1" smtClean="0"/>
              <a:t>method</a:t>
            </a:r>
            <a:r>
              <a:rPr lang="fr-FR" dirty="0" smtClean="0"/>
              <a:t> </a:t>
            </a:r>
            <a:r>
              <a:rPr lang="fr-FR" dirty="0" err="1" smtClean="0"/>
              <a:t>is</a:t>
            </a:r>
            <a:r>
              <a:rPr lang="fr-FR" dirty="0" smtClean="0"/>
              <a:t> </a:t>
            </a:r>
            <a:r>
              <a:rPr lang="fr-FR" dirty="0" err="1" smtClean="0"/>
              <a:t>useful</a:t>
            </a:r>
            <a:r>
              <a:rPr lang="fr-FR" dirty="0" smtClean="0"/>
              <a:t>  for signal </a:t>
            </a:r>
            <a:r>
              <a:rPr lang="fr-FR" dirty="0" err="1" smtClean="0"/>
              <a:t>detection</a:t>
            </a:r>
            <a:r>
              <a:rPr lang="fr-FR" dirty="0" smtClean="0"/>
              <a:t> </a:t>
            </a:r>
            <a:r>
              <a:rPr lang="fr-FR" dirty="0" err="1" smtClean="0"/>
              <a:t>because</a:t>
            </a:r>
            <a:r>
              <a:rPr lang="fr-FR" dirty="0" smtClean="0"/>
              <a:t> </a:t>
            </a:r>
            <a:r>
              <a:rPr lang="fr-FR" dirty="0" err="1" smtClean="0"/>
              <a:t>it</a:t>
            </a:r>
            <a:r>
              <a:rPr lang="fr-FR" dirty="0" smtClean="0"/>
              <a:t> </a:t>
            </a:r>
            <a:r>
              <a:rPr lang="fr-FR" dirty="0" err="1" smtClean="0"/>
              <a:t>avoides</a:t>
            </a:r>
            <a:r>
              <a:rPr lang="fr-FR" dirty="0" smtClean="0"/>
              <a:t> or </a:t>
            </a:r>
            <a:r>
              <a:rPr lang="fr-FR" dirty="0" err="1" smtClean="0"/>
              <a:t>reduces</a:t>
            </a:r>
            <a:r>
              <a:rPr lang="fr-FR" dirty="0" smtClean="0"/>
              <a:t> </a:t>
            </a:r>
            <a:r>
              <a:rPr lang="fr-FR" dirty="0" err="1" smtClean="0"/>
              <a:t>parasitic</a:t>
            </a:r>
            <a:r>
              <a:rPr lang="fr-FR" dirty="0" smtClean="0"/>
              <a:t> noise and false positive cases, </a:t>
            </a:r>
          </a:p>
          <a:p>
            <a:pPr>
              <a:defRPr/>
            </a:pPr>
            <a:endParaRPr lang="fr-FR" dirty="0"/>
          </a:p>
          <a:p>
            <a:pPr>
              <a:defRPr/>
            </a:pPr>
            <a:r>
              <a:rPr lang="fr-FR" dirty="0" smtClean="0"/>
              <a:t>It </a:t>
            </a:r>
            <a:r>
              <a:rPr lang="fr-FR" dirty="0" err="1" smtClean="0"/>
              <a:t>reduces</a:t>
            </a:r>
            <a:r>
              <a:rPr lang="fr-FR" dirty="0" smtClean="0"/>
              <a:t> false </a:t>
            </a:r>
            <a:r>
              <a:rPr lang="fr-FR" dirty="0" err="1" smtClean="0"/>
              <a:t>negative</a:t>
            </a:r>
            <a:r>
              <a:rPr lang="fr-FR" dirty="0" smtClean="0"/>
              <a:t> </a:t>
            </a:r>
            <a:r>
              <a:rPr lang="fr-FR" dirty="0" err="1" smtClean="0"/>
              <a:t>signals</a:t>
            </a:r>
            <a:r>
              <a:rPr lang="fr-FR" dirty="0" smtClean="0"/>
              <a:t> as </a:t>
            </a:r>
            <a:r>
              <a:rPr lang="fr-FR" dirty="0" err="1" smtClean="0"/>
              <a:t>welll</a:t>
            </a:r>
            <a:r>
              <a:rPr lang="fr-FR" dirty="0" smtClean="0"/>
              <a:t> . For </a:t>
            </a:r>
            <a:r>
              <a:rPr lang="fr-FR" dirty="0" err="1" smtClean="0"/>
              <a:t>example</a:t>
            </a:r>
            <a:r>
              <a:rPr lang="fr-FR" dirty="0" smtClean="0"/>
              <a:t>, in case of </a:t>
            </a:r>
            <a:r>
              <a:rPr lang="fr-FR" dirty="0" err="1" smtClean="0"/>
              <a:t>safety</a:t>
            </a:r>
            <a:r>
              <a:rPr lang="fr-FR" dirty="0" smtClean="0"/>
              <a:t> </a:t>
            </a:r>
            <a:r>
              <a:rPr lang="fr-FR" dirty="0" err="1" smtClean="0"/>
              <a:t>survey</a:t>
            </a:r>
            <a:r>
              <a:rPr lang="fr-FR" dirty="0" smtClean="0"/>
              <a:t>, experts </a:t>
            </a:r>
            <a:r>
              <a:rPr lang="fr-FR" dirty="0" err="1" smtClean="0"/>
              <a:t>take</a:t>
            </a:r>
            <a:r>
              <a:rPr lang="fr-FR" dirty="0" smtClean="0"/>
              <a:t> in </a:t>
            </a:r>
            <a:r>
              <a:rPr lang="fr-FR" dirty="0" err="1" smtClean="0"/>
              <a:t>account</a:t>
            </a:r>
            <a:r>
              <a:rPr lang="fr-FR" dirty="0" smtClean="0"/>
              <a:t> </a:t>
            </a:r>
            <a:r>
              <a:rPr lang="fr-FR" dirty="0"/>
              <a:t> </a:t>
            </a:r>
            <a:r>
              <a:rPr lang="fr-FR" dirty="0" err="1" smtClean="0"/>
              <a:t>mainly</a:t>
            </a:r>
            <a:r>
              <a:rPr lang="fr-FR" dirty="0" smtClean="0"/>
              <a:t> cases </a:t>
            </a:r>
            <a:r>
              <a:rPr lang="fr-FR" dirty="0" err="1" smtClean="0"/>
              <a:t>rated</a:t>
            </a:r>
            <a:r>
              <a:rPr lang="fr-FR" dirty="0" smtClean="0"/>
              <a:t> I4, I3 or I2    </a:t>
            </a:r>
            <a:endParaRPr lang="fr-FR" dirty="0"/>
          </a:p>
        </p:txBody>
      </p:sp>
      <p:sp>
        <p:nvSpPr>
          <p:cNvPr id="4" name="Espace réservé du numéro de diapositive 3"/>
          <p:cNvSpPr>
            <a:spLocks noGrp="1"/>
          </p:cNvSpPr>
          <p:nvPr>
            <p:ph type="sldNum" sz="quarter" idx="5"/>
          </p:nvPr>
        </p:nvSpPr>
        <p:spPr/>
        <p:txBody>
          <a:bodyPr/>
          <a:lstStyle/>
          <a:p>
            <a:pPr>
              <a:defRPr/>
            </a:pPr>
            <a:fld id="{72FD4546-B4AF-40EC-86C4-AD2897623BEB}" type="slidenum">
              <a:rPr lang="fr-FR" smtClean="0"/>
              <a:pPr>
                <a:defRPr/>
              </a:pPr>
              <a:t>23</a:t>
            </a:fld>
            <a:endParaRPr lang="fr-FR"/>
          </a:p>
        </p:txBody>
      </p:sp>
    </p:spTree>
    <p:extLst>
      <p:ext uri="{BB962C8B-B14F-4D97-AF65-F5344CB8AC3E}">
        <p14:creationId xmlns:p14="http://schemas.microsoft.com/office/powerpoint/2010/main" val="342545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EBF1C20A-3020-4C24-8EC2-6B7D1A9A84E5}" type="datetime1">
              <a:rPr lang="fr-FR"/>
              <a:pPr>
                <a:defRPr/>
              </a:pPr>
              <a:t>17/04/2014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DA82D4B-CC43-4417-B6F9-B6078876C54A}"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BBBF69F7-694B-417E-AA99-498569DE8B95}" type="datetime1">
              <a:rPr lang="fr-FR"/>
              <a:pPr>
                <a:defRPr/>
              </a:pPr>
              <a:t>17/04/2014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0DE47F3-D937-4EC3-B2E4-74C01779909A}"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D477D3D0-6865-4F96-8538-954FCE348C7E}" type="datetime1">
              <a:rPr lang="fr-FR"/>
              <a:pPr>
                <a:defRPr/>
              </a:pPr>
              <a:t>17/04/2014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BA8FC33-C95A-47B6-8F18-1D1FD92767CD}"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115D5DAF-00B7-4FCD-9B61-7185E3BC6557}" type="datetime1">
              <a:rPr lang="fr-FR"/>
              <a:pPr>
                <a:defRPr/>
              </a:pPr>
              <a:t>17/04/2014</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C737172-1FA6-4EE4-BFF4-87B4AEA73D78}"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re. 2 contenus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57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half" idx="3"/>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fld id="{9AD92361-3335-4138-9366-E4264625E374}" type="datetime1">
              <a:rPr lang="fr-FR"/>
              <a:pPr>
                <a:defRPr/>
              </a:pPr>
              <a:t>17/04/2014</a:t>
            </a:fld>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90B146A4-5233-48F4-8C89-DD32D7575983}"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7DE37126-97EB-4831-A429-BE82ECAB4ACA}" type="datetime1">
              <a:rPr lang="fr-FR"/>
              <a:pPr>
                <a:defRPr/>
              </a:pPr>
              <a:t>17/04/2014</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620E0F6-F2DA-46F6-A9FE-58036923CC46}"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70F06BEE-CCAF-46DF-B90B-80B5916CCB2F}" type="datetime1">
              <a:rPr lang="fr-FR"/>
              <a:pPr>
                <a:defRPr/>
              </a:pPr>
              <a:t>17/04/2014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71F4226-5820-4EAA-B3CA-5B95CE34F064}"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FC45D7D3-4C95-4E0E-B548-B74E49620F34}" type="datetime1">
              <a:rPr lang="fr-FR"/>
              <a:pPr>
                <a:defRPr/>
              </a:pPr>
              <a:t>17/04/2014</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87CB229-7B2C-48B2-8716-C8CB12052BD2}"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7303C4AB-A616-4BDB-9961-FB5E289DD633}" type="datetime1">
              <a:rPr lang="fr-FR"/>
              <a:pPr>
                <a:defRPr/>
              </a:pPr>
              <a:t>17/04/2014</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8090D0B-E6E5-45F9-9ED6-B5B1C4620B25}"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3BB2CBC2-5D94-4E90-90FF-3CFB50DA6BF6}" type="datetime1">
              <a:rPr lang="fr-FR"/>
              <a:pPr>
                <a:defRPr/>
              </a:pPr>
              <a:t>17/04/2014</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1664B19-C1C5-490C-849D-AD8E1414F65D}"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96F41DAB-E62B-4A0C-B44E-4C7BD3D25B31}" type="datetime1">
              <a:rPr lang="fr-FR"/>
              <a:pPr>
                <a:defRPr/>
              </a:pPr>
              <a:t>17/04/2014</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C90F201-CA83-4B99-B638-EFDF012AD2D0}"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1590472-94E2-4DF8-A667-8D210B54A99F}" type="datetime1">
              <a:rPr lang="fr-FR"/>
              <a:pPr>
                <a:defRPr/>
              </a:pPr>
              <a:t>17/04/2014</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A2D7036-E0C7-4214-8F7C-76DC86758B8B}"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889407C3-FE06-4AEE-A7B3-3330FE6938F4}" type="datetime1">
              <a:rPr lang="fr-FR"/>
              <a:pPr>
                <a:defRPr/>
              </a:pPr>
              <a:t>17/04/2014</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976D1F8-619C-4E6B-A773-20E2BF0FD094}"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7DCD2138-019E-4715-BFDC-BD50008A6EFD}" type="datetime1">
              <a:rPr lang="fr-FR"/>
              <a:pPr>
                <a:defRPr/>
              </a:pPr>
              <a:t>17/04/2014</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912A0EA-6E12-4B7B-A93B-B90A458252D4}"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fld id="{812F8FC0-8E5D-422C-B3F8-BD6E5D3D9ED0}" type="datetime1">
              <a:rPr lang="fr-FR"/>
              <a:pPr>
                <a:defRPr/>
              </a:pPr>
              <a:t>17/04/2014</a:t>
            </a:fld>
            <a:endParaRPr lang="fr-FR"/>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fr-FR"/>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latin typeface="Arial" pitchFamily="34" charset="0"/>
                <a:cs typeface="+mn-cs"/>
              </a:defRPr>
            </a:lvl1pPr>
          </a:lstStyle>
          <a:p>
            <a:pPr>
              <a:defRPr/>
            </a:pPr>
            <a:fld id="{43AAB5CB-F6EF-4C01-AD77-436454D6FB6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_____Microsoft_Excel_97-20031.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9E250F17-F0F2-4560-B974-51BD2B165675}" type="slidenum">
              <a:rPr lang="fr-FR"/>
              <a:pPr>
                <a:defRPr/>
              </a:pPr>
              <a:t>1</a:t>
            </a:fld>
            <a:endParaRPr lang="fr-FR"/>
          </a:p>
        </p:txBody>
      </p:sp>
      <p:pic>
        <p:nvPicPr>
          <p:cNvPr id="2051" name="Picture 29"/>
          <p:cNvPicPr>
            <a:picLocks noChangeAspect="1" noChangeArrowheads="1"/>
          </p:cNvPicPr>
          <p:nvPr/>
        </p:nvPicPr>
        <p:blipFill>
          <a:blip r:embed="rId3" cstate="print"/>
          <a:srcRect l="4688" t="30220" r="71872" b="57587"/>
          <a:stretch>
            <a:fillRect/>
          </a:stretch>
        </p:blipFill>
        <p:spPr bwMode="auto">
          <a:xfrm>
            <a:off x="2968625" y="5300663"/>
            <a:ext cx="2971800" cy="1160462"/>
          </a:xfrm>
          <a:prstGeom prst="rect">
            <a:avLst/>
          </a:prstGeom>
          <a:noFill/>
          <a:ln w="9525">
            <a:solidFill>
              <a:srgbClr val="000066"/>
            </a:solidFill>
            <a:miter lim="800000"/>
            <a:headEnd/>
            <a:tailEnd/>
          </a:ln>
        </p:spPr>
      </p:pic>
      <p:sp>
        <p:nvSpPr>
          <p:cNvPr id="2052" name="Rectangle 5"/>
          <p:cNvSpPr>
            <a:spLocks noChangeArrowheads="1"/>
          </p:cNvSpPr>
          <p:nvPr/>
        </p:nvSpPr>
        <p:spPr bwMode="auto">
          <a:xfrm>
            <a:off x="1600200" y="2819400"/>
            <a:ext cx="5708650" cy="1473200"/>
          </a:xfrm>
          <a:prstGeom prst="rect">
            <a:avLst/>
          </a:prstGeom>
          <a:noFill/>
          <a:ln w="9525">
            <a:noFill/>
            <a:miter lim="800000"/>
            <a:headEnd/>
            <a:tailEnd/>
          </a:ln>
        </p:spPr>
        <p:txBody>
          <a:bodyPr/>
          <a:lstStyle/>
          <a:p>
            <a:pPr algn="ctr">
              <a:spcBef>
                <a:spcPct val="20000"/>
              </a:spcBef>
            </a:pPr>
            <a:r>
              <a:rPr lang="fr-FR" sz="2400">
                <a:latin typeface="Tahoma" pitchFamily="34" charset="0"/>
                <a:cs typeface="Tahoma" pitchFamily="34" charset="0"/>
              </a:rPr>
              <a:t>François VERRIERE</a:t>
            </a:r>
          </a:p>
          <a:p>
            <a:pPr algn="ctr">
              <a:spcBef>
                <a:spcPct val="20000"/>
              </a:spcBef>
            </a:pPr>
            <a:r>
              <a:rPr lang="fr-FR" sz="2400">
                <a:latin typeface="Tahoma" pitchFamily="34" charset="0"/>
                <a:cs typeface="Tahoma" pitchFamily="34" charset="0"/>
              </a:rPr>
              <a:t>MEDICAL AFFAIRS DIRECTOR</a:t>
            </a:r>
          </a:p>
          <a:p>
            <a:pPr algn="ctr">
              <a:spcBef>
                <a:spcPct val="20000"/>
              </a:spcBef>
            </a:pPr>
            <a:r>
              <a:rPr lang="fr-FR" sz="2400">
                <a:latin typeface="Tahoma" pitchFamily="34" charset="0"/>
                <a:cs typeface="Tahoma" pitchFamily="34" charset="0"/>
              </a:rPr>
              <a:t>INNOTECH INTERNATIONAL</a:t>
            </a:r>
          </a:p>
          <a:p>
            <a:pPr algn="ctr">
              <a:spcBef>
                <a:spcPct val="20000"/>
              </a:spcBef>
            </a:pPr>
            <a:endParaRPr lang="fr-FR" sz="2400">
              <a:latin typeface="Tahoma" pitchFamily="34" charset="0"/>
              <a:cs typeface="Tahoma" pitchFamily="34" charset="0"/>
            </a:endParaRPr>
          </a:p>
          <a:p>
            <a:pPr algn="ctr">
              <a:spcBef>
                <a:spcPct val="20000"/>
              </a:spcBef>
            </a:pPr>
            <a:r>
              <a:rPr lang="fr-FR" sz="2400">
                <a:latin typeface="Tahoma" pitchFamily="34" charset="0"/>
                <a:cs typeface="Tahoma" pitchFamily="34" charset="0"/>
              </a:rPr>
              <a:t>ALMATY - 17</a:t>
            </a:r>
            <a:r>
              <a:rPr lang="fr-FR" sz="2400" baseline="30000">
                <a:latin typeface="Tahoma" pitchFamily="34" charset="0"/>
                <a:cs typeface="Tahoma" pitchFamily="34" charset="0"/>
              </a:rPr>
              <a:t>th</a:t>
            </a:r>
            <a:r>
              <a:rPr lang="fr-FR" sz="2400">
                <a:latin typeface="Tahoma" pitchFamily="34" charset="0"/>
                <a:cs typeface="Tahoma" pitchFamily="34" charset="0"/>
              </a:rPr>
              <a:t> April 2014</a:t>
            </a:r>
          </a:p>
        </p:txBody>
      </p:sp>
      <p:pic>
        <p:nvPicPr>
          <p:cNvPr id="2053" name="Picture 8" descr="ANd9GcQ3Luh0NirnlCEjNkmThBkg4izj1xS-DtG7jVoMPkgTzF9OY5mQ"/>
          <p:cNvPicPr>
            <a:picLocks noChangeAspect="1" noChangeArrowheads="1"/>
          </p:cNvPicPr>
          <p:nvPr/>
        </p:nvPicPr>
        <p:blipFill>
          <a:blip r:embed="rId4" cstate="print"/>
          <a:srcRect/>
          <a:stretch>
            <a:fillRect/>
          </a:stretch>
        </p:blipFill>
        <p:spPr bwMode="auto">
          <a:xfrm>
            <a:off x="6300788" y="5300663"/>
            <a:ext cx="2087562" cy="1169987"/>
          </a:xfrm>
          <a:prstGeom prst="rect">
            <a:avLst/>
          </a:prstGeom>
          <a:noFill/>
          <a:ln w="9525">
            <a:solidFill>
              <a:srgbClr val="000066"/>
            </a:solidFill>
            <a:miter lim="800000"/>
            <a:headEnd/>
            <a:tailEnd/>
          </a:ln>
        </p:spPr>
      </p:pic>
      <p:pic>
        <p:nvPicPr>
          <p:cNvPr id="2054" name="Picture 10" descr="e5c14cc9bc3b"/>
          <p:cNvPicPr>
            <a:picLocks noChangeAspect="1" noChangeArrowheads="1"/>
          </p:cNvPicPr>
          <p:nvPr/>
        </p:nvPicPr>
        <p:blipFill>
          <a:blip r:embed="rId5" cstate="print"/>
          <a:srcRect t="10622"/>
          <a:stretch>
            <a:fillRect/>
          </a:stretch>
        </p:blipFill>
        <p:spPr bwMode="auto">
          <a:xfrm>
            <a:off x="684213" y="5295900"/>
            <a:ext cx="1944687" cy="1157288"/>
          </a:xfrm>
          <a:prstGeom prst="rect">
            <a:avLst/>
          </a:prstGeom>
          <a:noFill/>
          <a:ln w="9525">
            <a:solidFill>
              <a:srgbClr val="000080"/>
            </a:solidFill>
            <a:miter lim="800000"/>
            <a:headEnd/>
            <a:tailEnd/>
          </a:ln>
        </p:spPr>
      </p:pic>
      <p:sp>
        <p:nvSpPr>
          <p:cNvPr id="2055" name="Rectangle 2"/>
          <p:cNvSpPr>
            <a:spLocks noChangeArrowheads="1"/>
          </p:cNvSpPr>
          <p:nvPr/>
        </p:nvSpPr>
        <p:spPr bwMode="auto">
          <a:xfrm>
            <a:off x="468313" y="765175"/>
            <a:ext cx="8280400" cy="1727200"/>
          </a:xfrm>
          <a:prstGeom prst="rect">
            <a:avLst/>
          </a:prstGeom>
          <a:solidFill>
            <a:srgbClr val="CCECFF">
              <a:alpha val="50195"/>
            </a:srgbClr>
          </a:solidFill>
          <a:ln w="9525">
            <a:solidFill>
              <a:srgbClr val="000080"/>
            </a:solidFill>
            <a:miter lim="800000"/>
            <a:headEnd/>
            <a:tailEnd/>
          </a:ln>
        </p:spPr>
        <p:txBody>
          <a:bodyPr anchor="ctr"/>
          <a:lstStyle/>
          <a:p>
            <a:pPr algn="ctr">
              <a:spcBef>
                <a:spcPct val="50000"/>
              </a:spcBef>
            </a:pPr>
            <a:r>
              <a:rPr lang="fr-FR" sz="3200">
                <a:latin typeface="Tahoma" pitchFamily="34" charset="0"/>
              </a:rPr>
              <a:t>Involvement of a pharmaceutical company in tracking of drugs side effects during clinical trials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26B1DE6-452B-4E17-B3EA-12F1FC4905C3}" type="slidenum">
              <a:rPr lang="fr-FR" smtClean="0"/>
              <a:pPr>
                <a:defRPr/>
              </a:pPr>
              <a:t>10</a:t>
            </a:fld>
            <a:endParaRPr lang="fr-FR"/>
          </a:p>
        </p:txBody>
      </p:sp>
      <p:sp>
        <p:nvSpPr>
          <p:cNvPr id="12291" name="Rectangle 5"/>
          <p:cNvSpPr>
            <a:spLocks noChangeArrowheads="1"/>
          </p:cNvSpPr>
          <p:nvPr/>
        </p:nvSpPr>
        <p:spPr bwMode="auto">
          <a:xfrm>
            <a:off x="304800" y="1557338"/>
            <a:ext cx="8839200" cy="4929187"/>
          </a:xfrm>
          <a:prstGeom prst="rect">
            <a:avLst/>
          </a:prstGeom>
          <a:noFill/>
          <a:ln w="9525">
            <a:noFill/>
            <a:miter lim="800000"/>
            <a:headEnd/>
            <a:tailEnd/>
          </a:ln>
        </p:spPr>
        <p:txBody>
          <a:bodyPr/>
          <a:lstStyle/>
          <a:p>
            <a:pPr marL="457200" indent="-457200">
              <a:spcBef>
                <a:spcPct val="20000"/>
              </a:spcBef>
            </a:pPr>
            <a:r>
              <a:rPr lang="fr-FR" sz="2400">
                <a:latin typeface="Tahoma" pitchFamily="34" charset="0"/>
                <a:cs typeface="Tahoma" pitchFamily="34" charset="0"/>
              </a:rPr>
              <a:t>2) </a:t>
            </a:r>
            <a:r>
              <a:rPr lang="fr-FR" sz="2400" u="sng">
                <a:latin typeface="Tahoma" pitchFamily="34" charset="0"/>
                <a:cs typeface="Tahoma" pitchFamily="34" charset="0"/>
              </a:rPr>
              <a:t>The investigator :</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Keeps in touch with the patient :</a:t>
            </a:r>
          </a:p>
          <a:p>
            <a:pPr marL="742950" lvl="1" indent="-285750">
              <a:spcBef>
                <a:spcPct val="20000"/>
              </a:spcBef>
              <a:buFontTx/>
              <a:buChar char="-"/>
            </a:pPr>
            <a:r>
              <a:rPr lang="fr-FR" sz="2000">
                <a:latin typeface="Tahoma" pitchFamily="34" charset="0"/>
                <a:cs typeface="Tahoma" pitchFamily="34" charset="0"/>
              </a:rPr>
              <a:t>At least during regular visits planned</a:t>
            </a:r>
          </a:p>
          <a:p>
            <a:pPr marL="742950" lvl="1" indent="-285750">
              <a:spcBef>
                <a:spcPct val="20000"/>
              </a:spcBef>
              <a:buFontTx/>
              <a:buChar char="-"/>
            </a:pPr>
            <a:r>
              <a:rPr lang="fr-FR" sz="2000">
                <a:latin typeface="Tahoma" pitchFamily="34" charset="0"/>
                <a:cs typeface="Tahoma" pitchFamily="34" charset="0"/>
              </a:rPr>
              <a:t>In case of any incoming adverse event </a:t>
            </a:r>
            <a:endParaRPr lang="fr-FR" sz="2400">
              <a:latin typeface="Tahoma" pitchFamily="34" charset="0"/>
              <a:cs typeface="Tahoma" pitchFamily="34" charset="0"/>
            </a:endParaRP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The case report form : </a:t>
            </a:r>
          </a:p>
          <a:p>
            <a:pPr marL="457200" indent="-457200">
              <a:spcBef>
                <a:spcPct val="20000"/>
              </a:spcBef>
            </a:pPr>
            <a:r>
              <a:rPr lang="fr-FR" sz="2400">
                <a:latin typeface="Tahoma" pitchFamily="34" charset="0"/>
                <a:cs typeface="Tahoma" pitchFamily="34" charset="0"/>
              </a:rPr>
              <a:t>	</a:t>
            </a:r>
            <a:r>
              <a:rPr lang="fr-FR" sz="2000">
                <a:latin typeface="Tahoma" pitchFamily="34" charset="0"/>
                <a:cs typeface="Tahoma" pitchFamily="34" charset="0"/>
              </a:rPr>
              <a:t>- To get written confirmation and to confirm the clock start</a:t>
            </a:r>
          </a:p>
          <a:p>
            <a:pPr marL="457200" indent="-457200">
              <a:spcBef>
                <a:spcPct val="20000"/>
              </a:spcBef>
            </a:pPr>
            <a:r>
              <a:rPr lang="fr-FR" sz="2000">
                <a:latin typeface="Tahoma" pitchFamily="34" charset="0"/>
                <a:cs typeface="Tahoma" pitchFamily="34" charset="0"/>
              </a:rPr>
              <a:t>	- To get a primary assessment on site                                    (</a:t>
            </a:r>
            <a:r>
              <a:rPr lang="fr-FR" sz="2000">
                <a:latin typeface="Tahoma" pitchFamily="34" charset="0"/>
              </a:rPr>
              <a:t>severity + seriousness + causality / relatedness)</a:t>
            </a:r>
            <a:endParaRPr lang="fr-FR" sz="2000">
              <a:latin typeface="Tahoma" pitchFamily="34" charset="0"/>
              <a:cs typeface="Tahoma" pitchFamily="34" charset="0"/>
            </a:endParaRP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The investigator’s brochure (or SmPCs) :</a:t>
            </a:r>
          </a:p>
          <a:p>
            <a:pPr marL="457200" indent="-457200">
              <a:spcBef>
                <a:spcPct val="20000"/>
              </a:spcBef>
            </a:pPr>
            <a:r>
              <a:rPr lang="fr-FR" sz="2000">
                <a:latin typeface="Tahoma" pitchFamily="34" charset="0"/>
                <a:cs typeface="Tahoma" pitchFamily="34" charset="0"/>
              </a:rPr>
              <a:t>	- To prevent adverse events occurrence                                    (respect of contra indications, interactions …)</a:t>
            </a:r>
          </a:p>
          <a:p>
            <a:pPr marL="457200" indent="-457200">
              <a:spcBef>
                <a:spcPct val="20000"/>
              </a:spcBef>
            </a:pPr>
            <a:r>
              <a:rPr lang="fr-FR" sz="2000">
                <a:latin typeface="Tahoma" pitchFamily="34" charset="0"/>
                <a:cs typeface="Tahoma" pitchFamily="34" charset="0"/>
              </a:rPr>
              <a:t>	- To differenciate labelled / not labelled AE </a:t>
            </a:r>
            <a:endParaRPr lang="fr-FR" sz="1000">
              <a:latin typeface="Tahoma" pitchFamily="34" charset="0"/>
              <a:cs typeface="Tahoma" pitchFamily="34" charset="0"/>
            </a:endParaRPr>
          </a:p>
        </p:txBody>
      </p:sp>
      <p:pic>
        <p:nvPicPr>
          <p:cNvPr id="12292" name="Picture 6"/>
          <p:cNvPicPr>
            <a:picLocks noChangeAspect="1" noChangeArrowheads="1"/>
          </p:cNvPicPr>
          <p:nvPr/>
        </p:nvPicPr>
        <p:blipFill>
          <a:blip r:embed="rId3" cstate="print"/>
          <a:srcRect l="35831" t="9100" r="40556" b="31395"/>
          <a:stretch>
            <a:fillRect/>
          </a:stretch>
        </p:blipFill>
        <p:spPr bwMode="auto">
          <a:xfrm>
            <a:off x="7334250" y="4365625"/>
            <a:ext cx="1270000" cy="1800225"/>
          </a:xfrm>
          <a:prstGeom prst="rect">
            <a:avLst/>
          </a:prstGeom>
          <a:noFill/>
          <a:ln w="9525">
            <a:solidFill>
              <a:srgbClr val="0000CC"/>
            </a:solidFill>
            <a:miter lim="800000"/>
            <a:headEnd/>
            <a:tailEnd/>
          </a:ln>
          <a:effectLst/>
        </p:spPr>
      </p:pic>
      <p:pic>
        <p:nvPicPr>
          <p:cNvPr id="12293" name="Picture 6"/>
          <p:cNvPicPr>
            <a:picLocks noChangeAspect="1" noChangeArrowheads="1"/>
          </p:cNvPicPr>
          <p:nvPr/>
        </p:nvPicPr>
        <p:blipFill>
          <a:blip r:embed="rId4" cstate="print"/>
          <a:srcRect r="47647"/>
          <a:stretch>
            <a:fillRect/>
          </a:stretch>
        </p:blipFill>
        <p:spPr bwMode="auto">
          <a:xfrm>
            <a:off x="6259513" y="1908175"/>
            <a:ext cx="2633662" cy="1665288"/>
          </a:xfrm>
          <a:prstGeom prst="rect">
            <a:avLst/>
          </a:prstGeom>
          <a:noFill/>
          <a:ln w="9525">
            <a:solidFill>
              <a:srgbClr val="000066"/>
            </a:solidFill>
            <a:miter lim="800000"/>
            <a:headEnd/>
            <a:tailEnd/>
          </a:ln>
          <a:effectLst/>
        </p:spPr>
      </p:pic>
      <p:sp>
        <p:nvSpPr>
          <p:cNvPr id="12294"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Operational ICSR management :</a:t>
            </a:r>
            <a:br>
              <a:rPr lang="fr-FR" sz="3200">
                <a:latin typeface="Tahoma" pitchFamily="34" charset="0"/>
              </a:rPr>
            </a:br>
            <a:r>
              <a:rPr lang="fr-FR" sz="3200">
                <a:latin typeface="Tahoma" pitchFamily="34" charset="0"/>
              </a:rPr>
              <a:t>What are the stakeholders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Operational ICSR management :</a:t>
            </a:r>
            <a:br>
              <a:rPr lang="fr-FR" sz="3200">
                <a:latin typeface="Tahoma" pitchFamily="34" charset="0"/>
              </a:rPr>
            </a:br>
            <a:r>
              <a:rPr lang="fr-FR" sz="3200">
                <a:latin typeface="Tahoma" pitchFamily="34" charset="0"/>
              </a:rPr>
              <a:t>What are the stakeholders ?</a:t>
            </a:r>
          </a:p>
        </p:txBody>
      </p:sp>
      <p:sp>
        <p:nvSpPr>
          <p:cNvPr id="12291" name="Rectangle 5"/>
          <p:cNvSpPr>
            <a:spLocks noChangeArrowheads="1"/>
          </p:cNvSpPr>
          <p:nvPr/>
        </p:nvSpPr>
        <p:spPr bwMode="auto">
          <a:xfrm>
            <a:off x="304800" y="1557338"/>
            <a:ext cx="88392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defRPr/>
            </a:pPr>
            <a:r>
              <a:rPr lang="fr-FR" sz="2400" dirty="0">
                <a:latin typeface="Tahoma" pitchFamily="34" charset="0"/>
                <a:cs typeface="Tahoma" pitchFamily="34" charset="0"/>
              </a:rPr>
              <a:t>2) </a:t>
            </a:r>
            <a:r>
              <a:rPr lang="fr-FR" sz="2400" u="sng" dirty="0">
                <a:latin typeface="Tahoma" pitchFamily="34" charset="0"/>
                <a:cs typeface="Tahoma" pitchFamily="34" charset="0"/>
              </a:rPr>
              <a:t>The </a:t>
            </a:r>
            <a:r>
              <a:rPr lang="fr-FR" sz="2400" u="sng" dirty="0" err="1">
                <a:latin typeface="Tahoma" pitchFamily="34" charset="0"/>
                <a:cs typeface="Tahoma" pitchFamily="34" charset="0"/>
              </a:rPr>
              <a:t>investigator</a:t>
            </a:r>
            <a:r>
              <a:rPr lang="fr-FR" sz="2400" u="sng" dirty="0">
                <a:latin typeface="Tahoma" pitchFamily="34" charset="0"/>
                <a:cs typeface="Tahoma" pitchFamily="34" charset="0"/>
              </a:rPr>
              <a:t> :</a:t>
            </a:r>
          </a:p>
          <a:p>
            <a:pPr marL="457200" indent="-457200">
              <a:spcBef>
                <a:spcPct val="20000"/>
              </a:spcBef>
              <a:defRPr/>
            </a:pPr>
            <a:endParaRPr lang="fr-FR" sz="800" u="sng" dirty="0">
              <a:latin typeface="Tahoma" pitchFamily="34" charset="0"/>
              <a:cs typeface="Tahoma" pitchFamily="34" charset="0"/>
            </a:endParaRPr>
          </a:p>
          <a:p>
            <a:pPr>
              <a:spcBef>
                <a:spcPct val="20000"/>
              </a:spcBef>
              <a:defRPr/>
            </a:pPr>
            <a:r>
              <a:rPr lang="fr-FR" sz="2400" dirty="0">
                <a:latin typeface="Tahoma" pitchFamily="34" charset="0"/>
                <a:cs typeface="Tahoma" pitchFamily="34" charset="0"/>
              </a:rPr>
              <a:t>- </a:t>
            </a:r>
            <a:r>
              <a:rPr lang="fr-FR" sz="2400" dirty="0" err="1">
                <a:latin typeface="Tahoma" pitchFamily="34" charset="0"/>
                <a:cs typeface="Tahoma" pitchFamily="34" charset="0"/>
              </a:rPr>
              <a:t>Investigator’s</a:t>
            </a:r>
            <a:r>
              <a:rPr lang="fr-FR" sz="2400" dirty="0">
                <a:latin typeface="Tahoma" pitchFamily="34" charset="0"/>
                <a:cs typeface="Tahoma" pitchFamily="34" charset="0"/>
              </a:rPr>
              <a:t> </a:t>
            </a:r>
            <a:r>
              <a:rPr lang="fr-FR" sz="2400" dirty="0" err="1">
                <a:latin typeface="Tahoma" pitchFamily="34" charset="0"/>
                <a:cs typeface="Tahoma" pitchFamily="34" charset="0"/>
              </a:rPr>
              <a:t>reporting</a:t>
            </a:r>
            <a:r>
              <a:rPr lang="fr-FR" sz="2400" dirty="0">
                <a:latin typeface="Tahoma" pitchFamily="34" charset="0"/>
                <a:cs typeface="Tahoma" pitchFamily="34" charset="0"/>
              </a:rPr>
              <a:t> to Sponsor </a:t>
            </a:r>
            <a:r>
              <a:rPr lang="fr-FR" sz="2400" dirty="0" err="1">
                <a:latin typeface="Tahoma" pitchFamily="34" charset="0"/>
                <a:cs typeface="Tahoma" pitchFamily="34" charset="0"/>
              </a:rPr>
              <a:t>timelines</a:t>
            </a:r>
            <a:r>
              <a:rPr lang="fr-FR" sz="2400" dirty="0">
                <a:latin typeface="Tahoma" pitchFamily="34" charset="0"/>
                <a:cs typeface="Tahoma" pitchFamily="34" charset="0"/>
              </a:rPr>
              <a:t> </a:t>
            </a:r>
            <a:r>
              <a:rPr lang="fr-FR" sz="2400" dirty="0" err="1">
                <a:latin typeface="Tahoma" pitchFamily="34" charset="0"/>
                <a:cs typeface="Tahoma" pitchFamily="34" charset="0"/>
              </a:rPr>
              <a:t>depends</a:t>
            </a:r>
            <a:r>
              <a:rPr lang="fr-FR" sz="2400" dirty="0">
                <a:latin typeface="Tahoma" pitchFamily="34" charset="0"/>
                <a:cs typeface="Tahoma" pitchFamily="34" charset="0"/>
              </a:rPr>
              <a:t> </a:t>
            </a:r>
          </a:p>
          <a:p>
            <a:pPr>
              <a:spcBef>
                <a:spcPct val="20000"/>
              </a:spcBef>
              <a:defRPr/>
            </a:pPr>
            <a:r>
              <a:rPr lang="fr-FR" sz="2400" dirty="0">
                <a:latin typeface="Tahoma" pitchFamily="34" charset="0"/>
                <a:cs typeface="Tahoma" pitchFamily="34" charset="0"/>
              </a:rPr>
              <a:t>on the </a:t>
            </a:r>
            <a:r>
              <a:rPr lang="fr-FR" sz="2400" dirty="0" err="1">
                <a:latin typeface="Tahoma" pitchFamily="34" charset="0"/>
                <a:cs typeface="Tahoma" pitchFamily="34" charset="0"/>
              </a:rPr>
              <a:t>seriousness</a:t>
            </a:r>
            <a:r>
              <a:rPr lang="fr-FR" sz="2400" dirty="0">
                <a:latin typeface="Tahoma" pitchFamily="34" charset="0"/>
                <a:cs typeface="Tahoma" pitchFamily="34" charset="0"/>
              </a:rPr>
              <a:t> </a:t>
            </a:r>
            <a:r>
              <a:rPr lang="fr-FR" sz="2400" dirty="0" err="1">
                <a:latin typeface="Tahoma" pitchFamily="34" charset="0"/>
                <a:cs typeface="Tahoma" pitchFamily="34" charset="0"/>
              </a:rPr>
              <a:t>assessment</a:t>
            </a:r>
            <a:r>
              <a:rPr lang="fr-FR" sz="2400" dirty="0">
                <a:latin typeface="Tahoma" pitchFamily="34" charset="0"/>
                <a:cs typeface="Tahoma" pitchFamily="34" charset="0"/>
              </a:rPr>
              <a:t> :</a:t>
            </a:r>
          </a:p>
          <a:p>
            <a:pPr marL="457200" indent="-457200">
              <a:spcBef>
                <a:spcPct val="20000"/>
              </a:spcBef>
              <a:defRPr/>
            </a:pPr>
            <a:endParaRPr lang="fr-FR" sz="2400" dirty="0">
              <a:latin typeface="Tahoma" pitchFamily="34" charset="0"/>
              <a:cs typeface="Tahoma" pitchFamily="34" charset="0"/>
            </a:endParaRPr>
          </a:p>
          <a:p>
            <a:pPr marL="457200" indent="-457200">
              <a:spcBef>
                <a:spcPct val="20000"/>
              </a:spcBef>
              <a:defRPr/>
            </a:pPr>
            <a:endParaRPr lang="fr-FR" sz="2400" dirty="0">
              <a:latin typeface="Tahoma" pitchFamily="34" charset="0"/>
              <a:cs typeface="Tahoma" pitchFamily="34" charset="0"/>
            </a:endParaRPr>
          </a:p>
          <a:p>
            <a:pPr marL="457200" indent="-457200">
              <a:spcBef>
                <a:spcPct val="20000"/>
              </a:spcBef>
              <a:defRPr/>
            </a:pPr>
            <a:endParaRPr lang="fr-FR" sz="2400" dirty="0">
              <a:latin typeface="Tahoma" pitchFamily="34" charset="0"/>
              <a:cs typeface="Tahoma" pitchFamily="34" charset="0"/>
            </a:endParaRPr>
          </a:p>
          <a:p>
            <a:pPr marL="457200" indent="-457200">
              <a:spcBef>
                <a:spcPct val="20000"/>
              </a:spcBef>
              <a:defRPr/>
            </a:pPr>
            <a:endParaRPr lang="fr-FR" sz="800" dirty="0">
              <a:latin typeface="Tahoma" pitchFamily="34" charset="0"/>
              <a:cs typeface="Tahoma" pitchFamily="34" charset="0"/>
            </a:endParaRPr>
          </a:p>
          <a:p>
            <a:pPr marL="457200" indent="-457200">
              <a:spcBef>
                <a:spcPct val="20000"/>
              </a:spcBef>
              <a:defRPr/>
            </a:pPr>
            <a:r>
              <a:rPr lang="fr-FR" sz="2400" dirty="0">
                <a:latin typeface="Tahoma" pitchFamily="34" charset="0"/>
                <a:cs typeface="Tahoma" pitchFamily="34" charset="0"/>
              </a:rPr>
              <a:t>- </a:t>
            </a:r>
            <a:r>
              <a:rPr lang="fr-FR" sz="2400" dirty="0" err="1">
                <a:latin typeface="Tahoma" pitchFamily="34" charset="0"/>
                <a:cs typeface="Tahoma" pitchFamily="34" charset="0"/>
              </a:rPr>
              <a:t>Reporting</a:t>
            </a:r>
            <a:r>
              <a:rPr lang="fr-FR" sz="2400" dirty="0">
                <a:latin typeface="Tahoma" pitchFamily="34" charset="0"/>
                <a:cs typeface="Tahoma" pitchFamily="34" charset="0"/>
              </a:rPr>
              <a:t> to Sponsor </a:t>
            </a:r>
            <a:r>
              <a:rPr lang="fr-FR" sz="2400" dirty="0" err="1">
                <a:latin typeface="Tahoma" pitchFamily="34" charset="0"/>
                <a:cs typeface="Tahoma" pitchFamily="34" charset="0"/>
              </a:rPr>
              <a:t>depends</a:t>
            </a:r>
            <a:r>
              <a:rPr lang="fr-FR" sz="2400" dirty="0">
                <a:latin typeface="Tahoma" pitchFamily="34" charset="0"/>
                <a:cs typeface="Tahoma" pitchFamily="34" charset="0"/>
              </a:rPr>
              <a:t> :</a:t>
            </a:r>
          </a:p>
          <a:p>
            <a:pPr marL="457200" indent="-457200">
              <a:spcBef>
                <a:spcPct val="20000"/>
              </a:spcBef>
              <a:defRPr/>
            </a:pPr>
            <a:r>
              <a:rPr lang="fr-FR" sz="2000" dirty="0">
                <a:latin typeface="Tahoma" pitchFamily="34" charset="0"/>
                <a:cs typeface="Tahoma" pitchFamily="34" charset="0"/>
              </a:rPr>
              <a:t>	- </a:t>
            </a:r>
            <a:r>
              <a:rPr lang="fr-FR" sz="2000" dirty="0" err="1">
                <a:latin typeface="Tahoma" pitchFamily="34" charset="0"/>
                <a:cs typeface="Tahoma" pitchFamily="34" charset="0"/>
              </a:rPr>
              <a:t>Neither</a:t>
            </a:r>
            <a:r>
              <a:rPr lang="fr-FR" sz="2000" dirty="0">
                <a:latin typeface="Tahoma" pitchFamily="34" charset="0"/>
                <a:cs typeface="Tahoma" pitchFamily="34" charset="0"/>
              </a:rPr>
              <a:t> on </a:t>
            </a:r>
            <a:r>
              <a:rPr lang="fr-FR" sz="2000" dirty="0" err="1">
                <a:latin typeface="Tahoma" pitchFamily="34" charset="0"/>
                <a:cs typeface="Tahoma" pitchFamily="34" charset="0"/>
              </a:rPr>
              <a:t>Severity</a:t>
            </a:r>
            <a:r>
              <a:rPr lang="fr-FR" sz="2000" dirty="0">
                <a:latin typeface="Tahoma" pitchFamily="34" charset="0"/>
                <a:cs typeface="Tahoma" pitchFamily="34" charset="0"/>
              </a:rPr>
              <a:t> / </a:t>
            </a:r>
            <a:r>
              <a:rPr lang="fr-FR" sz="2000" dirty="0" err="1">
                <a:latin typeface="Tahoma" pitchFamily="34" charset="0"/>
                <a:cs typeface="Tahoma" pitchFamily="34" charset="0"/>
              </a:rPr>
              <a:t>Intensity</a:t>
            </a:r>
            <a:endParaRPr lang="fr-FR" sz="2000" dirty="0">
              <a:latin typeface="Tahoma" pitchFamily="34" charset="0"/>
              <a:cs typeface="Tahoma" pitchFamily="34" charset="0"/>
            </a:endParaRPr>
          </a:p>
          <a:p>
            <a:pPr marL="457200" indent="-457200">
              <a:spcBef>
                <a:spcPct val="20000"/>
              </a:spcBef>
              <a:defRPr/>
            </a:pPr>
            <a:r>
              <a:rPr lang="fr-FR" sz="2000" dirty="0">
                <a:latin typeface="Tahoma" pitchFamily="34" charset="0"/>
                <a:cs typeface="Tahoma" pitchFamily="34" charset="0"/>
              </a:rPr>
              <a:t>	- </a:t>
            </a:r>
            <a:r>
              <a:rPr lang="fr-FR" sz="2000" dirty="0" err="1">
                <a:latin typeface="Tahoma" pitchFamily="34" charset="0"/>
                <a:cs typeface="Tahoma" pitchFamily="34" charset="0"/>
              </a:rPr>
              <a:t>Nor</a:t>
            </a:r>
            <a:r>
              <a:rPr lang="fr-FR" sz="2000" dirty="0">
                <a:latin typeface="Tahoma" pitchFamily="34" charset="0"/>
                <a:cs typeface="Tahoma" pitchFamily="34" charset="0"/>
              </a:rPr>
              <a:t> on </a:t>
            </a:r>
            <a:r>
              <a:rPr lang="fr-FR" sz="2000" dirty="0" err="1">
                <a:latin typeface="Tahoma" pitchFamily="34" charset="0"/>
                <a:cs typeface="Tahoma" pitchFamily="34" charset="0"/>
              </a:rPr>
              <a:t>Causality</a:t>
            </a:r>
            <a:r>
              <a:rPr lang="fr-FR" sz="2000" dirty="0">
                <a:latin typeface="Tahoma" pitchFamily="34" charset="0"/>
                <a:cs typeface="Tahoma" pitchFamily="34" charset="0"/>
              </a:rPr>
              <a:t> / </a:t>
            </a:r>
            <a:r>
              <a:rPr lang="fr-FR" sz="2000" dirty="0" err="1">
                <a:latin typeface="Tahoma" pitchFamily="34" charset="0"/>
                <a:cs typeface="Tahoma" pitchFamily="34" charset="0"/>
              </a:rPr>
              <a:t>Relatedness</a:t>
            </a:r>
            <a:r>
              <a:rPr lang="fr-FR" sz="2000" dirty="0">
                <a:latin typeface="Tahoma" pitchFamily="34" charset="0"/>
                <a:cs typeface="Tahoma" pitchFamily="34" charset="0"/>
              </a:rPr>
              <a:t> </a:t>
            </a:r>
          </a:p>
          <a:p>
            <a:pPr marL="457200" indent="-457200">
              <a:spcBef>
                <a:spcPct val="20000"/>
              </a:spcBef>
              <a:defRPr/>
            </a:pPr>
            <a:r>
              <a:rPr lang="fr-FR" sz="2000" dirty="0">
                <a:latin typeface="Tahoma" pitchFamily="34" charset="0"/>
                <a:cs typeface="Tahoma" pitchFamily="34" charset="0"/>
              </a:rPr>
              <a:t>	- </a:t>
            </a:r>
            <a:r>
              <a:rPr lang="fr-FR" sz="2000" dirty="0" err="1">
                <a:latin typeface="Tahoma" pitchFamily="34" charset="0"/>
                <a:cs typeface="Tahoma" pitchFamily="34" charset="0"/>
              </a:rPr>
              <a:t>Nor</a:t>
            </a:r>
            <a:r>
              <a:rPr lang="fr-FR" sz="2000" dirty="0">
                <a:latin typeface="Tahoma" pitchFamily="34" charset="0"/>
                <a:cs typeface="Tahoma" pitchFamily="34" charset="0"/>
              </a:rPr>
              <a:t> on </a:t>
            </a:r>
            <a:r>
              <a:rPr lang="fr-FR" sz="2000" dirty="0" err="1">
                <a:latin typeface="Tahoma" pitchFamily="34" charset="0"/>
                <a:cs typeface="Tahoma" pitchFamily="34" charset="0"/>
              </a:rPr>
              <a:t>Expected</a:t>
            </a:r>
            <a:r>
              <a:rPr lang="fr-FR" sz="2000" dirty="0">
                <a:latin typeface="Tahoma" pitchFamily="34" charset="0"/>
                <a:cs typeface="Tahoma" pitchFamily="34" charset="0"/>
              </a:rPr>
              <a:t> / </a:t>
            </a:r>
            <a:r>
              <a:rPr lang="fr-FR" sz="2000" dirty="0" err="1">
                <a:latin typeface="Tahoma" pitchFamily="34" charset="0"/>
                <a:cs typeface="Tahoma" pitchFamily="34" charset="0"/>
              </a:rPr>
              <a:t>Labelled</a:t>
            </a:r>
            <a:r>
              <a:rPr lang="fr-FR" sz="2000" dirty="0">
                <a:latin typeface="Tahoma" pitchFamily="34" charset="0"/>
                <a:cs typeface="Tahoma" pitchFamily="34" charset="0"/>
              </a:rPr>
              <a:t> </a:t>
            </a:r>
            <a:r>
              <a:rPr lang="fr-FR" sz="2000" dirty="0" err="1">
                <a:latin typeface="Tahoma" pitchFamily="34" charset="0"/>
                <a:cs typeface="Tahoma" pitchFamily="34" charset="0"/>
              </a:rPr>
              <a:t>status</a:t>
            </a:r>
            <a:r>
              <a:rPr lang="fr-FR" sz="2000" dirty="0">
                <a:latin typeface="Tahoma" pitchFamily="34" charset="0"/>
                <a:cs typeface="Tahoma" pitchFamily="34" charset="0"/>
              </a:rPr>
              <a:t>  </a:t>
            </a:r>
          </a:p>
        </p:txBody>
      </p:sp>
      <p:sp>
        <p:nvSpPr>
          <p:cNvPr id="13316" name="Rectangle 5"/>
          <p:cNvSpPr>
            <a:spLocks noChangeArrowheads="1"/>
          </p:cNvSpPr>
          <p:nvPr/>
        </p:nvSpPr>
        <p:spPr bwMode="auto">
          <a:xfrm>
            <a:off x="107950" y="3357563"/>
            <a:ext cx="1871663" cy="360362"/>
          </a:xfrm>
          <a:prstGeom prst="rect">
            <a:avLst/>
          </a:prstGeom>
          <a:noFill/>
          <a:ln w="9525">
            <a:noFill/>
            <a:miter lim="800000"/>
            <a:headEnd/>
            <a:tailEnd/>
          </a:ln>
        </p:spPr>
        <p:txBody>
          <a:bodyPr/>
          <a:lstStyle/>
          <a:p>
            <a:pPr marL="457200" indent="-457200">
              <a:spcBef>
                <a:spcPct val="20000"/>
              </a:spcBef>
            </a:pPr>
            <a:r>
              <a:rPr lang="fr-FR" sz="2000">
                <a:latin typeface="Tahoma" pitchFamily="34" charset="0"/>
                <a:cs typeface="Tahoma" pitchFamily="34" charset="0"/>
              </a:rPr>
              <a:t>Seriousness </a:t>
            </a:r>
          </a:p>
        </p:txBody>
      </p:sp>
      <p:sp>
        <p:nvSpPr>
          <p:cNvPr id="13317" name="Rectangle 5"/>
          <p:cNvSpPr>
            <a:spLocks noChangeArrowheads="1"/>
          </p:cNvSpPr>
          <p:nvPr/>
        </p:nvSpPr>
        <p:spPr bwMode="auto">
          <a:xfrm>
            <a:off x="2411413" y="3141663"/>
            <a:ext cx="6732587" cy="865187"/>
          </a:xfrm>
          <a:prstGeom prst="rect">
            <a:avLst/>
          </a:prstGeom>
          <a:noFill/>
          <a:ln w="9525">
            <a:noFill/>
            <a:miter lim="800000"/>
            <a:headEnd/>
            <a:tailEnd/>
          </a:ln>
        </p:spPr>
        <p:txBody>
          <a:bodyPr/>
          <a:lstStyle/>
          <a:p>
            <a:pPr marL="457200" indent="-457200">
              <a:spcBef>
                <a:spcPct val="20000"/>
              </a:spcBef>
            </a:pPr>
            <a:r>
              <a:rPr lang="fr-FR" sz="2000">
                <a:latin typeface="Tahoma" pitchFamily="34" charset="0"/>
                <a:cs typeface="Tahoma" pitchFamily="34" charset="0"/>
              </a:rPr>
              <a:t>Yes = The investigator reports immediately (&lt;24h)</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000">
                <a:latin typeface="Tahoma" pitchFamily="34" charset="0"/>
                <a:cs typeface="Tahoma" pitchFamily="34" charset="0"/>
              </a:rPr>
              <a:t>No  = The investigator reports in the CRF</a:t>
            </a:r>
          </a:p>
        </p:txBody>
      </p:sp>
      <p:sp>
        <p:nvSpPr>
          <p:cNvPr id="13318" name="Line 8"/>
          <p:cNvSpPr>
            <a:spLocks noChangeShapeType="1"/>
          </p:cNvSpPr>
          <p:nvPr/>
        </p:nvSpPr>
        <p:spPr bwMode="auto">
          <a:xfrm flipV="1">
            <a:off x="1835150" y="3286125"/>
            <a:ext cx="576263" cy="215900"/>
          </a:xfrm>
          <a:prstGeom prst="line">
            <a:avLst/>
          </a:prstGeom>
          <a:noFill/>
          <a:ln w="76200">
            <a:solidFill>
              <a:srgbClr val="800000"/>
            </a:solidFill>
            <a:round/>
            <a:headEnd/>
            <a:tailEnd type="triangle" w="med" len="med"/>
          </a:ln>
          <a:effectLst/>
        </p:spPr>
        <p:txBody>
          <a:bodyPr/>
          <a:lstStyle/>
          <a:p>
            <a:endParaRPr lang="ru-RU"/>
          </a:p>
        </p:txBody>
      </p:sp>
      <p:sp>
        <p:nvSpPr>
          <p:cNvPr id="13319" name="Line 9"/>
          <p:cNvSpPr>
            <a:spLocks noChangeShapeType="1"/>
          </p:cNvSpPr>
          <p:nvPr/>
        </p:nvSpPr>
        <p:spPr bwMode="auto">
          <a:xfrm>
            <a:off x="1835150" y="3717925"/>
            <a:ext cx="576263" cy="215900"/>
          </a:xfrm>
          <a:prstGeom prst="line">
            <a:avLst/>
          </a:prstGeom>
          <a:noFill/>
          <a:ln w="76200">
            <a:solidFill>
              <a:srgbClr val="800000"/>
            </a:solidFill>
            <a:round/>
            <a:headEnd/>
            <a:tailEnd type="triangle" w="med" len="med"/>
          </a:ln>
          <a:effectLst/>
        </p:spPr>
        <p:txBody>
          <a:bodyPr/>
          <a:lstStyle/>
          <a:p>
            <a:endParaRPr lang="ru-RU"/>
          </a:p>
        </p:txBody>
      </p:sp>
      <p:sp>
        <p:nvSpPr>
          <p:cNvPr id="10" name="Rectangle 5"/>
          <p:cNvSpPr>
            <a:spLocks noChangeArrowheads="1"/>
          </p:cNvSpPr>
          <p:nvPr/>
        </p:nvSpPr>
        <p:spPr bwMode="auto">
          <a:xfrm>
            <a:off x="5508625" y="4508500"/>
            <a:ext cx="3527425" cy="2160588"/>
          </a:xfrm>
          <a:prstGeom prst="rect">
            <a:avLst/>
          </a:prstGeom>
          <a:pattFill prst="pct5">
            <a:fgClr>
              <a:srgbClr val="AEB0F0"/>
            </a:fgClr>
            <a:bgClr>
              <a:schemeClr val="bg1"/>
            </a:bgClr>
          </a:pattFill>
          <a:ln>
            <a:solidFill>
              <a:srgbClr val="002060"/>
            </a:solidFill>
          </a:ln>
        </p:spPr>
        <p:txBody>
          <a:bodyPr/>
          <a:lstStyle/>
          <a:p>
            <a:pPr marL="457200" indent="-457200">
              <a:spcBef>
                <a:spcPct val="20000"/>
              </a:spcBef>
              <a:defRPr/>
            </a:pPr>
            <a:r>
              <a:rPr lang="fr-FR" sz="1600" dirty="0">
                <a:latin typeface="Tahoma" pitchFamily="34" charset="0"/>
                <a:cs typeface="Tahoma" pitchFamily="34" charset="0"/>
              </a:rPr>
              <a:t>- </a:t>
            </a:r>
            <a:r>
              <a:rPr lang="fr-FR" sz="1600" dirty="0" err="1">
                <a:latin typeface="Tahoma" pitchFamily="34" charset="0"/>
                <a:cs typeface="Tahoma" pitchFamily="34" charset="0"/>
              </a:rPr>
              <a:t>Death</a:t>
            </a:r>
            <a:endParaRPr lang="fr-FR" sz="1600" dirty="0">
              <a:latin typeface="Tahoma" pitchFamily="34" charset="0"/>
              <a:cs typeface="Tahoma" pitchFamily="34" charset="0"/>
            </a:endParaRPr>
          </a:p>
          <a:p>
            <a:pPr marL="457200" indent="-457200">
              <a:spcBef>
                <a:spcPct val="20000"/>
              </a:spcBef>
              <a:defRPr/>
            </a:pPr>
            <a:r>
              <a:rPr lang="fr-FR" sz="1600" dirty="0">
                <a:latin typeface="Tahoma" pitchFamily="34" charset="0"/>
                <a:cs typeface="Tahoma" pitchFamily="34" charset="0"/>
              </a:rPr>
              <a:t>- Life </a:t>
            </a:r>
            <a:r>
              <a:rPr lang="fr-FR" sz="1600" dirty="0" err="1">
                <a:latin typeface="Tahoma" pitchFamily="34" charset="0"/>
                <a:cs typeface="Tahoma" pitchFamily="34" charset="0"/>
              </a:rPr>
              <a:t>threatening</a:t>
            </a:r>
            <a:endParaRPr lang="fr-FR" sz="1600" dirty="0">
              <a:latin typeface="Tahoma" pitchFamily="34" charset="0"/>
              <a:cs typeface="Tahoma" pitchFamily="34" charset="0"/>
            </a:endParaRPr>
          </a:p>
          <a:p>
            <a:pPr marL="457200" indent="-457200">
              <a:spcBef>
                <a:spcPct val="20000"/>
              </a:spcBef>
              <a:defRPr/>
            </a:pPr>
            <a:r>
              <a:rPr lang="fr-FR" sz="1600" dirty="0">
                <a:latin typeface="Tahoma" pitchFamily="34" charset="0"/>
                <a:cs typeface="Tahoma" pitchFamily="34" charset="0"/>
              </a:rPr>
              <a:t>- </a:t>
            </a:r>
            <a:r>
              <a:rPr lang="fr-FR" sz="1600" dirty="0" err="1">
                <a:latin typeface="Tahoma" pitchFamily="34" charset="0"/>
                <a:cs typeface="Tahoma" pitchFamily="34" charset="0"/>
              </a:rPr>
              <a:t>Hospitalization</a:t>
            </a:r>
            <a:r>
              <a:rPr lang="fr-FR" sz="1600" dirty="0">
                <a:latin typeface="Tahoma" pitchFamily="34" charset="0"/>
                <a:cs typeface="Tahoma" pitchFamily="34" charset="0"/>
              </a:rPr>
              <a:t> or prolongation</a:t>
            </a:r>
          </a:p>
          <a:p>
            <a:pPr marL="457200" indent="-457200">
              <a:spcBef>
                <a:spcPct val="20000"/>
              </a:spcBef>
              <a:defRPr/>
            </a:pPr>
            <a:r>
              <a:rPr lang="fr-FR" sz="1600" dirty="0">
                <a:latin typeface="Tahoma" pitchFamily="34" charset="0"/>
                <a:cs typeface="Tahoma" pitchFamily="34" charset="0"/>
              </a:rPr>
              <a:t>  of </a:t>
            </a:r>
            <a:r>
              <a:rPr lang="fr-FR" sz="1600" dirty="0" err="1">
                <a:latin typeface="Tahoma" pitchFamily="34" charset="0"/>
                <a:cs typeface="Tahoma" pitchFamily="34" charset="0"/>
              </a:rPr>
              <a:t>hospitalization</a:t>
            </a:r>
            <a:endParaRPr lang="fr-FR" sz="1600" dirty="0">
              <a:latin typeface="Tahoma" pitchFamily="34" charset="0"/>
              <a:cs typeface="Tahoma" pitchFamily="34" charset="0"/>
            </a:endParaRPr>
          </a:p>
          <a:p>
            <a:pPr marL="457200" indent="-457200">
              <a:spcBef>
                <a:spcPct val="20000"/>
              </a:spcBef>
              <a:defRPr/>
            </a:pPr>
            <a:r>
              <a:rPr lang="fr-FR" sz="1600" dirty="0">
                <a:latin typeface="Tahoma" pitchFamily="34" charset="0"/>
                <a:cs typeface="Tahoma" pitchFamily="34" charset="0"/>
              </a:rPr>
              <a:t>- </a:t>
            </a:r>
            <a:r>
              <a:rPr lang="fr-FR" sz="1600" dirty="0" err="1">
                <a:latin typeface="Tahoma" pitchFamily="34" charset="0"/>
                <a:cs typeface="Tahoma" pitchFamily="34" charset="0"/>
              </a:rPr>
              <a:t>Significant</a:t>
            </a:r>
            <a:r>
              <a:rPr lang="fr-FR" sz="1600" dirty="0">
                <a:latin typeface="Tahoma" pitchFamily="34" charset="0"/>
                <a:cs typeface="Tahoma" pitchFamily="34" charset="0"/>
              </a:rPr>
              <a:t> </a:t>
            </a:r>
            <a:r>
              <a:rPr lang="fr-FR" sz="1600" dirty="0" err="1">
                <a:latin typeface="Tahoma" pitchFamily="34" charset="0"/>
                <a:cs typeface="Tahoma" pitchFamily="34" charset="0"/>
              </a:rPr>
              <a:t>disability</a:t>
            </a:r>
            <a:r>
              <a:rPr lang="fr-FR" sz="1600" dirty="0">
                <a:latin typeface="Tahoma" pitchFamily="34" charset="0"/>
                <a:cs typeface="Tahoma" pitchFamily="34" charset="0"/>
              </a:rPr>
              <a:t> or </a:t>
            </a:r>
            <a:r>
              <a:rPr lang="fr-FR" sz="1600" dirty="0" err="1">
                <a:latin typeface="Tahoma" pitchFamily="34" charset="0"/>
                <a:cs typeface="Tahoma" pitchFamily="34" charset="0"/>
              </a:rPr>
              <a:t>defect</a:t>
            </a:r>
            <a:endParaRPr lang="fr-FR" sz="1600" dirty="0">
              <a:latin typeface="Tahoma" pitchFamily="34" charset="0"/>
              <a:cs typeface="Tahoma" pitchFamily="34" charset="0"/>
            </a:endParaRPr>
          </a:p>
          <a:p>
            <a:pPr>
              <a:spcBef>
                <a:spcPct val="20000"/>
              </a:spcBef>
              <a:defRPr/>
            </a:pPr>
            <a:r>
              <a:rPr lang="fr-FR" sz="1600" dirty="0">
                <a:latin typeface="Tahoma" pitchFamily="34" charset="0"/>
                <a:cs typeface="Tahoma" pitchFamily="34" charset="0"/>
              </a:rPr>
              <a:t>- </a:t>
            </a:r>
            <a:r>
              <a:rPr lang="fr-FR" sz="1600" dirty="0" err="1">
                <a:latin typeface="Tahoma" pitchFamily="34" charset="0"/>
                <a:cs typeface="Tahoma" pitchFamily="34" charset="0"/>
              </a:rPr>
              <a:t>Congenital</a:t>
            </a:r>
            <a:r>
              <a:rPr lang="fr-FR" sz="1600" dirty="0">
                <a:latin typeface="Tahoma" pitchFamily="34" charset="0"/>
                <a:cs typeface="Tahoma" pitchFamily="34" charset="0"/>
              </a:rPr>
              <a:t> </a:t>
            </a:r>
            <a:r>
              <a:rPr lang="fr-FR" sz="1600" dirty="0" err="1">
                <a:latin typeface="Tahoma" pitchFamily="34" charset="0"/>
                <a:cs typeface="Tahoma" pitchFamily="34" charset="0"/>
              </a:rPr>
              <a:t>anomaly</a:t>
            </a:r>
            <a:r>
              <a:rPr lang="fr-FR" sz="1600" dirty="0">
                <a:latin typeface="Tahoma" pitchFamily="34" charset="0"/>
                <a:cs typeface="Tahoma" pitchFamily="34" charset="0"/>
              </a:rPr>
              <a:t> or </a:t>
            </a:r>
            <a:r>
              <a:rPr lang="fr-FR" sz="1600" dirty="0" err="1">
                <a:latin typeface="Tahoma" pitchFamily="34" charset="0"/>
                <a:cs typeface="Tahoma" pitchFamily="34" charset="0"/>
              </a:rPr>
              <a:t>birth</a:t>
            </a:r>
            <a:endParaRPr lang="fr-FR" sz="1600" dirty="0">
              <a:latin typeface="Tahoma" pitchFamily="34" charset="0"/>
              <a:cs typeface="Tahoma" pitchFamily="34" charset="0"/>
            </a:endParaRPr>
          </a:p>
          <a:p>
            <a:pPr>
              <a:spcBef>
                <a:spcPct val="20000"/>
              </a:spcBef>
              <a:defRPr/>
            </a:pPr>
            <a:r>
              <a:rPr lang="fr-FR" sz="1600" dirty="0">
                <a:latin typeface="Tahoma" pitchFamily="34" charset="0"/>
                <a:cs typeface="Tahoma" pitchFamily="34" charset="0"/>
              </a:rPr>
              <a:t>  </a:t>
            </a:r>
            <a:r>
              <a:rPr lang="fr-FR" sz="1600" dirty="0" err="1">
                <a:latin typeface="Tahoma" pitchFamily="34" charset="0"/>
                <a:cs typeface="Tahoma" pitchFamily="34" charset="0"/>
              </a:rPr>
              <a:t>defect</a:t>
            </a:r>
            <a:endParaRPr lang="fr-FR" sz="1600" dirty="0">
              <a:latin typeface="Tahoma" pitchFamily="34" charset="0"/>
              <a:cs typeface="Tahoma" pitchFamily="34" charset="0"/>
            </a:endParaRPr>
          </a:p>
        </p:txBody>
      </p:sp>
      <p:sp>
        <p:nvSpPr>
          <p:cNvPr id="11"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A9A19669-DD35-48EB-AD82-FAFAE4093454}" type="slidenum">
              <a:rPr lang="fr-FR" sz="1400" b="0">
                <a:solidFill>
                  <a:schemeClr val="tx1"/>
                </a:solidFill>
                <a:latin typeface="Arial" pitchFamily="34" charset="0"/>
                <a:cs typeface="+mn-cs"/>
              </a:rPr>
              <a:pPr algn="r">
                <a:defRPr/>
              </a:pPr>
              <a:t>11</a:t>
            </a:fld>
            <a:endParaRPr lang="fr-FR" sz="1400" b="0">
              <a:solidFill>
                <a:schemeClr val="tx1"/>
              </a:solidFill>
              <a:latin typeface="Arial" pitchFamily="34" charset="0"/>
              <a:cs typeface="+mn-cs"/>
            </a:endParaRPr>
          </a:p>
        </p:txBody>
      </p:sp>
      <p:sp>
        <p:nvSpPr>
          <p:cNvPr id="13322" name="Rectangle 5"/>
          <p:cNvSpPr>
            <a:spLocks noChangeArrowheads="1"/>
          </p:cNvSpPr>
          <p:nvPr/>
        </p:nvSpPr>
        <p:spPr bwMode="auto">
          <a:xfrm>
            <a:off x="5653088" y="4076700"/>
            <a:ext cx="3382962" cy="360363"/>
          </a:xfrm>
          <a:prstGeom prst="rect">
            <a:avLst/>
          </a:prstGeom>
          <a:noFill/>
          <a:ln w="9525">
            <a:noFill/>
            <a:miter lim="800000"/>
            <a:headEnd/>
            <a:tailEnd/>
          </a:ln>
        </p:spPr>
        <p:txBody>
          <a:bodyPr/>
          <a:lstStyle/>
          <a:p>
            <a:pPr marL="457200" indent="-457200">
              <a:spcBef>
                <a:spcPct val="20000"/>
              </a:spcBef>
            </a:pPr>
            <a:r>
              <a:rPr lang="fr-FR" sz="2000">
                <a:latin typeface="Tahoma" pitchFamily="34" charset="0"/>
                <a:cs typeface="Tahoma" pitchFamily="34" charset="0"/>
              </a:rPr>
              <a:t>Seriousness = outcome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Operational ICSR management : </a:t>
            </a:r>
          </a:p>
          <a:p>
            <a:r>
              <a:rPr lang="fr-FR" sz="3200">
                <a:latin typeface="Tahoma" pitchFamily="34" charset="0"/>
              </a:rPr>
              <a:t>What are the stakeholders ?</a:t>
            </a:r>
          </a:p>
        </p:txBody>
      </p:sp>
      <p:sp>
        <p:nvSpPr>
          <p:cNvPr id="14339" name="Rectangle 5"/>
          <p:cNvSpPr>
            <a:spLocks noChangeArrowheads="1"/>
          </p:cNvSpPr>
          <p:nvPr/>
        </p:nvSpPr>
        <p:spPr bwMode="auto">
          <a:xfrm>
            <a:off x="304800" y="1557338"/>
            <a:ext cx="88392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defRPr/>
            </a:pPr>
            <a:r>
              <a:rPr lang="fr-FR" sz="2400" u="sng" dirty="0">
                <a:latin typeface="Tahoma" pitchFamily="34" charset="0"/>
                <a:cs typeface="Tahoma" pitchFamily="34" charset="0"/>
              </a:rPr>
              <a:t>But </a:t>
            </a:r>
            <a:r>
              <a:rPr lang="fr-FR" sz="2400" u="sng" dirty="0" err="1">
                <a:latin typeface="Tahoma" pitchFamily="34" charset="0"/>
                <a:cs typeface="Tahoma" pitchFamily="34" charset="0"/>
              </a:rPr>
              <a:t>this</a:t>
            </a:r>
            <a:r>
              <a:rPr lang="fr-FR" sz="2400" u="sng" dirty="0">
                <a:latin typeface="Tahoma" pitchFamily="34" charset="0"/>
                <a:cs typeface="Tahoma" pitchFamily="34" charset="0"/>
              </a:rPr>
              <a:t> on site </a:t>
            </a:r>
            <a:r>
              <a:rPr lang="fr-FR" sz="2400" u="sng" dirty="0" err="1">
                <a:latin typeface="Tahoma" pitchFamily="34" charset="0"/>
                <a:cs typeface="Tahoma" pitchFamily="34" charset="0"/>
              </a:rPr>
              <a:t>role</a:t>
            </a:r>
            <a:r>
              <a:rPr lang="fr-FR" sz="2400" u="sng" dirty="0">
                <a:latin typeface="Tahoma" pitchFamily="34" charset="0"/>
                <a:cs typeface="Tahoma" pitchFamily="34" charset="0"/>
              </a:rPr>
              <a:t> </a:t>
            </a:r>
            <a:r>
              <a:rPr lang="fr-FR" sz="2400" u="sng" dirty="0" err="1">
                <a:latin typeface="Tahoma" pitchFamily="34" charset="0"/>
                <a:cs typeface="Tahoma" pitchFamily="34" charset="0"/>
              </a:rPr>
              <a:t>induces</a:t>
            </a:r>
            <a:r>
              <a:rPr lang="fr-FR" sz="2400" u="sng" dirty="0">
                <a:latin typeface="Tahoma" pitchFamily="34" charset="0"/>
                <a:cs typeface="Tahoma" pitchFamily="34" charset="0"/>
              </a:rPr>
              <a:t> </a:t>
            </a:r>
            <a:r>
              <a:rPr lang="fr-FR" sz="2400" u="sng" dirty="0" err="1">
                <a:latin typeface="Tahoma" pitchFamily="34" charset="0"/>
                <a:cs typeface="Tahoma" pitchFamily="34" charset="0"/>
              </a:rPr>
              <a:t>risks</a:t>
            </a:r>
            <a:r>
              <a:rPr lang="fr-FR" sz="2400" u="sng" dirty="0">
                <a:latin typeface="Tahoma" pitchFamily="34" charset="0"/>
                <a:cs typeface="Tahoma" pitchFamily="34" charset="0"/>
              </a:rPr>
              <a:t> of </a:t>
            </a:r>
            <a:r>
              <a:rPr lang="fr-FR" sz="2400" u="sng" dirty="0" err="1">
                <a:latin typeface="Tahoma" pitchFamily="34" charset="0"/>
                <a:cs typeface="Tahoma" pitchFamily="34" charset="0"/>
              </a:rPr>
              <a:t>inconsistencies</a:t>
            </a:r>
            <a:r>
              <a:rPr lang="fr-FR" sz="2400" u="sng" dirty="0">
                <a:latin typeface="Tahoma" pitchFamily="34" charset="0"/>
                <a:cs typeface="Tahoma" pitchFamily="34" charset="0"/>
              </a:rPr>
              <a:t> :</a:t>
            </a:r>
          </a:p>
          <a:p>
            <a:pPr marL="457200" indent="-457200">
              <a:spcBef>
                <a:spcPct val="20000"/>
              </a:spcBef>
              <a:defRPr/>
            </a:pPr>
            <a:endParaRPr lang="fr-FR" sz="800" dirty="0">
              <a:latin typeface="Tahoma" pitchFamily="34" charset="0"/>
              <a:cs typeface="Tahoma" pitchFamily="34" charset="0"/>
            </a:endParaRPr>
          </a:p>
          <a:p>
            <a:pPr>
              <a:spcBef>
                <a:spcPct val="20000"/>
              </a:spcBef>
              <a:defRPr/>
            </a:pPr>
            <a:r>
              <a:rPr lang="fr-FR" sz="2400" dirty="0">
                <a:latin typeface="Tahoma" pitchFamily="34" charset="0"/>
                <a:cs typeface="Tahoma" pitchFamily="34" charset="0"/>
              </a:rPr>
              <a:t>- Under-</a:t>
            </a:r>
            <a:r>
              <a:rPr lang="fr-FR" sz="2400" dirty="0" err="1">
                <a:latin typeface="Tahoma" pitchFamily="34" charset="0"/>
                <a:cs typeface="Tahoma" pitchFamily="34" charset="0"/>
              </a:rPr>
              <a:t>declaration</a:t>
            </a:r>
            <a:r>
              <a:rPr lang="fr-FR" sz="2400" dirty="0">
                <a:latin typeface="Tahoma" pitchFamily="34" charset="0"/>
                <a:cs typeface="Tahoma" pitchFamily="34" charset="0"/>
              </a:rPr>
              <a:t> of </a:t>
            </a:r>
            <a:r>
              <a:rPr lang="fr-FR" sz="2400" dirty="0" err="1">
                <a:latin typeface="Tahoma" pitchFamily="34" charset="0"/>
                <a:cs typeface="Tahoma" pitchFamily="34" charset="0"/>
              </a:rPr>
              <a:t>SAEs</a:t>
            </a:r>
            <a:r>
              <a:rPr lang="fr-FR" sz="2400" dirty="0">
                <a:latin typeface="Tahoma" pitchFamily="34" charset="0"/>
                <a:cs typeface="Tahoma" pitchFamily="34" charset="0"/>
              </a:rPr>
              <a:t> due to </a:t>
            </a:r>
            <a:r>
              <a:rPr lang="fr-FR" sz="2400" dirty="0" err="1">
                <a:latin typeface="Tahoma" pitchFamily="34" charset="0"/>
                <a:cs typeface="Tahoma" pitchFamily="34" charset="0"/>
              </a:rPr>
              <a:t>wrong</a:t>
            </a:r>
            <a:r>
              <a:rPr lang="fr-FR" sz="2400" dirty="0">
                <a:latin typeface="Tahoma" pitchFamily="34" charset="0"/>
                <a:cs typeface="Tahoma" pitchFamily="34" charset="0"/>
              </a:rPr>
              <a:t> </a:t>
            </a:r>
            <a:r>
              <a:rPr lang="fr-FR" sz="2400" dirty="0" err="1">
                <a:latin typeface="Tahoma" pitchFamily="34" charset="0"/>
                <a:cs typeface="Tahoma" pitchFamily="34" charset="0"/>
              </a:rPr>
              <a:t>interpretation</a:t>
            </a:r>
            <a:r>
              <a:rPr lang="fr-FR" sz="2400" dirty="0">
                <a:latin typeface="Tahoma" pitchFamily="34" charset="0"/>
                <a:cs typeface="Tahoma" pitchFamily="34" charset="0"/>
              </a:rPr>
              <a:t> of the </a:t>
            </a:r>
            <a:r>
              <a:rPr lang="fr-FR" sz="2400" dirty="0" err="1">
                <a:latin typeface="Tahoma" pitchFamily="34" charset="0"/>
                <a:cs typeface="Tahoma" pitchFamily="34" charset="0"/>
              </a:rPr>
              <a:t>investigator</a:t>
            </a:r>
            <a:r>
              <a:rPr lang="fr-FR" sz="2400" dirty="0">
                <a:latin typeface="Tahoma" pitchFamily="34" charset="0"/>
                <a:cs typeface="Tahoma" pitchFamily="34" charset="0"/>
              </a:rPr>
              <a:t> in the </a:t>
            </a:r>
            <a:r>
              <a:rPr lang="fr-FR" sz="2400" dirty="0" err="1">
                <a:latin typeface="Tahoma" pitchFamily="34" charset="0"/>
                <a:cs typeface="Tahoma" pitchFamily="34" charset="0"/>
              </a:rPr>
              <a:t>seriousness</a:t>
            </a:r>
            <a:r>
              <a:rPr lang="fr-FR" sz="2400" dirty="0">
                <a:latin typeface="Tahoma" pitchFamily="34" charset="0"/>
                <a:cs typeface="Tahoma" pitchFamily="34" charset="0"/>
              </a:rPr>
              <a:t> / non-</a:t>
            </a:r>
            <a:r>
              <a:rPr lang="fr-FR" sz="2400" dirty="0" err="1">
                <a:latin typeface="Tahoma" pitchFamily="34" charset="0"/>
                <a:cs typeface="Tahoma" pitchFamily="34" charset="0"/>
              </a:rPr>
              <a:t>seriousness</a:t>
            </a:r>
            <a:r>
              <a:rPr lang="fr-FR" sz="2400" dirty="0">
                <a:latin typeface="Tahoma" pitchFamily="34" charset="0"/>
                <a:cs typeface="Tahoma" pitchFamily="34" charset="0"/>
              </a:rPr>
              <a:t> </a:t>
            </a:r>
            <a:r>
              <a:rPr lang="fr-FR" sz="2400" dirty="0" err="1">
                <a:latin typeface="Tahoma" pitchFamily="34" charset="0"/>
                <a:cs typeface="Tahoma" pitchFamily="34" charset="0"/>
              </a:rPr>
              <a:t>status</a:t>
            </a:r>
            <a:r>
              <a:rPr lang="fr-FR" sz="2400" dirty="0">
                <a:latin typeface="Tahoma" pitchFamily="34" charset="0"/>
                <a:cs typeface="Tahoma" pitchFamily="34" charset="0"/>
              </a:rPr>
              <a:t> </a:t>
            </a:r>
          </a:p>
          <a:p>
            <a:pPr marL="457200" indent="-457200">
              <a:spcBef>
                <a:spcPct val="20000"/>
              </a:spcBef>
              <a:defRPr/>
            </a:pPr>
            <a:endParaRPr lang="fr-FR" sz="800" dirty="0">
              <a:latin typeface="Tahoma" pitchFamily="34" charset="0"/>
              <a:cs typeface="Tahoma" pitchFamily="34" charset="0"/>
            </a:endParaRPr>
          </a:p>
          <a:p>
            <a:pPr>
              <a:spcBef>
                <a:spcPct val="20000"/>
              </a:spcBef>
              <a:defRPr/>
            </a:pPr>
            <a:r>
              <a:rPr lang="fr-FR" sz="2400" dirty="0">
                <a:latin typeface="Tahoma" pitchFamily="34" charset="0"/>
                <a:cs typeface="Tahoma" pitchFamily="34" charset="0"/>
              </a:rPr>
              <a:t>- </a:t>
            </a:r>
            <a:r>
              <a:rPr lang="fr-FR" sz="2400" dirty="0" err="1">
                <a:latin typeface="Tahoma" pitchFamily="34" charset="0"/>
                <a:cs typeface="Tahoma" pitchFamily="34" charset="0"/>
              </a:rPr>
              <a:t>Unexpected</a:t>
            </a:r>
            <a:r>
              <a:rPr lang="fr-FR" sz="2400" dirty="0">
                <a:latin typeface="Tahoma" pitchFamily="34" charset="0"/>
                <a:cs typeface="Tahoma" pitchFamily="34" charset="0"/>
              </a:rPr>
              <a:t> </a:t>
            </a:r>
            <a:r>
              <a:rPr lang="fr-FR" sz="2400" dirty="0" err="1">
                <a:latin typeface="Tahoma" pitchFamily="34" charset="0"/>
                <a:cs typeface="Tahoma" pitchFamily="34" charset="0"/>
              </a:rPr>
              <a:t>increase</a:t>
            </a:r>
            <a:r>
              <a:rPr lang="fr-FR" sz="2400" dirty="0">
                <a:latin typeface="Tahoma" pitchFamily="34" charset="0"/>
                <a:cs typeface="Tahoma" pitchFamily="34" charset="0"/>
              </a:rPr>
              <a:t> of </a:t>
            </a:r>
            <a:r>
              <a:rPr lang="fr-FR" sz="2400" dirty="0" err="1">
                <a:latin typeface="Tahoma" pitchFamily="34" charset="0"/>
                <a:cs typeface="Tahoma" pitchFamily="34" charset="0"/>
              </a:rPr>
              <a:t>frequency</a:t>
            </a:r>
            <a:r>
              <a:rPr lang="fr-FR" sz="2400" dirty="0">
                <a:latin typeface="Tahoma" pitchFamily="34" charset="0"/>
                <a:cs typeface="Tahoma" pitchFamily="34" charset="0"/>
              </a:rPr>
              <a:t> of non </a:t>
            </a:r>
            <a:r>
              <a:rPr lang="fr-FR" sz="2400" dirty="0" err="1">
                <a:latin typeface="Tahoma" pitchFamily="34" charset="0"/>
                <a:cs typeface="Tahoma" pitchFamily="34" charset="0"/>
              </a:rPr>
              <a:t>serious</a:t>
            </a:r>
            <a:r>
              <a:rPr lang="fr-FR" sz="2400" dirty="0">
                <a:latin typeface="Tahoma" pitchFamily="34" charset="0"/>
                <a:cs typeface="Tahoma" pitchFamily="34" charset="0"/>
              </a:rPr>
              <a:t> </a:t>
            </a:r>
            <a:r>
              <a:rPr lang="fr-FR" sz="2400" dirty="0" err="1">
                <a:latin typeface="Tahoma" pitchFamily="34" charset="0"/>
                <a:cs typeface="Tahoma" pitchFamily="34" charset="0"/>
              </a:rPr>
              <a:t>AEs</a:t>
            </a:r>
            <a:r>
              <a:rPr lang="fr-FR" sz="2400" dirty="0">
                <a:latin typeface="Tahoma" pitchFamily="34" charset="0"/>
                <a:cs typeface="Tahoma" pitchFamily="34" charset="0"/>
              </a:rPr>
              <a:t> or </a:t>
            </a:r>
            <a:r>
              <a:rPr lang="fr-FR" sz="2400" dirty="0" err="1">
                <a:latin typeface="Tahoma" pitchFamily="34" charset="0"/>
                <a:cs typeface="Tahoma" pitchFamily="34" charset="0"/>
              </a:rPr>
              <a:t>expected</a:t>
            </a:r>
            <a:r>
              <a:rPr lang="fr-FR" sz="2400" dirty="0">
                <a:latin typeface="Tahoma" pitchFamily="34" charset="0"/>
                <a:cs typeface="Tahoma" pitchFamily="34" charset="0"/>
              </a:rPr>
              <a:t> </a:t>
            </a:r>
            <a:r>
              <a:rPr lang="fr-FR" sz="2400" dirty="0" err="1">
                <a:latin typeface="Tahoma" pitchFamily="34" charset="0"/>
                <a:cs typeface="Tahoma" pitchFamily="34" charset="0"/>
              </a:rPr>
              <a:t>serious</a:t>
            </a:r>
            <a:r>
              <a:rPr lang="fr-FR" sz="2400" dirty="0">
                <a:latin typeface="Tahoma" pitchFamily="34" charset="0"/>
                <a:cs typeface="Tahoma" pitchFamily="34" charset="0"/>
              </a:rPr>
              <a:t> </a:t>
            </a:r>
            <a:r>
              <a:rPr lang="fr-FR" sz="2400" dirty="0" err="1">
                <a:latin typeface="Tahoma" pitchFamily="34" charset="0"/>
                <a:cs typeface="Tahoma" pitchFamily="34" charset="0"/>
              </a:rPr>
              <a:t>SAEs</a:t>
            </a:r>
            <a:r>
              <a:rPr lang="fr-FR" sz="2400" dirty="0">
                <a:latin typeface="Tahoma" pitchFamily="34" charset="0"/>
                <a:cs typeface="Tahoma" pitchFamily="34" charset="0"/>
              </a:rPr>
              <a:t> (not </a:t>
            </a:r>
            <a:r>
              <a:rPr lang="fr-FR" sz="2400" dirty="0" err="1">
                <a:latin typeface="Tahoma" pitchFamily="34" charset="0"/>
                <a:cs typeface="Tahoma" pitchFamily="34" charset="0"/>
              </a:rPr>
              <a:t>reported</a:t>
            </a:r>
            <a:r>
              <a:rPr lang="fr-FR" sz="2400" dirty="0">
                <a:latin typeface="Tahoma" pitchFamily="34" charset="0"/>
                <a:cs typeface="Tahoma" pitchFamily="34" charset="0"/>
              </a:rPr>
              <a:t> </a:t>
            </a:r>
            <a:r>
              <a:rPr lang="fr-FR" sz="2400" dirty="0" err="1">
                <a:latin typeface="Tahoma" pitchFamily="34" charset="0"/>
                <a:cs typeface="Tahoma" pitchFamily="34" charset="0"/>
              </a:rPr>
              <a:t>immediately</a:t>
            </a:r>
            <a:r>
              <a:rPr lang="fr-FR" sz="2400" dirty="0">
                <a:latin typeface="Tahoma" pitchFamily="34" charset="0"/>
                <a:cs typeface="Tahoma" pitchFamily="34" charset="0"/>
              </a:rPr>
              <a:t>) </a:t>
            </a:r>
            <a:r>
              <a:rPr lang="fr-FR" sz="2400" dirty="0" err="1">
                <a:latin typeface="Tahoma" pitchFamily="34" charset="0"/>
                <a:cs typeface="Tahoma" pitchFamily="34" charset="0"/>
              </a:rPr>
              <a:t>can</a:t>
            </a:r>
            <a:r>
              <a:rPr lang="fr-FR" sz="2400" dirty="0">
                <a:latin typeface="Tahoma" pitchFamily="34" charset="0"/>
                <a:cs typeface="Tahoma" pitchFamily="34" charset="0"/>
              </a:rPr>
              <a:t> </a:t>
            </a:r>
            <a:r>
              <a:rPr lang="fr-FR" sz="2400" dirty="0" err="1">
                <a:latin typeface="Tahoma" pitchFamily="34" charset="0"/>
                <a:cs typeface="Tahoma" pitchFamily="34" charset="0"/>
              </a:rPr>
              <a:t>be</a:t>
            </a:r>
            <a:r>
              <a:rPr lang="fr-FR" sz="2400" dirty="0">
                <a:latin typeface="Tahoma" pitchFamily="34" charset="0"/>
                <a:cs typeface="Tahoma" pitchFamily="34" charset="0"/>
              </a:rPr>
              <a:t> </a:t>
            </a:r>
            <a:r>
              <a:rPr lang="fr-FR" sz="2400" dirty="0" err="1">
                <a:latin typeface="Tahoma" pitchFamily="34" charset="0"/>
                <a:cs typeface="Tahoma" pitchFamily="34" charset="0"/>
              </a:rPr>
              <a:t>delayed</a:t>
            </a:r>
            <a:r>
              <a:rPr lang="fr-FR" sz="2400" dirty="0">
                <a:latin typeface="Tahoma" pitchFamily="34" charset="0"/>
                <a:cs typeface="Tahoma" pitchFamily="34" charset="0"/>
              </a:rPr>
              <a:t> in </a:t>
            </a:r>
            <a:r>
              <a:rPr lang="fr-FR" sz="2400" dirty="0" err="1">
                <a:latin typeface="Tahoma" pitchFamily="34" charset="0"/>
                <a:cs typeface="Tahoma" pitchFamily="34" charset="0"/>
              </a:rPr>
              <a:t>reporting</a:t>
            </a:r>
            <a:endParaRPr lang="fr-FR" sz="2400" dirty="0">
              <a:latin typeface="Tahoma" pitchFamily="34" charset="0"/>
              <a:cs typeface="Tahoma" pitchFamily="34" charset="0"/>
            </a:endParaRPr>
          </a:p>
          <a:p>
            <a:pPr marL="457200" indent="-457200">
              <a:spcBef>
                <a:spcPct val="20000"/>
              </a:spcBef>
              <a:defRPr/>
            </a:pPr>
            <a:endParaRPr lang="fr-FR" sz="1000" dirty="0">
              <a:latin typeface="Tahoma" pitchFamily="34" charset="0"/>
              <a:cs typeface="Tahoma" pitchFamily="34" charset="0"/>
            </a:endParaRPr>
          </a:p>
        </p:txBody>
      </p:sp>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9F6AA068-B19A-4268-AE30-9A9008C10F39}" type="slidenum">
              <a:rPr lang="fr-FR" sz="1400" b="0">
                <a:solidFill>
                  <a:schemeClr val="tx1"/>
                </a:solidFill>
                <a:latin typeface="Arial" pitchFamily="34" charset="0"/>
                <a:cs typeface="+mn-cs"/>
              </a:rPr>
              <a:pPr algn="r">
                <a:defRPr/>
              </a:pPr>
              <a:t>12</a:t>
            </a:fld>
            <a:endParaRPr lang="fr-FR" sz="1400" b="0">
              <a:solidFill>
                <a:schemeClr val="tx1"/>
              </a:solidFill>
              <a:latin typeface="Arial" pitchFamily="34" charset="0"/>
              <a:cs typeface="+mn-cs"/>
            </a:endParaRPr>
          </a:p>
        </p:txBody>
      </p:sp>
      <p:sp>
        <p:nvSpPr>
          <p:cNvPr id="14341" name="Rectangle 5"/>
          <p:cNvSpPr>
            <a:spLocks noChangeArrowheads="1"/>
          </p:cNvSpPr>
          <p:nvPr/>
        </p:nvSpPr>
        <p:spPr bwMode="auto">
          <a:xfrm>
            <a:off x="1692275" y="4724400"/>
            <a:ext cx="6911975" cy="1584325"/>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	Some recommandations :</a:t>
            </a:r>
          </a:p>
          <a:p>
            <a:pPr marL="342900" indent="-342900">
              <a:spcBef>
                <a:spcPct val="20000"/>
              </a:spcBef>
            </a:pPr>
            <a:r>
              <a:rPr lang="fr-FR" sz="2000">
                <a:latin typeface="Tahoma" pitchFamily="34" charset="0"/>
                <a:cs typeface="Tahoma" pitchFamily="34" charset="0"/>
              </a:rPr>
              <a:t>	- Frequent monitoring on site</a:t>
            </a:r>
          </a:p>
          <a:p>
            <a:pPr marL="342900" indent="-342900">
              <a:spcBef>
                <a:spcPct val="20000"/>
              </a:spcBef>
            </a:pPr>
            <a:r>
              <a:rPr lang="fr-FR" sz="2000">
                <a:latin typeface="Tahoma" pitchFamily="34" charset="0"/>
                <a:cs typeface="Tahoma" pitchFamily="34" charset="0"/>
              </a:rPr>
              <a:t>	- e-CRF to replace paper based reports</a:t>
            </a:r>
          </a:p>
          <a:p>
            <a:pPr marL="342900" indent="-342900">
              <a:spcBef>
                <a:spcPct val="20000"/>
              </a:spcBef>
            </a:pPr>
            <a:r>
              <a:rPr lang="fr-FR" sz="2000">
                <a:latin typeface="Tahoma" pitchFamily="34" charset="0"/>
                <a:cs typeface="Tahoma" pitchFamily="34" charset="0"/>
              </a:rPr>
              <a:t>	- Continuous data management</a:t>
            </a:r>
          </a:p>
          <a:p>
            <a:pPr marL="342900" indent="-342900">
              <a:spcBef>
                <a:spcPct val="20000"/>
              </a:spcBef>
            </a:pPr>
            <a:r>
              <a:rPr lang="fr-FR" sz="2000">
                <a:latin typeface="Tahoma" pitchFamily="34" charset="0"/>
                <a:cs typeface="Tahoma" pitchFamily="34" charset="0"/>
              </a:rPr>
              <a:t>	- Early medical review </a:t>
            </a:r>
          </a:p>
        </p:txBody>
      </p:sp>
      <p:sp>
        <p:nvSpPr>
          <p:cNvPr id="14342" name="AutoShape 7"/>
          <p:cNvSpPr>
            <a:spLocks noChangeArrowheads="1"/>
          </p:cNvSpPr>
          <p:nvPr/>
        </p:nvSpPr>
        <p:spPr bwMode="auto">
          <a:xfrm>
            <a:off x="1331913" y="4868863"/>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Operational ICSR management : </a:t>
            </a:r>
          </a:p>
          <a:p>
            <a:r>
              <a:rPr lang="fr-FR" sz="3200">
                <a:latin typeface="Tahoma" pitchFamily="34" charset="0"/>
              </a:rPr>
              <a:t>What are the stakeholders ?</a:t>
            </a:r>
          </a:p>
        </p:txBody>
      </p:sp>
      <p:sp>
        <p:nvSpPr>
          <p:cNvPr id="15363" name="Rectangle 5"/>
          <p:cNvSpPr>
            <a:spLocks noChangeArrowheads="1"/>
          </p:cNvSpPr>
          <p:nvPr/>
        </p:nvSpPr>
        <p:spPr bwMode="auto">
          <a:xfrm>
            <a:off x="304800" y="1557338"/>
            <a:ext cx="8659813" cy="4929187"/>
          </a:xfrm>
          <a:prstGeom prst="rect">
            <a:avLst/>
          </a:prstGeom>
          <a:noFill/>
          <a:ln w="9525">
            <a:noFill/>
            <a:miter lim="800000"/>
            <a:headEnd/>
            <a:tailEnd/>
          </a:ln>
        </p:spPr>
        <p:txBody>
          <a:bodyPr/>
          <a:lstStyle/>
          <a:p>
            <a:pPr marL="9525" indent="-9525">
              <a:spcBef>
                <a:spcPct val="20000"/>
              </a:spcBef>
            </a:pPr>
            <a:r>
              <a:rPr lang="fr-FR" sz="2400" u="sng">
                <a:latin typeface="Tahoma" pitchFamily="34" charset="0"/>
                <a:cs typeface="Tahoma" pitchFamily="34" charset="0"/>
              </a:rPr>
              <a:t>Pivotal interest of e-CRF :</a:t>
            </a:r>
          </a:p>
          <a:p>
            <a:pPr marL="9525" indent="-9525">
              <a:spcBef>
                <a:spcPct val="20000"/>
              </a:spcBef>
            </a:pPr>
            <a:endParaRPr lang="fr-FR" sz="800">
              <a:latin typeface="Tahoma" pitchFamily="34" charset="0"/>
              <a:cs typeface="Tahoma" pitchFamily="34" charset="0"/>
            </a:endParaRPr>
          </a:p>
          <a:p>
            <a:pPr marL="9525" indent="-9525">
              <a:spcBef>
                <a:spcPct val="20000"/>
              </a:spcBef>
              <a:buFontTx/>
              <a:buChar char="-"/>
            </a:pPr>
            <a:r>
              <a:rPr lang="fr-FR" sz="2000">
                <a:latin typeface="Tahoma" pitchFamily="34" charset="0"/>
                <a:cs typeface="Tahoma" pitchFamily="34" charset="0"/>
              </a:rPr>
              <a:t> Immediate links betwen investigation                                                site and sponsor </a:t>
            </a:r>
          </a:p>
          <a:p>
            <a:pPr marL="9525" indent="-9525">
              <a:spcBef>
                <a:spcPct val="20000"/>
              </a:spcBef>
            </a:pPr>
            <a:endParaRPr lang="fr-FR" sz="800">
              <a:latin typeface="Tahoma" pitchFamily="34" charset="0"/>
              <a:cs typeface="Tahoma" pitchFamily="34" charset="0"/>
            </a:endParaRPr>
          </a:p>
          <a:p>
            <a:pPr marL="9525" indent="-9525">
              <a:spcBef>
                <a:spcPct val="20000"/>
              </a:spcBef>
              <a:buFontTx/>
              <a:buChar char="-"/>
            </a:pPr>
            <a:r>
              <a:rPr lang="fr-FR" sz="2000">
                <a:latin typeface="Tahoma" pitchFamily="34" charset="0"/>
                <a:cs typeface="Tahoma" pitchFamily="34" charset="0"/>
              </a:rPr>
              <a:t> Immediate alert in case of SUSAR</a:t>
            </a:r>
          </a:p>
          <a:p>
            <a:pPr marL="9525" indent="-9525">
              <a:spcBef>
                <a:spcPct val="20000"/>
              </a:spcBef>
            </a:pPr>
            <a:endParaRPr lang="fr-FR" sz="800">
              <a:latin typeface="Tahoma" pitchFamily="34" charset="0"/>
              <a:cs typeface="Tahoma" pitchFamily="34" charset="0"/>
            </a:endParaRPr>
          </a:p>
          <a:p>
            <a:pPr marL="9525" indent="-9525">
              <a:spcBef>
                <a:spcPct val="20000"/>
              </a:spcBef>
              <a:buFontTx/>
              <a:buChar char="-"/>
            </a:pPr>
            <a:r>
              <a:rPr lang="fr-FR" sz="2000">
                <a:latin typeface="Tahoma" pitchFamily="34" charset="0"/>
                <a:cs typeface="Tahoma" pitchFamily="34" charset="0"/>
              </a:rPr>
              <a:t> Sponsor confirmation of SUSAR /                                                  non SUSAR status</a:t>
            </a:r>
          </a:p>
          <a:p>
            <a:pPr marL="9525" indent="-9525">
              <a:spcBef>
                <a:spcPct val="20000"/>
              </a:spcBef>
            </a:pPr>
            <a:endParaRPr lang="fr-FR" sz="800">
              <a:latin typeface="Tahoma" pitchFamily="34" charset="0"/>
              <a:cs typeface="Tahoma" pitchFamily="34" charset="0"/>
            </a:endParaRPr>
          </a:p>
          <a:p>
            <a:pPr marL="9525" indent="-9525">
              <a:spcBef>
                <a:spcPct val="20000"/>
              </a:spcBef>
              <a:buFontTx/>
              <a:buChar char="-"/>
            </a:pPr>
            <a:r>
              <a:rPr lang="fr-FR" sz="2000">
                <a:latin typeface="Tahoma" pitchFamily="34" charset="0"/>
                <a:cs typeface="Tahoma" pitchFamily="34" charset="0"/>
              </a:rPr>
              <a:t> No delay in data management and                                             medical assessment</a:t>
            </a:r>
          </a:p>
          <a:p>
            <a:pPr marL="9525" indent="-9525">
              <a:spcBef>
                <a:spcPct val="20000"/>
              </a:spcBef>
            </a:pPr>
            <a:endParaRPr lang="fr-FR" sz="800">
              <a:latin typeface="Tahoma" pitchFamily="34" charset="0"/>
              <a:cs typeface="Tahoma" pitchFamily="34" charset="0"/>
            </a:endParaRPr>
          </a:p>
          <a:p>
            <a:pPr marL="9525" indent="-9525">
              <a:spcBef>
                <a:spcPct val="20000"/>
              </a:spcBef>
              <a:buFontTx/>
              <a:buChar char="-"/>
            </a:pPr>
            <a:r>
              <a:rPr lang="fr-FR" sz="2000">
                <a:latin typeface="Tahoma" pitchFamily="34" charset="0"/>
                <a:cs typeface="Tahoma" pitchFamily="34" charset="0"/>
              </a:rPr>
              <a:t> No monitoring delay in case of                                                 inconsistant information</a:t>
            </a:r>
          </a:p>
          <a:p>
            <a:pPr marL="9525" indent="-9525">
              <a:spcBef>
                <a:spcPct val="20000"/>
              </a:spcBef>
              <a:buFontTx/>
              <a:buChar char="-"/>
            </a:pPr>
            <a:r>
              <a:rPr lang="fr-FR" sz="2000">
                <a:latin typeface="Tahoma" pitchFamily="34" charset="0"/>
                <a:cs typeface="Tahoma" pitchFamily="34" charset="0"/>
              </a:rPr>
              <a:t> Continuous assessment of safety issues                                              not depending on monitoring plannings</a:t>
            </a:r>
          </a:p>
        </p:txBody>
      </p:sp>
      <p:pic>
        <p:nvPicPr>
          <p:cNvPr id="15364" name="Picture 6"/>
          <p:cNvPicPr>
            <a:picLocks noChangeAspect="1" noChangeArrowheads="1"/>
          </p:cNvPicPr>
          <p:nvPr/>
        </p:nvPicPr>
        <p:blipFill>
          <a:blip r:embed="rId2" cstate="print"/>
          <a:srcRect l="24809" t="30092" r="40938" b="24414"/>
          <a:stretch>
            <a:fillRect/>
          </a:stretch>
        </p:blipFill>
        <p:spPr bwMode="auto">
          <a:xfrm>
            <a:off x="5724525" y="1557338"/>
            <a:ext cx="3168650" cy="2366962"/>
          </a:xfrm>
          <a:prstGeom prst="rect">
            <a:avLst/>
          </a:prstGeom>
          <a:noFill/>
          <a:ln w="9525">
            <a:noFill/>
            <a:miter lim="800000"/>
            <a:headEnd/>
            <a:tailEnd/>
          </a:ln>
          <a:effectLst/>
        </p:spPr>
      </p:pic>
      <p:pic>
        <p:nvPicPr>
          <p:cNvPr id="15365" name="Picture 7"/>
          <p:cNvPicPr>
            <a:picLocks noChangeAspect="1" noChangeArrowheads="1"/>
          </p:cNvPicPr>
          <p:nvPr/>
        </p:nvPicPr>
        <p:blipFill>
          <a:blip r:embed="rId3" cstate="print"/>
          <a:srcRect l="25200" t="30788" r="41336" b="26527"/>
          <a:stretch>
            <a:fillRect/>
          </a:stretch>
        </p:blipFill>
        <p:spPr bwMode="auto">
          <a:xfrm>
            <a:off x="5724525" y="4005263"/>
            <a:ext cx="3168650" cy="2273300"/>
          </a:xfrm>
          <a:prstGeom prst="rect">
            <a:avLst/>
          </a:prstGeom>
          <a:noFill/>
          <a:ln w="9525">
            <a:noFill/>
            <a:miter lim="800000"/>
            <a:headEnd/>
            <a:tailEnd/>
          </a:ln>
          <a:effectLst/>
        </p:spPr>
      </p:pic>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D5F247A2-8014-4AA7-B6A9-D24D900EB5FF}" type="slidenum">
              <a:rPr lang="fr-FR" sz="1400" b="0">
                <a:solidFill>
                  <a:schemeClr val="tx1"/>
                </a:solidFill>
                <a:latin typeface="Arial" pitchFamily="34" charset="0"/>
                <a:cs typeface="+mn-cs"/>
              </a:rPr>
              <a:pPr algn="r">
                <a:defRPr/>
              </a:pPr>
              <a:t>13</a:t>
            </a:fld>
            <a:endParaRPr lang="fr-FR" sz="1400" b="0">
              <a:solidFill>
                <a:schemeClr val="tx1"/>
              </a:solidFill>
              <a:latin typeface="Arial" pitchFamily="34" charset="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04800" y="1557338"/>
            <a:ext cx="8839200" cy="4929187"/>
          </a:xfrm>
          <a:prstGeom prst="rect">
            <a:avLst/>
          </a:prstGeom>
          <a:noFill/>
          <a:ln w="9525">
            <a:noFill/>
            <a:miter lim="800000"/>
            <a:headEnd/>
            <a:tailEnd/>
          </a:ln>
        </p:spPr>
        <p:txBody>
          <a:bodyPr/>
          <a:lstStyle/>
          <a:p>
            <a:pPr marL="457200" indent="-457200">
              <a:spcBef>
                <a:spcPct val="20000"/>
              </a:spcBef>
            </a:pPr>
            <a:r>
              <a:rPr lang="fr-FR" sz="2400">
                <a:latin typeface="Tahoma" pitchFamily="34" charset="0"/>
                <a:cs typeface="Tahoma" pitchFamily="34" charset="0"/>
              </a:rPr>
              <a:t>3) </a:t>
            </a:r>
            <a:r>
              <a:rPr lang="fr-FR" sz="2400" u="sng">
                <a:latin typeface="Tahoma" pitchFamily="34" charset="0"/>
                <a:cs typeface="Tahoma" pitchFamily="34" charset="0"/>
              </a:rPr>
              <a:t>The monitoring and data management staff :</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Investigators training to help in reporting of ICSR</a:t>
            </a:r>
          </a:p>
          <a:p>
            <a:pPr marL="457200" indent="-457200">
              <a:spcBef>
                <a:spcPct val="20000"/>
              </a:spcBef>
            </a:pPr>
            <a:r>
              <a:rPr lang="fr-FR" sz="2400">
                <a:latin typeface="Tahoma" pitchFamily="34" charset="0"/>
                <a:cs typeface="Tahoma" pitchFamily="34" charset="0"/>
              </a:rPr>
              <a:t>- Validation on site the primary information (source)</a:t>
            </a:r>
          </a:p>
          <a:p>
            <a:pPr marL="457200" indent="-457200">
              <a:spcBef>
                <a:spcPct val="20000"/>
              </a:spcBef>
            </a:pPr>
            <a:r>
              <a:rPr lang="fr-FR" sz="2400">
                <a:latin typeface="Tahoma" pitchFamily="34" charset="0"/>
                <a:cs typeface="Tahoma" pitchFamily="34" charset="0"/>
              </a:rPr>
              <a:t>- Prevention of missing data</a:t>
            </a:r>
          </a:p>
          <a:p>
            <a:pPr marL="457200" indent="-457200">
              <a:spcBef>
                <a:spcPct val="20000"/>
              </a:spcBef>
            </a:pPr>
            <a:r>
              <a:rPr lang="fr-FR" sz="2400">
                <a:latin typeface="Tahoma" pitchFamily="34" charset="0"/>
                <a:cs typeface="Tahoma" pitchFamily="34" charset="0"/>
              </a:rPr>
              <a:t>- Use of a validated coding process </a:t>
            </a:r>
          </a:p>
          <a:p>
            <a:pPr marL="457200" indent="-457200">
              <a:spcBef>
                <a:spcPct val="20000"/>
              </a:spcBef>
            </a:pPr>
            <a:r>
              <a:rPr lang="fr-FR" sz="2400">
                <a:latin typeface="Tahoma" pitchFamily="34" charset="0"/>
                <a:cs typeface="Tahoma" pitchFamily="34" charset="0"/>
              </a:rPr>
              <a:t>- Delivery a reliable safety database</a:t>
            </a:r>
          </a:p>
          <a:p>
            <a:pPr marL="457200" indent="-457200">
              <a:spcBef>
                <a:spcPct val="20000"/>
              </a:spcBef>
            </a:pPr>
            <a:r>
              <a:rPr lang="fr-FR" sz="2400">
                <a:latin typeface="Tahoma" pitchFamily="34" charset="0"/>
                <a:cs typeface="Tahoma" pitchFamily="34" charset="0"/>
              </a:rPr>
              <a:t>- Edition of case reports, line listings and queries</a:t>
            </a:r>
          </a:p>
          <a:p>
            <a:pPr marL="457200" indent="-457200">
              <a:spcBef>
                <a:spcPct val="20000"/>
              </a:spcBef>
            </a:pPr>
            <a:r>
              <a:rPr lang="fr-FR" sz="2400">
                <a:latin typeface="Tahoma" pitchFamily="34" charset="0"/>
                <a:cs typeface="Tahoma" pitchFamily="34" charset="0"/>
              </a:rPr>
              <a:t>- Certification of the tracability and the quality </a:t>
            </a:r>
          </a:p>
          <a:p>
            <a:pPr marL="457200" indent="-457200">
              <a:spcBef>
                <a:spcPct val="20000"/>
              </a:spcBef>
            </a:pPr>
            <a:r>
              <a:rPr lang="fr-FR" sz="2400">
                <a:latin typeface="Tahoma" pitchFamily="34" charset="0"/>
                <a:cs typeface="Tahoma" pitchFamily="34" charset="0"/>
              </a:rPr>
              <a:t>  (standard operating procedures)  </a:t>
            </a:r>
            <a:endParaRPr lang="fr-FR" sz="1000">
              <a:latin typeface="Tahoma" pitchFamily="34" charset="0"/>
              <a:cs typeface="Tahoma" pitchFamily="34" charset="0"/>
            </a:endParaRPr>
          </a:p>
        </p:txBody>
      </p:sp>
      <p:pic>
        <p:nvPicPr>
          <p:cNvPr id="16387" name="Picture 5"/>
          <p:cNvPicPr>
            <a:picLocks noChangeAspect="1" noChangeArrowheads="1"/>
          </p:cNvPicPr>
          <p:nvPr/>
        </p:nvPicPr>
        <p:blipFill>
          <a:blip r:embed="rId2" cstate="print"/>
          <a:srcRect l="9598" t="11221" r="76375" b="72450"/>
          <a:stretch>
            <a:fillRect/>
          </a:stretch>
        </p:blipFill>
        <p:spPr bwMode="auto">
          <a:xfrm>
            <a:off x="6877050" y="3141663"/>
            <a:ext cx="1223963" cy="1068387"/>
          </a:xfrm>
          <a:prstGeom prst="rect">
            <a:avLst/>
          </a:prstGeom>
          <a:noFill/>
          <a:ln w="9525">
            <a:solidFill>
              <a:srgbClr val="000066"/>
            </a:solidFill>
            <a:miter lim="800000"/>
            <a:headEnd/>
            <a:tailEnd/>
          </a:ln>
          <a:effectLst/>
        </p:spPr>
      </p:pic>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203AFFF0-9696-47C7-B5F6-D0A5D3790682}" type="slidenum">
              <a:rPr lang="fr-FR" sz="1400" b="0">
                <a:solidFill>
                  <a:schemeClr val="tx1"/>
                </a:solidFill>
                <a:latin typeface="Arial" pitchFamily="34" charset="0"/>
                <a:cs typeface="+mn-cs"/>
              </a:rPr>
              <a:pPr algn="r">
                <a:defRPr/>
              </a:pPr>
              <a:t>14</a:t>
            </a:fld>
            <a:endParaRPr lang="fr-FR" sz="1400" b="0">
              <a:solidFill>
                <a:schemeClr val="tx1"/>
              </a:solidFill>
              <a:latin typeface="Arial" pitchFamily="34" charset="0"/>
              <a:cs typeface="+mn-cs"/>
            </a:endParaRPr>
          </a:p>
        </p:txBody>
      </p:sp>
      <p:sp>
        <p:nvSpPr>
          <p:cNvPr id="16389"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Operational ICSR management :</a:t>
            </a:r>
            <a:br>
              <a:rPr lang="fr-FR" sz="3200">
                <a:latin typeface="Tahoma" pitchFamily="34" charset="0"/>
              </a:rPr>
            </a:br>
            <a:r>
              <a:rPr lang="fr-FR" sz="3200">
                <a:latin typeface="Tahoma" pitchFamily="34" charset="0"/>
              </a:rPr>
              <a:t>What are the stakeholders ?</a:t>
            </a:r>
          </a:p>
        </p:txBody>
      </p:sp>
      <p:sp>
        <p:nvSpPr>
          <p:cNvPr id="16390" name="Rectangle 5"/>
          <p:cNvSpPr>
            <a:spLocks noChangeArrowheads="1"/>
          </p:cNvSpPr>
          <p:nvPr/>
        </p:nvSpPr>
        <p:spPr bwMode="auto">
          <a:xfrm>
            <a:off x="755650" y="5876925"/>
            <a:ext cx="7777163" cy="503238"/>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	Reliable data are the raw material for risk management</a:t>
            </a:r>
          </a:p>
        </p:txBody>
      </p:sp>
      <p:sp>
        <p:nvSpPr>
          <p:cNvPr id="16391" name="AutoShape 7"/>
          <p:cNvSpPr>
            <a:spLocks noChangeArrowheads="1"/>
          </p:cNvSpPr>
          <p:nvPr/>
        </p:nvSpPr>
        <p:spPr bwMode="auto">
          <a:xfrm>
            <a:off x="468313" y="6021388"/>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E981466-F820-44C1-96EC-97F15E3E4C37}" type="slidenum">
              <a:rPr lang="fr-FR" smtClean="0"/>
              <a:pPr>
                <a:defRPr/>
              </a:pPr>
              <a:t>15</a:t>
            </a:fld>
            <a:endParaRPr lang="fr-FR"/>
          </a:p>
        </p:txBody>
      </p:sp>
      <p:sp>
        <p:nvSpPr>
          <p:cNvPr id="17411" name="Rectangle 5"/>
          <p:cNvSpPr>
            <a:spLocks noChangeArrowheads="1"/>
          </p:cNvSpPr>
          <p:nvPr/>
        </p:nvSpPr>
        <p:spPr bwMode="auto">
          <a:xfrm>
            <a:off x="304800" y="1628775"/>
            <a:ext cx="8588375" cy="4929188"/>
          </a:xfrm>
          <a:prstGeom prst="rect">
            <a:avLst/>
          </a:prstGeom>
          <a:noFill/>
          <a:ln w="9525">
            <a:noFill/>
            <a:miter lim="800000"/>
            <a:headEnd/>
            <a:tailEnd/>
          </a:ln>
        </p:spPr>
        <p:txBody>
          <a:bodyPr/>
          <a:lstStyle/>
          <a:p>
            <a:pPr lvl="2">
              <a:spcBef>
                <a:spcPct val="20000"/>
              </a:spcBef>
            </a:pPr>
            <a:endParaRPr lang="fr-FR" sz="800">
              <a:latin typeface="Tahoma" pitchFamily="34" charset="0"/>
              <a:cs typeface="Tahoma" pitchFamily="34" charset="0"/>
            </a:endParaRPr>
          </a:p>
          <a:p>
            <a:pPr lvl="2">
              <a:spcBef>
                <a:spcPct val="20000"/>
              </a:spcBef>
              <a:buFontTx/>
              <a:buChar char="-"/>
            </a:pPr>
            <a:r>
              <a:rPr lang="fr-FR" sz="3200">
                <a:latin typeface="Tahoma" pitchFamily="34" charset="0"/>
                <a:cs typeface="Tahoma" pitchFamily="34" charset="0"/>
              </a:rPr>
              <a:t> Operational ICSR management</a:t>
            </a:r>
          </a:p>
          <a:p>
            <a:pPr marL="342900" indent="-342900">
              <a:spcBef>
                <a:spcPct val="20000"/>
              </a:spcBef>
            </a:pPr>
            <a:endParaRPr lang="fr-FR" sz="3200">
              <a:latin typeface="Tahoma" pitchFamily="34" charset="0"/>
              <a:cs typeface="Tahoma" pitchFamily="34" charset="0"/>
            </a:endParaRPr>
          </a:p>
          <a:p>
            <a:pPr marL="342900" indent="-342900">
              <a:spcBef>
                <a:spcPct val="20000"/>
              </a:spcBef>
            </a:pPr>
            <a:endParaRPr lang="fr-FR" sz="3200">
              <a:latin typeface="Tahoma" pitchFamily="34" charset="0"/>
              <a:cs typeface="Tahoma" pitchFamily="34" charset="0"/>
            </a:endParaRPr>
          </a:p>
          <a:p>
            <a:pPr lvl="2">
              <a:spcBef>
                <a:spcPct val="20000"/>
              </a:spcBef>
              <a:buFontTx/>
              <a:buChar char="-"/>
            </a:pPr>
            <a:r>
              <a:rPr lang="fr-FR" sz="3200">
                <a:solidFill>
                  <a:srgbClr val="800000"/>
                </a:solidFill>
                <a:latin typeface="Tahoma" pitchFamily="34" charset="0"/>
                <a:cs typeface="Tahoma" pitchFamily="34" charset="0"/>
              </a:rPr>
              <a:t> Risk management</a:t>
            </a:r>
          </a:p>
          <a:p>
            <a:pPr marL="342900" indent="-342900">
              <a:spcBef>
                <a:spcPct val="20000"/>
              </a:spcBef>
            </a:pPr>
            <a:endParaRPr lang="fr-FR" sz="3200">
              <a:latin typeface="Tahoma" pitchFamily="34" charset="0"/>
              <a:cs typeface="Tahoma" pitchFamily="34" charset="0"/>
            </a:endParaRPr>
          </a:p>
          <a:p>
            <a:pPr marL="342900" indent="-342900">
              <a:spcBef>
                <a:spcPct val="20000"/>
              </a:spcBef>
            </a:pPr>
            <a:endParaRPr lang="fr-FR" sz="3200">
              <a:latin typeface="Tahoma" pitchFamily="34" charset="0"/>
              <a:cs typeface="Tahoma" pitchFamily="34" charset="0"/>
            </a:endParaRPr>
          </a:p>
          <a:p>
            <a:pPr lvl="2">
              <a:spcBef>
                <a:spcPct val="20000"/>
              </a:spcBef>
              <a:buFontTx/>
              <a:buChar char="-"/>
            </a:pPr>
            <a:r>
              <a:rPr lang="fr-FR" sz="3200">
                <a:latin typeface="Tahoma" pitchFamily="34" charset="0"/>
                <a:cs typeface="Tahoma" pitchFamily="34" charset="0"/>
              </a:rPr>
              <a:t> Extrapolation of safety results</a:t>
            </a:r>
            <a:endParaRPr lang="fr-FR" sz="2400">
              <a:latin typeface="Tahoma" pitchFamily="34" charset="0"/>
              <a:cs typeface="Tahoma" pitchFamily="34" charset="0"/>
            </a:endParaRPr>
          </a:p>
        </p:txBody>
      </p:sp>
      <p:sp>
        <p:nvSpPr>
          <p:cNvPr id="17412"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TRACKING DRUG SIDE EFFECTS</a:t>
            </a:r>
            <a:br>
              <a:rPr lang="fr-FR" sz="3200">
                <a:latin typeface="Tahoma" pitchFamily="34" charset="0"/>
              </a:rPr>
            </a:br>
            <a:r>
              <a:rPr lang="fr-FR" sz="3200">
                <a:latin typeface="Tahoma" pitchFamily="34" charset="0"/>
              </a:rPr>
              <a:t>DURING CLINICAL TRIALS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The protections of persons</a:t>
            </a:r>
          </a:p>
        </p:txBody>
      </p:sp>
      <p:sp>
        <p:nvSpPr>
          <p:cNvPr id="18435" name="Rectangle 5"/>
          <p:cNvSpPr>
            <a:spLocks noChangeArrowheads="1"/>
          </p:cNvSpPr>
          <p:nvPr/>
        </p:nvSpPr>
        <p:spPr bwMode="auto">
          <a:xfrm>
            <a:off x="304800" y="1628775"/>
            <a:ext cx="8588375" cy="4929188"/>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From an ethical point of view :</a:t>
            </a:r>
          </a:p>
          <a:p>
            <a:pPr marL="342900" indent="-342900">
              <a:spcBef>
                <a:spcPct val="20000"/>
              </a:spcBef>
              <a:buFontTx/>
              <a:buChar char="-"/>
            </a:pPr>
            <a:r>
              <a:rPr lang="fr-FR" sz="2000">
                <a:latin typeface="Tahoma" pitchFamily="34" charset="0"/>
                <a:cs typeface="Tahoma" pitchFamily="34" charset="0"/>
              </a:rPr>
              <a:t>It is easy to assess the efficacy</a:t>
            </a:r>
          </a:p>
          <a:p>
            <a:pPr marL="342900" indent="-342900">
              <a:spcBef>
                <a:spcPct val="20000"/>
              </a:spcBef>
              <a:buFontTx/>
              <a:buChar char="-"/>
            </a:pPr>
            <a:r>
              <a:rPr lang="fr-FR" sz="2000">
                <a:latin typeface="Tahoma" pitchFamily="34" charset="0"/>
                <a:cs typeface="Tahoma" pitchFamily="34" charset="0"/>
              </a:rPr>
              <a:t>It is less easy so assess the safety</a:t>
            </a:r>
          </a:p>
          <a:p>
            <a:pPr marL="342900" indent="-342900">
              <a:spcBef>
                <a:spcPct val="20000"/>
              </a:spcBef>
            </a:pPr>
            <a:endParaRPr lang="fr-FR" sz="1000">
              <a:latin typeface="Tahoma" pitchFamily="34" charset="0"/>
              <a:cs typeface="Tahoma" pitchFamily="34" charset="0"/>
            </a:endParaRPr>
          </a:p>
          <a:p>
            <a:pPr marL="342900" indent="-342900">
              <a:spcBef>
                <a:spcPct val="20000"/>
              </a:spcBef>
            </a:pPr>
            <a:r>
              <a:rPr lang="fr-FR" sz="2400">
                <a:latin typeface="Tahoma" pitchFamily="34" charset="0"/>
                <a:cs typeface="Tahoma" pitchFamily="34" charset="0"/>
              </a:rPr>
              <a:t>A prerequisite to safety assessment : </a:t>
            </a:r>
          </a:p>
          <a:p>
            <a:pPr marL="342900" indent="-342900">
              <a:spcBef>
                <a:spcPct val="20000"/>
              </a:spcBef>
            </a:pPr>
            <a:endParaRPr lang="fr-FR" sz="800">
              <a:latin typeface="Tahoma" pitchFamily="34" charset="0"/>
              <a:cs typeface="Tahoma" pitchFamily="34" charset="0"/>
            </a:endParaRPr>
          </a:p>
          <a:p>
            <a:pPr marL="342900" indent="-342900">
              <a:spcBef>
                <a:spcPct val="20000"/>
              </a:spcBef>
              <a:buFontTx/>
              <a:buChar char="-"/>
            </a:pPr>
            <a:r>
              <a:rPr lang="fr-FR" sz="2400">
                <a:latin typeface="Tahoma" pitchFamily="34" charset="0"/>
                <a:cs typeface="Tahoma" pitchFamily="34" charset="0"/>
              </a:rPr>
              <a:t>Individual patient interest &gt; collective interest</a:t>
            </a:r>
          </a:p>
          <a:p>
            <a:pPr marL="342900" indent="-342900">
              <a:spcBef>
                <a:spcPct val="20000"/>
              </a:spcBef>
              <a:buFontTx/>
              <a:buChar char="-"/>
            </a:pPr>
            <a:r>
              <a:rPr lang="fr-FR" sz="2400">
                <a:latin typeface="Tahoma" pitchFamily="34" charset="0"/>
                <a:cs typeface="Tahoma" pitchFamily="34" charset="0"/>
              </a:rPr>
              <a:t>Information of the patient on risk and consent process</a:t>
            </a:r>
          </a:p>
          <a:p>
            <a:pPr marL="342900" indent="-342900">
              <a:spcBef>
                <a:spcPct val="20000"/>
              </a:spcBef>
              <a:buFontTx/>
              <a:buChar char="-"/>
            </a:pPr>
            <a:r>
              <a:rPr lang="fr-FR" sz="2400">
                <a:latin typeface="Tahoma" pitchFamily="34" charset="0"/>
                <a:cs typeface="Tahoma" pitchFamily="34" charset="0"/>
              </a:rPr>
              <a:t>Anticipated management of risk</a:t>
            </a:r>
          </a:p>
          <a:p>
            <a:pPr marL="342900" indent="-342900">
              <a:spcBef>
                <a:spcPct val="20000"/>
              </a:spcBef>
              <a:buFontTx/>
              <a:buChar char="-"/>
            </a:pPr>
            <a:r>
              <a:rPr lang="fr-FR" sz="2400">
                <a:latin typeface="Tahoma" pitchFamily="34" charset="0"/>
                <a:cs typeface="Tahoma" pitchFamily="34" charset="0"/>
              </a:rPr>
              <a:t>Ethical clearance of independant committees</a:t>
            </a:r>
          </a:p>
          <a:p>
            <a:pPr marL="342900" indent="-342900">
              <a:spcBef>
                <a:spcPct val="20000"/>
              </a:spcBef>
              <a:buFontTx/>
              <a:buChar char="-"/>
            </a:pPr>
            <a:r>
              <a:rPr lang="fr-FR" sz="2400">
                <a:latin typeface="Tahoma" pitchFamily="34" charset="0"/>
                <a:cs typeface="Tahoma" pitchFamily="34" charset="0"/>
              </a:rPr>
              <a:t>Liability of the sponsors (Insurance)</a:t>
            </a:r>
          </a:p>
        </p:txBody>
      </p:sp>
      <p:sp>
        <p:nvSpPr>
          <p:cNvPr id="4"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5FE4CA3A-F3AF-4B0B-BCC3-58500CC8F0AD}" type="slidenum">
              <a:rPr lang="fr-FR" sz="1400" b="0">
                <a:solidFill>
                  <a:schemeClr val="tx1"/>
                </a:solidFill>
                <a:latin typeface="Arial" pitchFamily="34" charset="0"/>
                <a:cs typeface="+mn-cs"/>
              </a:rPr>
              <a:pPr algn="r">
                <a:defRPr/>
              </a:pPr>
              <a:t>16</a:t>
            </a:fld>
            <a:endParaRPr lang="fr-FR" sz="1400" b="0">
              <a:solidFill>
                <a:schemeClr val="tx1"/>
              </a:solidFill>
              <a:latin typeface="Arial" pitchFamily="34" charset="0"/>
              <a:cs typeface="+mn-cs"/>
            </a:endParaRPr>
          </a:p>
        </p:txBody>
      </p:sp>
      <p:pic>
        <p:nvPicPr>
          <p:cNvPr id="18437" name="Picture 5"/>
          <p:cNvPicPr>
            <a:picLocks noChangeAspect="1" noChangeArrowheads="1"/>
          </p:cNvPicPr>
          <p:nvPr/>
        </p:nvPicPr>
        <p:blipFill>
          <a:blip r:embed="rId3" cstate="print"/>
          <a:srcRect l="14186" t="18463" r="71342" b="63861"/>
          <a:stretch>
            <a:fillRect/>
          </a:stretch>
        </p:blipFill>
        <p:spPr bwMode="auto">
          <a:xfrm>
            <a:off x="6297613" y="1679575"/>
            <a:ext cx="1765300" cy="1347788"/>
          </a:xfrm>
          <a:prstGeom prst="rect">
            <a:avLst/>
          </a:prstGeom>
          <a:noFill/>
          <a:ln w="9525">
            <a:solidFill>
              <a:srgbClr val="000066"/>
            </a:solidFill>
            <a:miter lim="800000"/>
            <a:headEnd/>
            <a:tailEnd/>
          </a:ln>
          <a:effectLst/>
        </p:spPr>
      </p:pic>
      <p:sp>
        <p:nvSpPr>
          <p:cNvPr id="18438" name="Rectangle 5"/>
          <p:cNvSpPr>
            <a:spLocks noChangeArrowheads="1"/>
          </p:cNvSpPr>
          <p:nvPr/>
        </p:nvSpPr>
        <p:spPr bwMode="auto">
          <a:xfrm>
            <a:off x="179388" y="6453188"/>
            <a:ext cx="7993062" cy="215900"/>
          </a:xfrm>
          <a:prstGeom prst="rect">
            <a:avLst/>
          </a:prstGeom>
          <a:noFill/>
          <a:ln w="9525">
            <a:noFill/>
            <a:miter lim="800000"/>
            <a:headEnd/>
            <a:tailEnd/>
          </a:ln>
        </p:spPr>
        <p:txBody>
          <a:bodyPr/>
          <a:lstStyle/>
          <a:p>
            <a:pPr marL="342900" indent="-342900">
              <a:spcBef>
                <a:spcPct val="20000"/>
              </a:spcBef>
            </a:pPr>
            <a:r>
              <a:rPr lang="fr-FR" sz="1000">
                <a:latin typeface="Tahoma" pitchFamily="34" charset="0"/>
              </a:rPr>
              <a:t>* World Medical Association</a:t>
            </a:r>
          </a:p>
        </p:txBody>
      </p:sp>
      <p:sp>
        <p:nvSpPr>
          <p:cNvPr id="18439" name="Rectangle 5"/>
          <p:cNvSpPr>
            <a:spLocks noChangeArrowheads="1"/>
          </p:cNvSpPr>
          <p:nvPr/>
        </p:nvSpPr>
        <p:spPr bwMode="auto">
          <a:xfrm>
            <a:off x="7596188" y="2420938"/>
            <a:ext cx="792162" cy="287337"/>
          </a:xfrm>
          <a:prstGeom prst="rect">
            <a:avLst/>
          </a:prstGeom>
          <a:noFill/>
          <a:ln w="9525">
            <a:noFill/>
            <a:miter lim="800000"/>
            <a:headEnd/>
            <a:tailEnd/>
          </a:ln>
        </p:spPr>
        <p:txBody>
          <a:bodyPr/>
          <a:lstStyle/>
          <a:p>
            <a:pPr marL="342900" indent="-342900">
              <a:spcBef>
                <a:spcPct val="20000"/>
              </a:spcBef>
            </a:pPr>
            <a:r>
              <a:rPr lang="fr-FR" sz="2000">
                <a:latin typeface="Tahoma" pitchFamily="34"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What are the stakeholders ?</a:t>
            </a:r>
          </a:p>
        </p:txBody>
      </p:sp>
      <p:sp>
        <p:nvSpPr>
          <p:cNvPr id="19459" name="Rectangle 5"/>
          <p:cNvSpPr>
            <a:spLocks noChangeArrowheads="1"/>
          </p:cNvSpPr>
          <p:nvPr/>
        </p:nvSpPr>
        <p:spPr bwMode="auto">
          <a:xfrm>
            <a:off x="304800" y="1557338"/>
            <a:ext cx="8839200" cy="4929187"/>
          </a:xfrm>
          <a:prstGeom prst="rect">
            <a:avLst/>
          </a:prstGeom>
          <a:noFill/>
          <a:ln w="9525">
            <a:noFill/>
            <a:miter lim="800000"/>
            <a:headEnd/>
            <a:tailEnd/>
          </a:ln>
        </p:spPr>
        <p:txBody>
          <a:bodyPr/>
          <a:lstStyle/>
          <a:p>
            <a:pPr marL="457200" indent="-457200">
              <a:spcBef>
                <a:spcPct val="20000"/>
              </a:spcBef>
            </a:pPr>
            <a:r>
              <a:rPr lang="fr-FR" sz="2400">
                <a:latin typeface="Tahoma" pitchFamily="34" charset="0"/>
                <a:cs typeface="Tahoma" pitchFamily="34" charset="0"/>
              </a:rPr>
              <a:t>4) </a:t>
            </a:r>
            <a:r>
              <a:rPr lang="fr-FR" sz="2400" u="sng">
                <a:latin typeface="Tahoma" pitchFamily="34" charset="0"/>
                <a:cs typeface="Tahoma" pitchFamily="34" charset="0"/>
              </a:rPr>
              <a:t>The Pharmacovigilance Qualified Person :</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To assume sponsors responsabilities with regards to</a:t>
            </a:r>
          </a:p>
          <a:p>
            <a:pPr marL="457200" indent="-457200">
              <a:spcBef>
                <a:spcPct val="20000"/>
              </a:spcBef>
            </a:pPr>
            <a:r>
              <a:rPr lang="fr-FR" sz="2400">
                <a:latin typeface="Tahoma" pitchFamily="34" charset="0"/>
                <a:cs typeface="Tahoma" pitchFamily="34" charset="0"/>
              </a:rPr>
              <a:t>   regulatory requirements and timelines</a:t>
            </a:r>
          </a:p>
          <a:p>
            <a:pPr marL="457200" indent="-457200">
              <a:spcBef>
                <a:spcPct val="20000"/>
              </a:spcBef>
            </a:pPr>
            <a:r>
              <a:rPr lang="fr-FR" sz="2400">
                <a:latin typeface="Tahoma" pitchFamily="34" charset="0"/>
                <a:cs typeface="Tahoma" pitchFamily="34" charset="0"/>
              </a:rPr>
              <a:t>- To monitor the workflow of all occurring ICSR from</a:t>
            </a:r>
          </a:p>
          <a:p>
            <a:pPr marL="457200" indent="-457200">
              <a:spcBef>
                <a:spcPct val="20000"/>
              </a:spcBef>
            </a:pPr>
            <a:r>
              <a:rPr lang="fr-FR" sz="2400">
                <a:latin typeface="Tahoma" pitchFamily="34" charset="0"/>
                <a:cs typeface="Tahoma" pitchFamily="34" charset="0"/>
              </a:rPr>
              <a:t>   data management up to medical assessment</a:t>
            </a:r>
          </a:p>
          <a:p>
            <a:pPr marL="457200" indent="-457200">
              <a:spcBef>
                <a:spcPct val="20000"/>
              </a:spcBef>
            </a:pPr>
            <a:r>
              <a:rPr lang="fr-FR" sz="2400">
                <a:latin typeface="Tahoma" pitchFamily="34" charset="0"/>
                <a:cs typeface="Tahoma" pitchFamily="34" charset="0"/>
              </a:rPr>
              <a:t>- To declare to Health Authorities and Ethics Committee</a:t>
            </a:r>
          </a:p>
          <a:p>
            <a:pPr marL="457200" indent="-457200">
              <a:spcBef>
                <a:spcPct val="20000"/>
              </a:spcBef>
            </a:pPr>
            <a:r>
              <a:rPr lang="fr-FR" sz="2400">
                <a:latin typeface="Tahoma" pitchFamily="34" charset="0"/>
                <a:cs typeface="Tahoma" pitchFamily="34" charset="0"/>
              </a:rPr>
              <a:t>- To detect any signal :</a:t>
            </a:r>
          </a:p>
          <a:p>
            <a:pPr marL="742950" lvl="1" indent="-285750">
              <a:spcBef>
                <a:spcPct val="20000"/>
              </a:spcBef>
            </a:pPr>
            <a:r>
              <a:rPr lang="fr-FR" sz="2000">
                <a:latin typeface="Tahoma" pitchFamily="34" charset="0"/>
                <a:cs typeface="Tahoma" pitchFamily="34" charset="0"/>
              </a:rPr>
              <a:t>- Unexpected / not labelled Serious AE (SUSAR)</a:t>
            </a:r>
          </a:p>
          <a:p>
            <a:pPr marL="742950" lvl="1" indent="-285750">
              <a:spcBef>
                <a:spcPct val="20000"/>
              </a:spcBef>
            </a:pPr>
            <a:r>
              <a:rPr lang="fr-FR" sz="2000">
                <a:latin typeface="Tahoma" pitchFamily="34" charset="0"/>
                <a:cs typeface="Tahoma" pitchFamily="34" charset="0"/>
              </a:rPr>
              <a:t>- Increase in frequency of a labelled AE</a:t>
            </a:r>
            <a:r>
              <a:rPr lang="fr-FR" sz="2400">
                <a:latin typeface="Tahoma" pitchFamily="34" charset="0"/>
                <a:cs typeface="Tahoma" pitchFamily="34" charset="0"/>
              </a:rPr>
              <a:t> </a:t>
            </a:r>
            <a:endParaRPr lang="fr-FR" sz="1000">
              <a:latin typeface="Tahoma" pitchFamily="34" charset="0"/>
              <a:cs typeface="Tahoma" pitchFamily="34" charset="0"/>
            </a:endParaRPr>
          </a:p>
        </p:txBody>
      </p:sp>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A8EC36FD-451C-4277-862D-B64C546688C7}" type="slidenum">
              <a:rPr lang="fr-FR" sz="1400" b="0">
                <a:solidFill>
                  <a:schemeClr val="tx1"/>
                </a:solidFill>
                <a:latin typeface="Arial" pitchFamily="34" charset="0"/>
                <a:cs typeface="+mn-cs"/>
              </a:rPr>
              <a:pPr algn="r">
                <a:defRPr/>
              </a:pPr>
              <a:t>17</a:t>
            </a:fld>
            <a:endParaRPr lang="fr-FR" sz="1400" b="0">
              <a:solidFill>
                <a:schemeClr val="tx1"/>
              </a:solidFill>
              <a:latin typeface="Arial" pitchFamily="34" charset="0"/>
              <a:cs typeface="+mn-cs"/>
            </a:endParaRPr>
          </a:p>
        </p:txBody>
      </p:sp>
      <p:sp>
        <p:nvSpPr>
          <p:cNvPr id="19461" name="Rectangle 5"/>
          <p:cNvSpPr>
            <a:spLocks noChangeArrowheads="1"/>
          </p:cNvSpPr>
          <p:nvPr/>
        </p:nvSpPr>
        <p:spPr bwMode="auto">
          <a:xfrm>
            <a:off x="755650" y="5734050"/>
            <a:ext cx="7777163" cy="503238"/>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	Pharmacovigilance activity must be independant of the management of the trial</a:t>
            </a:r>
          </a:p>
        </p:txBody>
      </p:sp>
      <p:sp>
        <p:nvSpPr>
          <p:cNvPr id="19462" name="AutoShape 7"/>
          <p:cNvSpPr>
            <a:spLocks noChangeArrowheads="1"/>
          </p:cNvSpPr>
          <p:nvPr/>
        </p:nvSpPr>
        <p:spPr bwMode="auto">
          <a:xfrm>
            <a:off x="468313" y="5878513"/>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A2F205AF-689A-449B-9B25-70E4A9985F27}" type="slidenum">
              <a:rPr lang="fr-FR"/>
              <a:pPr>
                <a:defRPr/>
              </a:pPr>
              <a:t>18</a:t>
            </a:fld>
            <a:endParaRPr lang="fr-FR"/>
          </a:p>
        </p:txBody>
      </p:sp>
      <p:sp>
        <p:nvSpPr>
          <p:cNvPr id="20483" name="Rectangle 5"/>
          <p:cNvSpPr>
            <a:spLocks noChangeArrowheads="1"/>
          </p:cNvSpPr>
          <p:nvPr/>
        </p:nvSpPr>
        <p:spPr bwMode="auto">
          <a:xfrm>
            <a:off x="304800" y="1557338"/>
            <a:ext cx="8588375" cy="4929187"/>
          </a:xfrm>
          <a:prstGeom prst="rect">
            <a:avLst/>
          </a:prstGeom>
          <a:noFill/>
          <a:ln w="9525">
            <a:noFill/>
            <a:miter lim="800000"/>
            <a:headEnd/>
            <a:tailEnd/>
          </a:ln>
        </p:spPr>
        <p:txBody>
          <a:bodyPr/>
          <a:lstStyle/>
          <a:p>
            <a:pPr marL="342900" indent="-342900">
              <a:spcBef>
                <a:spcPct val="20000"/>
              </a:spcBef>
            </a:pPr>
            <a:r>
              <a:rPr lang="fr-FR" sz="2400" u="sng">
                <a:latin typeface="Tahoma" pitchFamily="34" charset="0"/>
                <a:cs typeface="Tahoma" pitchFamily="34" charset="0"/>
              </a:rPr>
              <a:t>Who is the qualified person ?</a:t>
            </a:r>
          </a:p>
          <a:p>
            <a:pPr marL="342900" indent="-342900">
              <a:spcBef>
                <a:spcPct val="20000"/>
              </a:spcBef>
            </a:pPr>
            <a:endParaRPr lang="fr-FR" sz="800" u="sng">
              <a:latin typeface="Tahoma" pitchFamily="34" charset="0"/>
              <a:cs typeface="Tahoma" pitchFamily="34" charset="0"/>
            </a:endParaRPr>
          </a:p>
          <a:p>
            <a:pPr marL="342900" indent="-342900">
              <a:spcBef>
                <a:spcPct val="20000"/>
              </a:spcBef>
              <a:buFontTx/>
              <a:buChar char="-"/>
            </a:pPr>
            <a:r>
              <a:rPr lang="fr-FR" sz="2400">
                <a:latin typeface="Tahoma" pitchFamily="34" charset="0"/>
                <a:cs typeface="Tahoma" pitchFamily="34" charset="0"/>
              </a:rPr>
              <a:t>National level (Headquarters in France):</a:t>
            </a:r>
          </a:p>
          <a:p>
            <a:pPr marL="742950" lvl="1" indent="-285750">
              <a:spcBef>
                <a:spcPct val="20000"/>
              </a:spcBef>
              <a:buFontTx/>
              <a:buChar char="-"/>
            </a:pPr>
            <a:r>
              <a:rPr lang="fr-FR" sz="2400">
                <a:latin typeface="Tahoma" pitchFamily="34" charset="0"/>
                <a:cs typeface="Tahoma" pitchFamily="34" charset="0"/>
              </a:rPr>
              <a:t>QPPV (Under delegation from QP) </a:t>
            </a:r>
          </a:p>
          <a:p>
            <a:pPr marL="742950" lvl="1" indent="-285750">
              <a:spcBef>
                <a:spcPct val="20000"/>
              </a:spcBef>
              <a:buFontTx/>
              <a:buChar char="-"/>
            </a:pPr>
            <a:r>
              <a:rPr lang="fr-FR" sz="2400">
                <a:latin typeface="Tahoma" pitchFamily="34" charset="0"/>
                <a:cs typeface="Tahoma" pitchFamily="34" charset="0"/>
              </a:rPr>
              <a:t>Deputy QPPV (Back-up)</a:t>
            </a:r>
          </a:p>
          <a:p>
            <a:pPr marL="342900" indent="-342900">
              <a:spcBef>
                <a:spcPct val="20000"/>
              </a:spcBef>
            </a:pPr>
            <a:endParaRPr lang="fr-FR" sz="1000">
              <a:latin typeface="Tahoma" pitchFamily="34" charset="0"/>
              <a:cs typeface="Tahoma" pitchFamily="34" charset="0"/>
            </a:endParaRPr>
          </a:p>
          <a:p>
            <a:pPr marL="342900" indent="-342900">
              <a:spcBef>
                <a:spcPct val="20000"/>
              </a:spcBef>
              <a:buFontTx/>
              <a:buChar char="-"/>
            </a:pPr>
            <a:r>
              <a:rPr lang="fr-FR" sz="2400">
                <a:latin typeface="Tahoma" pitchFamily="34" charset="0"/>
                <a:cs typeface="Tahoma" pitchFamily="34" charset="0"/>
              </a:rPr>
              <a:t>European Union level for EMA / Eudravigilance (Headquarters in France):</a:t>
            </a:r>
          </a:p>
          <a:p>
            <a:pPr marL="742950" lvl="1" indent="-285750">
              <a:spcBef>
                <a:spcPct val="20000"/>
              </a:spcBef>
              <a:buFontTx/>
              <a:buChar char="-"/>
            </a:pPr>
            <a:r>
              <a:rPr lang="fr-FR" sz="2400">
                <a:latin typeface="Tahoma" pitchFamily="34" charset="0"/>
                <a:cs typeface="Tahoma" pitchFamily="34" charset="0"/>
              </a:rPr>
              <a:t>European Union Qualified Person in Pharmacovigilance (EUQPPV)</a:t>
            </a:r>
          </a:p>
          <a:p>
            <a:pPr marL="742950" lvl="1" indent="-285750">
              <a:spcBef>
                <a:spcPct val="20000"/>
              </a:spcBef>
              <a:buFontTx/>
              <a:buChar char="-"/>
            </a:pPr>
            <a:r>
              <a:rPr lang="fr-FR" sz="2400">
                <a:latin typeface="Tahoma" pitchFamily="34" charset="0"/>
                <a:cs typeface="Tahoma" pitchFamily="34" charset="0"/>
              </a:rPr>
              <a:t>Deputy EUQPPV (Back-up)</a:t>
            </a:r>
          </a:p>
          <a:p>
            <a:pPr marL="342900" indent="-342900">
              <a:spcBef>
                <a:spcPct val="20000"/>
              </a:spcBef>
            </a:pPr>
            <a:endParaRPr lang="fr-FR" sz="1000">
              <a:latin typeface="Tahoma" pitchFamily="34" charset="0"/>
              <a:cs typeface="Tahoma" pitchFamily="34" charset="0"/>
            </a:endParaRPr>
          </a:p>
          <a:p>
            <a:pPr marL="342900" indent="-342900">
              <a:spcBef>
                <a:spcPct val="20000"/>
              </a:spcBef>
              <a:buFontTx/>
              <a:buChar char="-"/>
            </a:pPr>
            <a:r>
              <a:rPr lang="fr-FR" sz="2400">
                <a:latin typeface="Tahoma" pitchFamily="34" charset="0"/>
                <a:cs typeface="Tahoma" pitchFamily="34" charset="0"/>
              </a:rPr>
              <a:t>International level: Contact person in headquarters for Pharmacovigilance activities (no regulation)</a:t>
            </a:r>
          </a:p>
        </p:txBody>
      </p:sp>
      <p:pic>
        <p:nvPicPr>
          <p:cNvPr id="20484" name="Picture 6"/>
          <p:cNvPicPr>
            <a:picLocks noChangeAspect="1" noChangeArrowheads="1"/>
          </p:cNvPicPr>
          <p:nvPr/>
        </p:nvPicPr>
        <p:blipFill>
          <a:blip r:embed="rId2" cstate="print"/>
          <a:srcRect l="7724" t="18375" r="74023" b="69247"/>
          <a:stretch>
            <a:fillRect/>
          </a:stretch>
        </p:blipFill>
        <p:spPr bwMode="auto">
          <a:xfrm>
            <a:off x="5867400" y="4965700"/>
            <a:ext cx="3097213" cy="695325"/>
          </a:xfrm>
          <a:prstGeom prst="rect">
            <a:avLst/>
          </a:prstGeom>
          <a:noFill/>
          <a:ln w="9525">
            <a:solidFill>
              <a:srgbClr val="000066"/>
            </a:solidFill>
            <a:miter lim="800000"/>
            <a:headEnd/>
            <a:tailEnd/>
          </a:ln>
          <a:effectLst/>
        </p:spPr>
      </p:pic>
      <p:sp>
        <p:nvSpPr>
          <p:cNvPr id="20485"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What are the stakeholders ?</a:t>
            </a:r>
          </a:p>
        </p:txBody>
      </p:sp>
      <p:pic>
        <p:nvPicPr>
          <p:cNvPr id="20486" name="Picture 9"/>
          <p:cNvPicPr>
            <a:picLocks noChangeAspect="1" noChangeArrowheads="1"/>
          </p:cNvPicPr>
          <p:nvPr/>
        </p:nvPicPr>
        <p:blipFill>
          <a:blip r:embed="rId3" cstate="print"/>
          <a:srcRect l="26184" t="13300" r="58846" b="79030"/>
          <a:stretch>
            <a:fillRect/>
          </a:stretch>
        </p:blipFill>
        <p:spPr bwMode="auto">
          <a:xfrm>
            <a:off x="6516688" y="2744788"/>
            <a:ext cx="2378075" cy="684212"/>
          </a:xfrm>
          <a:prstGeom prst="rect">
            <a:avLst/>
          </a:prstGeom>
          <a:noFill/>
          <a:ln w="9525">
            <a:solidFill>
              <a:srgbClr val="002060"/>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What to declare and timelines ?</a:t>
            </a:r>
          </a:p>
        </p:txBody>
      </p:sp>
      <p:sp>
        <p:nvSpPr>
          <p:cNvPr id="19459" name="Rectangle 5"/>
          <p:cNvSpPr>
            <a:spLocks noChangeArrowheads="1"/>
          </p:cNvSpPr>
          <p:nvPr/>
        </p:nvSpPr>
        <p:spPr bwMode="auto">
          <a:xfrm>
            <a:off x="304800" y="1533525"/>
            <a:ext cx="88392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defRPr/>
            </a:pPr>
            <a:r>
              <a:rPr lang="fr-FR" sz="2400" u="sng" dirty="0">
                <a:latin typeface="Tahoma" pitchFamily="34" charset="0"/>
                <a:cs typeface="Tahoma" pitchFamily="34" charset="0"/>
              </a:rPr>
              <a:t>To </a:t>
            </a:r>
            <a:r>
              <a:rPr lang="fr-FR" sz="2400" u="sng" dirty="0" err="1">
                <a:latin typeface="Tahoma" pitchFamily="34" charset="0"/>
                <a:cs typeface="Tahoma" pitchFamily="34" charset="0"/>
              </a:rPr>
              <a:t>Health</a:t>
            </a:r>
            <a:r>
              <a:rPr lang="fr-FR" sz="2400" u="sng" dirty="0">
                <a:latin typeface="Tahoma" pitchFamily="34" charset="0"/>
                <a:cs typeface="Tahoma" pitchFamily="34" charset="0"/>
              </a:rPr>
              <a:t> </a:t>
            </a:r>
            <a:r>
              <a:rPr lang="fr-FR" sz="2400" u="sng" dirty="0" err="1">
                <a:latin typeface="Tahoma" pitchFamily="34" charset="0"/>
                <a:cs typeface="Tahoma" pitchFamily="34" charset="0"/>
              </a:rPr>
              <a:t>Authorities</a:t>
            </a:r>
            <a:r>
              <a:rPr lang="fr-FR" sz="2400" u="sng" dirty="0">
                <a:latin typeface="Tahoma" pitchFamily="34" charset="0"/>
                <a:cs typeface="Tahoma" pitchFamily="34" charset="0"/>
              </a:rPr>
              <a:t> and </a:t>
            </a:r>
            <a:r>
              <a:rPr lang="fr-FR" sz="2400" u="sng" dirty="0" err="1">
                <a:latin typeface="Tahoma" pitchFamily="34" charset="0"/>
                <a:cs typeface="Tahoma" pitchFamily="34" charset="0"/>
              </a:rPr>
              <a:t>Ethics</a:t>
            </a:r>
            <a:r>
              <a:rPr lang="fr-FR" sz="2400" u="sng" dirty="0">
                <a:latin typeface="Tahoma" pitchFamily="34" charset="0"/>
                <a:cs typeface="Tahoma" pitchFamily="34" charset="0"/>
              </a:rPr>
              <a:t> </a:t>
            </a:r>
            <a:r>
              <a:rPr lang="fr-FR" sz="2400" u="sng" dirty="0" err="1">
                <a:latin typeface="Tahoma" pitchFamily="34" charset="0"/>
                <a:cs typeface="Tahoma" pitchFamily="34" charset="0"/>
              </a:rPr>
              <a:t>Committee</a:t>
            </a:r>
            <a:r>
              <a:rPr lang="fr-FR" sz="2400" u="sng" dirty="0">
                <a:latin typeface="Tahoma" pitchFamily="34" charset="0"/>
                <a:cs typeface="Tahoma" pitchFamily="34" charset="0"/>
              </a:rPr>
              <a:t> :</a:t>
            </a:r>
          </a:p>
          <a:p>
            <a:pPr marL="342900" indent="-342900">
              <a:spcBef>
                <a:spcPct val="20000"/>
              </a:spcBef>
              <a:defRPr/>
            </a:pPr>
            <a:endParaRPr lang="fr-FR" sz="800" u="sng" dirty="0">
              <a:latin typeface="Tahoma" pitchFamily="34" charset="0"/>
              <a:cs typeface="Tahoma" pitchFamily="34" charset="0"/>
            </a:endParaRPr>
          </a:p>
          <a:p>
            <a:pPr marL="342900" indent="-342900">
              <a:spcBef>
                <a:spcPct val="20000"/>
              </a:spcBef>
              <a:buFontTx/>
              <a:buChar char="-"/>
              <a:defRPr/>
            </a:pPr>
            <a:r>
              <a:rPr lang="fr-FR" sz="2400" dirty="0" err="1">
                <a:latin typeface="Tahoma" pitchFamily="34" charset="0"/>
                <a:cs typeface="Tahoma" pitchFamily="34" charset="0"/>
              </a:rPr>
              <a:t>Developement</a:t>
            </a:r>
            <a:r>
              <a:rPr lang="fr-FR" sz="2400" dirty="0">
                <a:latin typeface="Tahoma" pitchFamily="34" charset="0"/>
                <a:cs typeface="Tahoma" pitchFamily="34" charset="0"/>
              </a:rPr>
              <a:t> </a:t>
            </a:r>
            <a:r>
              <a:rPr lang="fr-FR" sz="2400" dirty="0" err="1">
                <a:latin typeface="Tahoma" pitchFamily="34" charset="0"/>
                <a:cs typeface="Tahoma" pitchFamily="34" charset="0"/>
              </a:rPr>
              <a:t>Safety</a:t>
            </a:r>
            <a:r>
              <a:rPr lang="fr-FR" sz="2400" dirty="0">
                <a:latin typeface="Tahoma" pitchFamily="34" charset="0"/>
                <a:cs typeface="Tahoma" pitchFamily="34" charset="0"/>
              </a:rPr>
              <a:t> Update Report = </a:t>
            </a:r>
            <a:r>
              <a:rPr lang="fr-FR" sz="2400" dirty="0" err="1">
                <a:latin typeface="Tahoma" pitchFamily="34" charset="0"/>
                <a:cs typeface="Tahoma" pitchFamily="34" charset="0"/>
              </a:rPr>
              <a:t>DSURs</a:t>
            </a:r>
            <a:endParaRPr lang="fr-FR" sz="2400" dirty="0">
              <a:latin typeface="Tahoma" pitchFamily="34" charset="0"/>
              <a:cs typeface="Tahoma" pitchFamily="34" charset="0"/>
            </a:endParaRPr>
          </a:p>
          <a:p>
            <a:pPr marL="342900" indent="-342900">
              <a:spcBef>
                <a:spcPct val="20000"/>
              </a:spcBef>
              <a:buFontTx/>
              <a:buChar char="-"/>
              <a:defRPr/>
            </a:pPr>
            <a:r>
              <a:rPr lang="fr-FR" sz="2400" dirty="0" err="1">
                <a:latin typeface="Tahoma" pitchFamily="34" charset="0"/>
                <a:cs typeface="Tahoma" pitchFamily="34" charset="0"/>
              </a:rPr>
              <a:t>Suspected</a:t>
            </a:r>
            <a:r>
              <a:rPr lang="fr-FR" sz="2400" dirty="0">
                <a:latin typeface="Tahoma" pitchFamily="34" charset="0"/>
                <a:cs typeface="Tahoma" pitchFamily="34" charset="0"/>
              </a:rPr>
              <a:t> </a:t>
            </a:r>
            <a:r>
              <a:rPr lang="fr-FR" sz="2400" dirty="0" err="1">
                <a:latin typeface="Tahoma" pitchFamily="34" charset="0"/>
                <a:cs typeface="Tahoma" pitchFamily="34" charset="0"/>
              </a:rPr>
              <a:t>Unexpected</a:t>
            </a:r>
            <a:r>
              <a:rPr lang="fr-FR" sz="2400" dirty="0">
                <a:latin typeface="Tahoma" pitchFamily="34" charset="0"/>
                <a:cs typeface="Tahoma" pitchFamily="34" charset="0"/>
              </a:rPr>
              <a:t> </a:t>
            </a:r>
            <a:r>
              <a:rPr lang="fr-FR" sz="2400" dirty="0" err="1">
                <a:latin typeface="Tahoma" pitchFamily="34" charset="0"/>
                <a:cs typeface="Tahoma" pitchFamily="34" charset="0"/>
              </a:rPr>
              <a:t>Serious</a:t>
            </a:r>
            <a:r>
              <a:rPr lang="fr-FR" sz="2400" dirty="0">
                <a:latin typeface="Tahoma" pitchFamily="34" charset="0"/>
                <a:cs typeface="Tahoma" pitchFamily="34" charset="0"/>
              </a:rPr>
              <a:t> Adverse </a:t>
            </a:r>
            <a:r>
              <a:rPr lang="fr-FR" sz="2400" dirty="0" err="1">
                <a:latin typeface="Tahoma" pitchFamily="34" charset="0"/>
                <a:cs typeface="Tahoma" pitchFamily="34" charset="0"/>
              </a:rPr>
              <a:t>Reaction</a:t>
            </a:r>
            <a:r>
              <a:rPr lang="fr-FR" sz="2400" dirty="0">
                <a:latin typeface="Tahoma" pitchFamily="34" charset="0"/>
                <a:cs typeface="Tahoma" pitchFamily="34" charset="0"/>
              </a:rPr>
              <a:t> </a:t>
            </a:r>
            <a:r>
              <a:rPr lang="fr-FR" sz="2400" dirty="0">
                <a:solidFill>
                  <a:srgbClr val="800000"/>
                </a:solidFill>
                <a:latin typeface="Tahoma" pitchFamily="34" charset="0"/>
                <a:cs typeface="Tahoma" pitchFamily="34" charset="0"/>
              </a:rPr>
              <a:t>(</a:t>
            </a:r>
            <a:r>
              <a:rPr lang="fr-FR" sz="2400" dirty="0" err="1">
                <a:solidFill>
                  <a:srgbClr val="800000"/>
                </a:solidFill>
                <a:latin typeface="Tahoma" pitchFamily="34" charset="0"/>
                <a:cs typeface="Tahoma" pitchFamily="34" charset="0"/>
              </a:rPr>
              <a:t>SUSARs</a:t>
            </a:r>
            <a:r>
              <a:rPr lang="fr-FR" sz="2400" dirty="0">
                <a:solidFill>
                  <a:srgbClr val="800000"/>
                </a:solidFill>
                <a:latin typeface="Tahoma" pitchFamily="34" charset="0"/>
                <a:cs typeface="Tahoma" pitchFamily="34" charset="0"/>
              </a:rPr>
              <a:t>) </a:t>
            </a:r>
            <a:r>
              <a:rPr lang="fr-FR" sz="2400" dirty="0">
                <a:latin typeface="Tahoma" pitchFamily="34" charset="0"/>
                <a:cs typeface="Tahoma" pitchFamily="34" charset="0"/>
              </a:rPr>
              <a:t>and new </a:t>
            </a:r>
            <a:r>
              <a:rPr lang="fr-FR" sz="2400" dirty="0" err="1">
                <a:latin typeface="Tahoma" pitchFamily="34" charset="0"/>
                <a:cs typeface="Tahoma" pitchFamily="34" charset="0"/>
              </a:rPr>
              <a:t>safety</a:t>
            </a:r>
            <a:r>
              <a:rPr lang="fr-FR" sz="2400" dirty="0">
                <a:latin typeface="Tahoma" pitchFamily="34" charset="0"/>
                <a:cs typeface="Tahoma" pitchFamily="34" charset="0"/>
              </a:rPr>
              <a:t> information : </a:t>
            </a:r>
          </a:p>
          <a:p>
            <a:pPr lvl="1">
              <a:spcBef>
                <a:spcPct val="20000"/>
              </a:spcBef>
              <a:defRPr/>
            </a:pPr>
            <a:r>
              <a:rPr lang="fr-FR" sz="2000" dirty="0">
                <a:latin typeface="Tahoma" pitchFamily="34" charset="0"/>
                <a:cs typeface="Tahoma" pitchFamily="34" charset="0"/>
              </a:rPr>
              <a:t>- National and Europe </a:t>
            </a:r>
            <a:r>
              <a:rPr lang="fr-FR" sz="2000" dirty="0" err="1">
                <a:latin typeface="Tahoma" pitchFamily="34" charset="0"/>
                <a:cs typeface="Tahoma" pitchFamily="34" charset="0"/>
              </a:rPr>
              <a:t>agencies</a:t>
            </a:r>
            <a:endParaRPr lang="fr-FR" sz="2000" dirty="0">
              <a:latin typeface="Tahoma" pitchFamily="34" charset="0"/>
              <a:cs typeface="Tahoma" pitchFamily="34" charset="0"/>
            </a:endParaRPr>
          </a:p>
          <a:p>
            <a:pPr lvl="1">
              <a:spcBef>
                <a:spcPct val="20000"/>
              </a:spcBef>
              <a:defRPr/>
            </a:pPr>
            <a:r>
              <a:rPr lang="fr-FR" sz="2000" dirty="0">
                <a:latin typeface="Tahoma" pitchFamily="34" charset="0"/>
                <a:cs typeface="Tahoma" pitchFamily="34" charset="0"/>
              </a:rPr>
              <a:t>- All countries </a:t>
            </a:r>
            <a:r>
              <a:rPr lang="fr-FR" sz="2000" dirty="0" err="1">
                <a:latin typeface="Tahoma" pitchFamily="34" charset="0"/>
                <a:cs typeface="Tahoma" pitchFamily="34" charset="0"/>
              </a:rPr>
              <a:t>where</a:t>
            </a:r>
            <a:r>
              <a:rPr lang="fr-FR" sz="2000" dirty="0">
                <a:latin typeface="Tahoma" pitchFamily="34" charset="0"/>
                <a:cs typeface="Tahoma" pitchFamily="34" charset="0"/>
              </a:rPr>
              <a:t> the </a:t>
            </a:r>
            <a:r>
              <a:rPr lang="fr-FR" sz="2000" dirty="0" err="1">
                <a:latin typeface="Tahoma" pitchFamily="34" charset="0"/>
                <a:cs typeface="Tahoma" pitchFamily="34" charset="0"/>
              </a:rPr>
              <a:t>study</a:t>
            </a:r>
            <a:r>
              <a:rPr lang="fr-FR" sz="2000" dirty="0">
                <a:latin typeface="Tahoma" pitchFamily="34" charset="0"/>
                <a:cs typeface="Tahoma" pitchFamily="34" charset="0"/>
              </a:rPr>
              <a:t> </a:t>
            </a:r>
            <a:r>
              <a:rPr lang="fr-FR" sz="2000" dirty="0" err="1">
                <a:latin typeface="Tahoma" pitchFamily="34" charset="0"/>
                <a:cs typeface="Tahoma" pitchFamily="34" charset="0"/>
              </a:rPr>
              <a:t>is</a:t>
            </a:r>
            <a:r>
              <a:rPr lang="fr-FR" sz="2000" dirty="0">
                <a:latin typeface="Tahoma" pitchFamily="34" charset="0"/>
                <a:cs typeface="Tahoma" pitchFamily="34" charset="0"/>
              </a:rPr>
              <a:t> </a:t>
            </a:r>
            <a:r>
              <a:rPr lang="fr-FR" sz="2000" dirty="0" err="1">
                <a:latin typeface="Tahoma" pitchFamily="34" charset="0"/>
                <a:cs typeface="Tahoma" pitchFamily="34" charset="0"/>
              </a:rPr>
              <a:t>conducted</a:t>
            </a:r>
            <a:endParaRPr lang="fr-FR" sz="2000" dirty="0">
              <a:latin typeface="Tahoma" pitchFamily="34" charset="0"/>
              <a:cs typeface="Tahoma" pitchFamily="34" charset="0"/>
            </a:endParaRPr>
          </a:p>
          <a:p>
            <a:pPr marL="4000500" lvl="8" indent="-342900">
              <a:spcBef>
                <a:spcPct val="20000"/>
              </a:spcBef>
              <a:buFontTx/>
              <a:buChar char="-"/>
              <a:defRPr/>
            </a:pPr>
            <a:endParaRPr lang="fr-FR" sz="2400" dirty="0">
              <a:latin typeface="Tahoma" pitchFamily="34" charset="0"/>
              <a:cs typeface="Tahoma" pitchFamily="34" charset="0"/>
            </a:endParaRPr>
          </a:p>
        </p:txBody>
      </p:sp>
      <p:graphicFrame>
        <p:nvGraphicFramePr>
          <p:cNvPr id="20511" name="Group 31"/>
          <p:cNvGraphicFramePr>
            <a:graphicFrameLocks noGrp="1"/>
          </p:cNvGraphicFramePr>
          <p:nvPr/>
        </p:nvGraphicFramePr>
        <p:xfrm>
          <a:off x="179388" y="4094163"/>
          <a:ext cx="8856662" cy="2576512"/>
        </p:xfrm>
        <a:graphic>
          <a:graphicData uri="http://schemas.openxmlformats.org/drawingml/2006/table">
            <a:tbl>
              <a:tblPr/>
              <a:tblGrid>
                <a:gridCol w="1995487"/>
                <a:gridCol w="1317625"/>
                <a:gridCol w="3240088"/>
                <a:gridCol w="2303462"/>
              </a:tblGrid>
              <a:tr h="411163">
                <a:tc rowSpan="2"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dirty="0" err="1" smtClean="0">
                          <a:ln>
                            <a:noFill/>
                          </a:ln>
                          <a:solidFill>
                            <a:srgbClr val="002060"/>
                          </a:solidFill>
                          <a:effectLst/>
                          <a:latin typeface="Tahoma" pitchFamily="34" charset="0"/>
                          <a:cs typeface="Arial" charset="0"/>
                        </a:rPr>
                        <a:t>Declaration</a:t>
                      </a:r>
                      <a:r>
                        <a:rPr kumimoji="0" lang="fr-FR" sz="2000" b="1" i="0" u="none" strike="noStrike" cap="none" normalizeH="0" baseline="0" dirty="0" smtClean="0">
                          <a:ln>
                            <a:noFill/>
                          </a:ln>
                          <a:solidFill>
                            <a:srgbClr val="002060"/>
                          </a:solidFill>
                          <a:effectLst/>
                          <a:latin typeface="Tahoma" pitchFamily="34" charset="0"/>
                          <a:cs typeface="Arial" charset="0"/>
                        </a:rPr>
                        <a:t> to HA and </a:t>
                      </a:r>
                      <a:r>
                        <a:rPr kumimoji="0" lang="fr-FR" sz="2000" b="1" i="0" u="none" strike="noStrike" cap="none" normalizeH="0" baseline="0" dirty="0" err="1" smtClean="0">
                          <a:ln>
                            <a:noFill/>
                          </a:ln>
                          <a:solidFill>
                            <a:srgbClr val="002060"/>
                          </a:solidFill>
                          <a:effectLst/>
                          <a:latin typeface="Tahoma" pitchFamily="34" charset="0"/>
                          <a:cs typeface="Arial" charset="0"/>
                        </a:rPr>
                        <a:t>Ethics</a:t>
                      </a:r>
                      <a:r>
                        <a:rPr kumimoji="0" lang="fr-FR" sz="2000" b="1" i="0" u="none" strike="noStrike" cap="none" normalizeH="0" baseline="0" dirty="0" smtClean="0">
                          <a:ln>
                            <a:noFill/>
                          </a:ln>
                          <a:solidFill>
                            <a:srgbClr val="002060"/>
                          </a:solidFill>
                          <a:effectLst/>
                          <a:latin typeface="Tahoma" pitchFamily="34" charset="0"/>
                          <a:cs typeface="Arial" charset="0"/>
                        </a:rPr>
                        <a:t> </a:t>
                      </a:r>
                      <a:r>
                        <a:rPr kumimoji="0" lang="fr-FR" sz="2000" b="1" i="0" u="none" strike="noStrike" cap="none" normalizeH="0" baseline="0" dirty="0" err="1" smtClean="0">
                          <a:ln>
                            <a:noFill/>
                          </a:ln>
                          <a:solidFill>
                            <a:srgbClr val="002060"/>
                          </a:solidFill>
                          <a:effectLst/>
                          <a:latin typeface="Tahoma" pitchFamily="34" charset="0"/>
                          <a:cs typeface="Arial" charset="0"/>
                        </a:rPr>
                        <a:t>committee</a:t>
                      </a:r>
                      <a:endParaRPr kumimoji="0" lang="fr-FR" sz="2000" b="1" i="0" u="none" strike="noStrike" cap="none" normalizeH="0" baseline="0" dirty="0" smtClean="0">
                        <a:ln>
                          <a:noFill/>
                        </a:ln>
                        <a:solidFill>
                          <a:srgbClr val="002060"/>
                        </a:solidFill>
                        <a:effectLst/>
                        <a:latin typeface="Tahoma" pitchFamily="34" charset="0"/>
                        <a:cs typeface="Arial"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fr-FR"/>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Seriousness</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r>
              <a:tr h="396875">
                <a:tc gridSpan="2" vMerge="1">
                  <a:txBody>
                    <a:bodyPr/>
                    <a:lstStyle/>
                    <a:p>
                      <a:endParaRPr lang="fr-FR"/>
                    </a:p>
                  </a:txBody>
                  <a:tcPr/>
                </a:tc>
                <a:tc hMerge="1" vMerge="1">
                  <a:txBody>
                    <a:bodyPr/>
                    <a:lstStyle/>
                    <a:p>
                      <a:endParaRPr lang="fr-F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Yes</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No</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2000" b="1" i="0" u="none" strike="noStrike" cap="none" normalizeH="0" baseline="0" smtClean="0">
                        <a:ln>
                          <a:noFill/>
                        </a:ln>
                        <a:solidFill>
                          <a:srgbClr val="002060"/>
                        </a:solidFill>
                        <a:effectLst/>
                        <a:latin typeface="Tahoma"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Expected / Labelled</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Yes</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Line listing once a year* / DSUR</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Line listing once a year* / DSUR</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vMerge="1">
                  <a:txBody>
                    <a:bodyPr/>
                    <a:lstStyle/>
                    <a:p>
                      <a:endParaRPr lang="fr-F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No</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800000"/>
                          </a:solidFill>
                          <a:effectLst/>
                          <a:latin typeface="Tahoma" pitchFamily="34" charset="0"/>
                          <a:cs typeface="Arial" charset="0"/>
                        </a:rPr>
                        <a:t>&lt; 7 days for death or lifethreatening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800000"/>
                          </a:solidFill>
                          <a:effectLst/>
                          <a:latin typeface="Tahoma" pitchFamily="34" charset="0"/>
                          <a:cs typeface="Arial" charset="0"/>
                        </a:rPr>
                        <a:t>&lt; 15 days for other SAE</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Line listing once a year* / DSUR</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0" name="AutoShape 20"/>
          <p:cNvSpPr>
            <a:spLocks noChangeArrowheads="1"/>
          </p:cNvSpPr>
          <p:nvPr/>
        </p:nvSpPr>
        <p:spPr bwMode="auto">
          <a:xfrm>
            <a:off x="3492500" y="5588000"/>
            <a:ext cx="3240088" cy="1081088"/>
          </a:xfrm>
          <a:prstGeom prst="wedgeRectCallout">
            <a:avLst>
              <a:gd name="adj1" fmla="val -98824"/>
              <a:gd name="adj2" fmla="val -251491"/>
            </a:avLst>
          </a:prstGeom>
          <a:noFill/>
          <a:ln w="25400">
            <a:solidFill>
              <a:srgbClr val="800000"/>
            </a:solidFill>
            <a:miter lim="800000"/>
            <a:headEnd/>
            <a:tailEnd/>
          </a:ln>
          <a:effectLst/>
        </p:spPr>
        <p:txBody>
          <a:bodyPr/>
          <a:lstStyle/>
          <a:p>
            <a:pPr algn="ctr"/>
            <a:endParaRPr lang="ru-RU" sz="1800" b="0">
              <a:solidFill>
                <a:srgbClr val="808080"/>
              </a:solidFill>
            </a:endParaRPr>
          </a:p>
        </p:txBody>
      </p:sp>
      <p:sp>
        <p:nvSpPr>
          <p:cNvPr id="7" name="Espace réservé du numéro de diapositive 6"/>
          <p:cNvSpPr>
            <a:spLocks noGrp="1" noChangeArrowheads="1"/>
          </p:cNvSpPr>
          <p:nvPr>
            <p:ph type="sldNum" sz="quarter" idx="12"/>
          </p:nvPr>
        </p:nvSpPr>
        <p:spPr/>
        <p:txBody>
          <a:bodyPr/>
          <a:lstStyle/>
          <a:p>
            <a:pPr>
              <a:defRPr/>
            </a:pPr>
            <a:fld id="{615A9482-B9A8-4CAA-83EA-B275FDB75640}" type="slidenum">
              <a:rPr lang="fr-FR"/>
              <a:pPr>
                <a:defRPr/>
              </a:pPr>
              <a:t>19</a:t>
            </a:fld>
            <a:endParaRPr lang="fr-FR"/>
          </a:p>
        </p:txBody>
      </p:sp>
      <p:sp>
        <p:nvSpPr>
          <p:cNvPr id="21532" name="Rectangle 5"/>
          <p:cNvSpPr>
            <a:spLocks noChangeArrowheads="1"/>
          </p:cNvSpPr>
          <p:nvPr/>
        </p:nvSpPr>
        <p:spPr bwMode="auto">
          <a:xfrm>
            <a:off x="179388" y="6381750"/>
            <a:ext cx="7993062" cy="215900"/>
          </a:xfrm>
          <a:prstGeom prst="rect">
            <a:avLst/>
          </a:prstGeom>
          <a:noFill/>
          <a:ln w="9525">
            <a:noFill/>
            <a:miter lim="800000"/>
            <a:headEnd/>
            <a:tailEnd/>
          </a:ln>
        </p:spPr>
        <p:txBody>
          <a:bodyPr/>
          <a:lstStyle/>
          <a:p>
            <a:pPr marL="342900" indent="-342900">
              <a:spcBef>
                <a:spcPct val="20000"/>
              </a:spcBef>
            </a:pPr>
            <a:r>
              <a:rPr lang="fr-FR" sz="1000">
                <a:latin typeface="Tahoma" pitchFamily="34" charset="0"/>
              </a:rPr>
              <a:t>* Every 6 months in France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1"/>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05E0016C-4168-42CF-B57E-950F695DAD43}" type="slidenum">
              <a:rPr lang="fr-FR" sz="1400" b="0">
                <a:solidFill>
                  <a:schemeClr val="tx1"/>
                </a:solidFill>
                <a:latin typeface="Tahoma" pitchFamily="34" charset="0"/>
              </a:rPr>
              <a:pPr algn="r"/>
              <a:t>2</a:t>
            </a:fld>
            <a:endParaRPr lang="fr-FR" sz="1400" b="0">
              <a:solidFill>
                <a:schemeClr val="tx1"/>
              </a:solidFill>
              <a:latin typeface="Tahoma" pitchFamily="34" charset="0"/>
            </a:endParaRPr>
          </a:p>
        </p:txBody>
      </p:sp>
      <p:sp>
        <p:nvSpPr>
          <p:cNvPr id="3075"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CLINICAL RESEARCH :</a:t>
            </a:r>
            <a:br>
              <a:rPr lang="fr-FR" sz="3200">
                <a:latin typeface="Tahoma" pitchFamily="34" charset="0"/>
              </a:rPr>
            </a:br>
            <a:r>
              <a:rPr lang="fr-FR" sz="3200">
                <a:latin typeface="Tahoma" pitchFamily="34" charset="0"/>
              </a:rPr>
              <a:t>Already Dr Lind in 1753 …</a:t>
            </a:r>
          </a:p>
        </p:txBody>
      </p:sp>
      <p:pic>
        <p:nvPicPr>
          <p:cNvPr id="3076" name="Picture 4" descr="Scurvy_tp"/>
          <p:cNvPicPr>
            <a:picLocks noChangeAspect="1" noChangeArrowheads="1"/>
          </p:cNvPicPr>
          <p:nvPr/>
        </p:nvPicPr>
        <p:blipFill>
          <a:blip r:embed="rId3" cstate="print"/>
          <a:srcRect l="45984"/>
          <a:stretch>
            <a:fillRect/>
          </a:stretch>
        </p:blipFill>
        <p:spPr bwMode="auto">
          <a:xfrm>
            <a:off x="6516688" y="3068638"/>
            <a:ext cx="2174875" cy="3103562"/>
          </a:xfrm>
          <a:prstGeom prst="rect">
            <a:avLst/>
          </a:prstGeom>
          <a:noFill/>
          <a:ln w="9525">
            <a:solidFill>
              <a:srgbClr val="000080"/>
            </a:solidFill>
            <a:miter lim="800000"/>
            <a:headEnd/>
            <a:tailEnd/>
          </a:ln>
        </p:spPr>
      </p:pic>
      <p:sp>
        <p:nvSpPr>
          <p:cNvPr id="3077" name="Rectangle 6"/>
          <p:cNvSpPr>
            <a:spLocks noChangeArrowheads="1"/>
          </p:cNvSpPr>
          <p:nvPr/>
        </p:nvSpPr>
        <p:spPr bwMode="auto">
          <a:xfrm>
            <a:off x="395288" y="1557338"/>
            <a:ext cx="8675687" cy="4953000"/>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rPr>
              <a:t>The 1</a:t>
            </a:r>
            <a:r>
              <a:rPr lang="fr-FR" sz="2400" baseline="30000">
                <a:latin typeface="Tahoma" pitchFamily="34" charset="0"/>
              </a:rPr>
              <a:t>st</a:t>
            </a:r>
            <a:r>
              <a:rPr lang="fr-FR" sz="2400">
                <a:latin typeface="Tahoma" pitchFamily="34" charset="0"/>
              </a:rPr>
              <a:t> comparative clinical study published in 1753</a:t>
            </a:r>
          </a:p>
          <a:p>
            <a:pPr marL="342900" indent="-342900">
              <a:spcBef>
                <a:spcPct val="20000"/>
              </a:spcBef>
            </a:pPr>
            <a:r>
              <a:rPr lang="fr-FR" sz="2400">
                <a:latin typeface="Tahoma" pitchFamily="34" charset="0"/>
              </a:rPr>
              <a:t>was conducted by Dr Lind (Surgier in the Royal Navy)</a:t>
            </a:r>
          </a:p>
          <a:p>
            <a:pPr marL="342900" indent="-342900">
              <a:spcBef>
                <a:spcPct val="20000"/>
              </a:spcBef>
            </a:pPr>
            <a:r>
              <a:rPr lang="fr-FR" sz="2400">
                <a:latin typeface="Tahoma" pitchFamily="34" charset="0"/>
              </a:rPr>
              <a:t>in prevention of scurvy  (Acute Vitamin C deficiency)</a:t>
            </a:r>
          </a:p>
          <a:p>
            <a:pPr marL="342900" indent="-342900">
              <a:spcBef>
                <a:spcPct val="20000"/>
              </a:spcBef>
            </a:pPr>
            <a:r>
              <a:rPr lang="fr-FR" sz="2400">
                <a:latin typeface="Tahoma" pitchFamily="34" charset="0"/>
              </a:rPr>
              <a:t>among sailors :</a:t>
            </a:r>
          </a:p>
          <a:p>
            <a:pPr marL="342900" indent="-342900">
              <a:spcBef>
                <a:spcPct val="20000"/>
              </a:spcBef>
              <a:buFontTx/>
              <a:buChar char="-"/>
            </a:pPr>
            <a:r>
              <a:rPr lang="fr-FR" sz="2400">
                <a:latin typeface="Tahoma" pitchFamily="34" charset="0"/>
                <a:sym typeface="Wingdings 2" pitchFamily="18" charset="2"/>
              </a:rPr>
              <a:t>One treated group : lemon juice</a:t>
            </a:r>
          </a:p>
          <a:p>
            <a:pPr marL="342900" indent="-342900">
              <a:spcBef>
                <a:spcPct val="20000"/>
              </a:spcBef>
              <a:buFontTx/>
              <a:buChar char="-"/>
            </a:pPr>
            <a:r>
              <a:rPr lang="fr-FR" sz="2400">
                <a:latin typeface="Tahoma" pitchFamily="34" charset="0"/>
                <a:sym typeface="Wingdings 2" pitchFamily="18" charset="2"/>
              </a:rPr>
              <a:t>One control group : vinegar solution</a:t>
            </a:r>
          </a:p>
        </p:txBody>
      </p:sp>
      <p:pic>
        <p:nvPicPr>
          <p:cNvPr id="3078" name="Picture 6" descr="http://www.bookdrum.com/images/books/3893_m.jpg"/>
          <p:cNvPicPr>
            <a:picLocks noChangeAspect="1" noChangeArrowheads="1"/>
          </p:cNvPicPr>
          <p:nvPr/>
        </p:nvPicPr>
        <p:blipFill>
          <a:blip r:embed="rId4" cstate="print"/>
          <a:srcRect/>
          <a:stretch>
            <a:fillRect/>
          </a:stretch>
        </p:blipFill>
        <p:spPr bwMode="auto">
          <a:xfrm>
            <a:off x="1403350" y="4381500"/>
            <a:ext cx="3097213" cy="2100263"/>
          </a:xfrm>
          <a:prstGeom prst="rect">
            <a:avLst/>
          </a:prstGeom>
          <a:noFill/>
          <a:ln w="9525">
            <a:solidFill>
              <a:srgbClr val="000080"/>
            </a:solid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BF2F8FC5-CD3D-4704-95D9-A724F7A8AAC8}" type="slidenum">
              <a:rPr lang="fr-FR" sz="1400" b="0">
                <a:solidFill>
                  <a:schemeClr val="tx1"/>
                </a:solidFill>
                <a:latin typeface="Arial" pitchFamily="34" charset="0"/>
                <a:cs typeface="+mn-cs"/>
              </a:rPr>
              <a:pPr algn="r">
                <a:defRPr/>
              </a:pPr>
              <a:t>2</a:t>
            </a:fld>
            <a:endParaRPr lang="fr-FR" sz="1400" b="0">
              <a:solidFill>
                <a:schemeClr val="tx1"/>
              </a:solidFill>
              <a:latin typeface="Arial" pitchFamily="34" charset="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How to declare SUSARs ?</a:t>
            </a:r>
          </a:p>
        </p:txBody>
      </p:sp>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778F87FF-8251-41C8-8E1E-8719AC3ECEBD}" type="slidenum">
              <a:rPr lang="fr-FR" sz="1400" b="0">
                <a:solidFill>
                  <a:schemeClr val="tx1"/>
                </a:solidFill>
                <a:latin typeface="Arial" pitchFamily="34" charset="0"/>
                <a:cs typeface="+mn-cs"/>
              </a:rPr>
              <a:pPr algn="r">
                <a:defRPr/>
              </a:pPr>
              <a:t>20</a:t>
            </a:fld>
            <a:endParaRPr lang="fr-FR" sz="1400" b="0">
              <a:solidFill>
                <a:schemeClr val="tx1"/>
              </a:solidFill>
              <a:latin typeface="Arial" pitchFamily="34" charset="0"/>
              <a:cs typeface="+mn-cs"/>
            </a:endParaRPr>
          </a:p>
        </p:txBody>
      </p:sp>
      <p:pic>
        <p:nvPicPr>
          <p:cNvPr id="22532" name="Picture 6"/>
          <p:cNvPicPr>
            <a:picLocks noChangeAspect="1" noChangeArrowheads="1"/>
          </p:cNvPicPr>
          <p:nvPr/>
        </p:nvPicPr>
        <p:blipFill>
          <a:blip r:embed="rId2" cstate="print"/>
          <a:srcRect l="38982" t="26601" r="37781" b="15540"/>
          <a:stretch>
            <a:fillRect/>
          </a:stretch>
        </p:blipFill>
        <p:spPr bwMode="auto">
          <a:xfrm>
            <a:off x="5137150" y="1412875"/>
            <a:ext cx="3756025" cy="5259388"/>
          </a:xfrm>
          <a:prstGeom prst="rect">
            <a:avLst/>
          </a:prstGeom>
          <a:noFill/>
          <a:ln w="9525">
            <a:solidFill>
              <a:srgbClr val="002060"/>
            </a:solidFill>
            <a:miter lim="800000"/>
            <a:headEnd/>
            <a:tailEnd/>
          </a:ln>
          <a:effectLst/>
        </p:spPr>
      </p:pic>
      <p:sp>
        <p:nvSpPr>
          <p:cNvPr id="22533" name="Rectangle 5"/>
          <p:cNvSpPr>
            <a:spLocks noChangeArrowheads="1"/>
          </p:cNvSpPr>
          <p:nvPr/>
        </p:nvSpPr>
        <p:spPr bwMode="auto">
          <a:xfrm>
            <a:off x="304800" y="1412875"/>
            <a:ext cx="4699000" cy="4929188"/>
          </a:xfrm>
          <a:prstGeom prst="rect">
            <a:avLst/>
          </a:prstGeom>
          <a:noFill/>
          <a:ln w="9525">
            <a:noFill/>
            <a:miter lim="800000"/>
            <a:headEnd/>
            <a:tailEnd/>
          </a:ln>
        </p:spPr>
        <p:txBody>
          <a:bodyPr/>
          <a:lstStyle/>
          <a:p>
            <a:pPr>
              <a:spcBef>
                <a:spcPct val="20000"/>
              </a:spcBef>
            </a:pPr>
            <a:r>
              <a:rPr lang="fr-FR" sz="2400">
                <a:latin typeface="Tahoma" pitchFamily="34" charset="0"/>
                <a:cs typeface="Tahoma" pitchFamily="34" charset="0"/>
              </a:rPr>
              <a:t>Initial SUSARs declarations and follow-up declarations :</a:t>
            </a:r>
          </a:p>
          <a:p>
            <a:pPr>
              <a:spcBef>
                <a:spcPct val="20000"/>
              </a:spcBef>
            </a:pPr>
            <a:endParaRPr lang="fr-FR" sz="800">
              <a:latin typeface="Tahoma" pitchFamily="34" charset="0"/>
              <a:cs typeface="Tahoma" pitchFamily="34" charset="0"/>
            </a:endParaRPr>
          </a:p>
          <a:p>
            <a:pPr>
              <a:spcBef>
                <a:spcPct val="20000"/>
              </a:spcBef>
            </a:pPr>
            <a:r>
              <a:rPr lang="fr-FR" sz="2400" u="sng">
                <a:latin typeface="Tahoma" pitchFamily="34" charset="0"/>
                <a:cs typeface="Tahoma" pitchFamily="34" charset="0"/>
              </a:rPr>
              <a:t>To ANSM</a:t>
            </a:r>
            <a:r>
              <a:rPr lang="fr-FR" sz="2400">
                <a:latin typeface="Tahoma" pitchFamily="34" charset="0"/>
                <a:cs typeface="Tahoma" pitchFamily="34" charset="0"/>
              </a:rPr>
              <a:t> : Form sent by mail</a:t>
            </a:r>
          </a:p>
          <a:p>
            <a:pPr>
              <a:spcBef>
                <a:spcPct val="20000"/>
              </a:spcBef>
            </a:pPr>
            <a:endParaRPr lang="fr-FR" sz="800">
              <a:latin typeface="Tahoma" pitchFamily="34" charset="0"/>
              <a:cs typeface="Tahoma" pitchFamily="34" charset="0"/>
            </a:endParaRPr>
          </a:p>
          <a:p>
            <a:pPr>
              <a:spcBef>
                <a:spcPct val="20000"/>
              </a:spcBef>
            </a:pPr>
            <a:r>
              <a:rPr lang="fr-FR" sz="2400" u="sng">
                <a:latin typeface="Tahoma" pitchFamily="34" charset="0"/>
                <a:cs typeface="Tahoma" pitchFamily="34" charset="0"/>
              </a:rPr>
              <a:t>To EMA</a:t>
            </a:r>
            <a:r>
              <a:rPr lang="fr-FR" sz="2400">
                <a:latin typeface="Tahoma" pitchFamily="34" charset="0"/>
                <a:cs typeface="Tahoma" pitchFamily="34" charset="0"/>
              </a:rPr>
              <a:t> (EudraVigilance) :</a:t>
            </a:r>
          </a:p>
          <a:p>
            <a:pPr>
              <a:spcBef>
                <a:spcPct val="20000"/>
              </a:spcBef>
            </a:pPr>
            <a:r>
              <a:rPr lang="fr-FR" sz="2400">
                <a:latin typeface="Tahoma" pitchFamily="34" charset="0"/>
                <a:cs typeface="Tahoma" pitchFamily="34" charset="0"/>
              </a:rPr>
              <a:t>- e-declaration xml if sponsor</a:t>
            </a:r>
          </a:p>
          <a:p>
            <a:pPr>
              <a:spcBef>
                <a:spcPct val="20000"/>
              </a:spcBef>
            </a:pPr>
            <a:r>
              <a:rPr lang="fr-FR" sz="2400">
                <a:latin typeface="Tahoma" pitchFamily="34" charset="0"/>
                <a:cs typeface="Tahoma" pitchFamily="34" charset="0"/>
              </a:rPr>
              <a:t>   has a validated data base </a:t>
            </a:r>
          </a:p>
          <a:p>
            <a:pPr>
              <a:spcBef>
                <a:spcPct val="20000"/>
              </a:spcBef>
            </a:pPr>
            <a:r>
              <a:rPr lang="fr-FR" sz="2400">
                <a:latin typeface="Tahoma" pitchFamily="34" charset="0"/>
                <a:cs typeface="Tahoma" pitchFamily="34" charset="0"/>
              </a:rPr>
              <a:t>- Gateway EVWEB if not</a:t>
            </a:r>
          </a:p>
        </p:txBody>
      </p:sp>
      <p:sp>
        <p:nvSpPr>
          <p:cNvPr id="7" name="Espace réservé du numéro de diapositive 6"/>
          <p:cNvSpPr>
            <a:spLocks noGrp="1" noChangeArrowheads="1"/>
          </p:cNvSpPr>
          <p:nvPr>
            <p:ph type="sldNum" sz="quarter" idx="12"/>
          </p:nvPr>
        </p:nvSpPr>
        <p:spPr>
          <a:xfrm>
            <a:off x="6705600" y="6397625"/>
            <a:ext cx="2133600" cy="476250"/>
          </a:xfrm>
        </p:spPr>
        <p:txBody>
          <a:bodyPr/>
          <a:lstStyle/>
          <a:p>
            <a:pPr>
              <a:defRPr/>
            </a:pPr>
            <a:fld id="{479401F5-CF59-4BCC-99C3-B0936E7B6BD7}" type="slidenum">
              <a:rPr lang="fr-FR"/>
              <a:pPr>
                <a:defRPr/>
              </a:pPr>
              <a:t>20</a:t>
            </a:fld>
            <a:endParaRPr lang="fr-FR"/>
          </a:p>
        </p:txBody>
      </p:sp>
      <p:pic>
        <p:nvPicPr>
          <p:cNvPr id="22535" name="Picture 6"/>
          <p:cNvPicPr>
            <a:picLocks noChangeAspect="1" noChangeArrowheads="1"/>
          </p:cNvPicPr>
          <p:nvPr/>
        </p:nvPicPr>
        <p:blipFill>
          <a:blip r:embed="rId3" cstate="print"/>
          <a:srcRect l="12091" t="12338" r="557" b="78"/>
          <a:stretch>
            <a:fillRect/>
          </a:stretch>
        </p:blipFill>
        <p:spPr bwMode="auto">
          <a:xfrm>
            <a:off x="971550" y="4802188"/>
            <a:ext cx="3095625" cy="1939925"/>
          </a:xfrm>
          <a:prstGeom prst="rect">
            <a:avLst/>
          </a:prstGeom>
          <a:noFill/>
          <a:ln w="9525">
            <a:solidFill>
              <a:srgbClr val="000066"/>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40097E3-BCC0-4BCF-A3B2-E1115831AC6B}" type="slidenum">
              <a:rPr lang="fr-FR" smtClean="0"/>
              <a:pPr>
                <a:defRPr/>
              </a:pPr>
              <a:t>21</a:t>
            </a:fld>
            <a:endParaRPr lang="fr-FR"/>
          </a:p>
        </p:txBody>
      </p:sp>
      <p:pic>
        <p:nvPicPr>
          <p:cNvPr id="23555" name="Picture 3"/>
          <p:cNvPicPr>
            <a:picLocks noChangeAspect="1" noChangeArrowheads="1"/>
          </p:cNvPicPr>
          <p:nvPr/>
        </p:nvPicPr>
        <p:blipFill>
          <a:blip r:embed="rId3" cstate="print"/>
          <a:srcRect l="35764" t="25273" r="36942" b="10858"/>
          <a:stretch>
            <a:fillRect/>
          </a:stretch>
        </p:blipFill>
        <p:spPr bwMode="auto">
          <a:xfrm>
            <a:off x="6732588" y="1916113"/>
            <a:ext cx="2019300" cy="2952750"/>
          </a:xfrm>
          <a:prstGeom prst="rect">
            <a:avLst/>
          </a:prstGeom>
          <a:noFill/>
          <a:ln w="9525">
            <a:solidFill>
              <a:srgbClr val="002060"/>
            </a:solidFill>
            <a:miter lim="800000"/>
            <a:headEnd/>
            <a:tailEnd/>
          </a:ln>
          <a:effectLst/>
        </p:spPr>
      </p:pic>
      <p:sp>
        <p:nvSpPr>
          <p:cNvPr id="23556"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Interest of DSURs ?</a:t>
            </a:r>
          </a:p>
        </p:txBody>
      </p:sp>
      <p:sp>
        <p:nvSpPr>
          <p:cNvPr id="23557" name="Rectangle 5"/>
          <p:cNvSpPr>
            <a:spLocks noChangeArrowheads="1"/>
          </p:cNvSpPr>
          <p:nvPr/>
        </p:nvSpPr>
        <p:spPr bwMode="auto">
          <a:xfrm>
            <a:off x="304800" y="1412875"/>
            <a:ext cx="8839200" cy="4929188"/>
          </a:xfrm>
          <a:prstGeom prst="rect">
            <a:avLst/>
          </a:prstGeom>
          <a:noFill/>
          <a:ln w="9525">
            <a:noFill/>
            <a:miter lim="800000"/>
            <a:headEnd/>
            <a:tailEnd/>
          </a:ln>
        </p:spPr>
        <p:txBody>
          <a:bodyPr/>
          <a:lstStyle/>
          <a:p>
            <a:pPr>
              <a:spcBef>
                <a:spcPct val="20000"/>
              </a:spcBef>
            </a:pPr>
            <a:r>
              <a:rPr lang="fr-FR" sz="2400">
                <a:latin typeface="Tahoma" pitchFamily="34" charset="0"/>
                <a:cs typeface="Tahoma" pitchFamily="34" charset="0"/>
              </a:rPr>
              <a:t>Development Safety Update Reports  (ICH harmonized):</a:t>
            </a:r>
          </a:p>
          <a:p>
            <a:pPr>
              <a:spcBef>
                <a:spcPct val="20000"/>
              </a:spcBef>
            </a:pPr>
            <a:endParaRPr lang="fr-FR" sz="800">
              <a:latin typeface="Tahoma" pitchFamily="34" charset="0"/>
              <a:cs typeface="Tahoma" pitchFamily="34" charset="0"/>
            </a:endParaRPr>
          </a:p>
          <a:p>
            <a:pPr>
              <a:spcBef>
                <a:spcPct val="20000"/>
              </a:spcBef>
            </a:pPr>
            <a:r>
              <a:rPr lang="fr-FR" sz="2000">
                <a:latin typeface="Tahoma" pitchFamily="34" charset="0"/>
                <a:cs typeface="Tahoma" pitchFamily="34" charset="0"/>
              </a:rPr>
              <a:t>- Corresponds to PSURs in clinical development</a:t>
            </a:r>
          </a:p>
          <a:p>
            <a:pPr>
              <a:spcBef>
                <a:spcPct val="20000"/>
              </a:spcBef>
            </a:pPr>
            <a:endParaRPr lang="fr-FR" sz="800">
              <a:latin typeface="Tahoma" pitchFamily="34" charset="0"/>
              <a:cs typeface="Tahoma" pitchFamily="34" charset="0"/>
            </a:endParaRPr>
          </a:p>
          <a:p>
            <a:pPr>
              <a:spcBef>
                <a:spcPct val="20000"/>
              </a:spcBef>
            </a:pPr>
            <a:r>
              <a:rPr lang="fr-FR" sz="2000">
                <a:latin typeface="Tahoma" pitchFamily="34" charset="0"/>
                <a:cs typeface="Tahoma" pitchFamily="34" charset="0"/>
              </a:rPr>
              <a:t>- Merges and cumulates  all studies conducted                                       with the same active substance</a:t>
            </a:r>
          </a:p>
          <a:p>
            <a:pPr>
              <a:spcBef>
                <a:spcPct val="20000"/>
              </a:spcBef>
            </a:pPr>
            <a:endParaRPr lang="fr-FR" sz="800">
              <a:latin typeface="Tahoma" pitchFamily="34" charset="0"/>
              <a:cs typeface="Tahoma" pitchFamily="34" charset="0"/>
            </a:endParaRPr>
          </a:p>
          <a:p>
            <a:pPr>
              <a:spcBef>
                <a:spcPct val="20000"/>
              </a:spcBef>
              <a:buFontTx/>
              <a:buChar char="-"/>
            </a:pPr>
            <a:r>
              <a:rPr lang="fr-FR" sz="2000">
                <a:latin typeface="Tahoma" pitchFamily="34" charset="0"/>
                <a:cs typeface="Tahoma" pitchFamily="34" charset="0"/>
              </a:rPr>
              <a:t> Includes PSURs data in case of postmarketing                                   studies</a:t>
            </a:r>
          </a:p>
          <a:p>
            <a:pPr>
              <a:spcBef>
                <a:spcPct val="20000"/>
              </a:spcBef>
            </a:pPr>
            <a:endParaRPr lang="fr-FR" sz="800">
              <a:latin typeface="Tahoma" pitchFamily="34" charset="0"/>
              <a:cs typeface="Tahoma" pitchFamily="34" charset="0"/>
            </a:endParaRPr>
          </a:p>
          <a:p>
            <a:pPr>
              <a:spcBef>
                <a:spcPct val="20000"/>
              </a:spcBef>
              <a:buFontTx/>
              <a:buChar char="-"/>
            </a:pPr>
            <a:r>
              <a:rPr lang="fr-FR" sz="2000">
                <a:latin typeface="Tahoma" pitchFamily="34" charset="0"/>
                <a:cs typeface="Tahoma" pitchFamily="34" charset="0"/>
              </a:rPr>
              <a:t> Matches qualitative and quantitative analysis                                 to patient exposure</a:t>
            </a:r>
          </a:p>
          <a:p>
            <a:pPr>
              <a:spcBef>
                <a:spcPct val="20000"/>
              </a:spcBef>
            </a:pPr>
            <a:endParaRPr lang="fr-FR" sz="800">
              <a:latin typeface="Tahoma" pitchFamily="34" charset="0"/>
              <a:cs typeface="Tahoma" pitchFamily="34" charset="0"/>
            </a:endParaRPr>
          </a:p>
          <a:p>
            <a:pPr>
              <a:spcBef>
                <a:spcPct val="20000"/>
              </a:spcBef>
            </a:pPr>
            <a:r>
              <a:rPr lang="fr-FR" sz="2400">
                <a:latin typeface="Tahoma" pitchFamily="34" charset="0"/>
                <a:cs typeface="Tahoma" pitchFamily="34" charset="0"/>
              </a:rPr>
              <a:t>	DSURs = declarative reports of safety data but 	not a 	risk management</a:t>
            </a:r>
          </a:p>
          <a:p>
            <a:pPr>
              <a:spcBef>
                <a:spcPct val="20000"/>
              </a:spcBef>
            </a:pPr>
            <a:endParaRPr lang="fr-FR" sz="800">
              <a:latin typeface="Tahoma" pitchFamily="34" charset="0"/>
              <a:cs typeface="Tahoma" pitchFamily="34" charset="0"/>
            </a:endParaRPr>
          </a:p>
          <a:p>
            <a:pPr>
              <a:spcBef>
                <a:spcPct val="20000"/>
              </a:spcBef>
            </a:pPr>
            <a:r>
              <a:rPr lang="fr-FR" sz="2400">
                <a:latin typeface="Tahoma" pitchFamily="34" charset="0"/>
                <a:cs typeface="Tahoma" pitchFamily="34" charset="0"/>
              </a:rPr>
              <a:t>	DSURs = regular confirmation of Health 	Authorities and Ethical committee clearances  </a:t>
            </a:r>
          </a:p>
        </p:txBody>
      </p:sp>
      <p:sp>
        <p:nvSpPr>
          <p:cNvPr id="23558" name="AutoShape 7"/>
          <p:cNvSpPr>
            <a:spLocks noChangeArrowheads="1"/>
          </p:cNvSpPr>
          <p:nvPr/>
        </p:nvSpPr>
        <p:spPr bwMode="auto">
          <a:xfrm>
            <a:off x="539750" y="5084763"/>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
        <p:nvSpPr>
          <p:cNvPr id="23559" name="AutoShape 7"/>
          <p:cNvSpPr>
            <a:spLocks noChangeArrowheads="1"/>
          </p:cNvSpPr>
          <p:nvPr/>
        </p:nvSpPr>
        <p:spPr bwMode="auto">
          <a:xfrm>
            <a:off x="539750" y="6021388"/>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304800" y="1557338"/>
            <a:ext cx="8839200" cy="4929187"/>
          </a:xfrm>
          <a:prstGeom prst="rect">
            <a:avLst/>
          </a:prstGeom>
          <a:noFill/>
          <a:ln w="9525">
            <a:noFill/>
            <a:miter lim="800000"/>
            <a:headEnd/>
            <a:tailEnd/>
          </a:ln>
        </p:spPr>
        <p:txBody>
          <a:bodyPr/>
          <a:lstStyle/>
          <a:p>
            <a:pPr marL="457200" indent="-457200">
              <a:spcBef>
                <a:spcPct val="20000"/>
              </a:spcBef>
            </a:pPr>
            <a:r>
              <a:rPr lang="fr-FR" sz="2400">
                <a:latin typeface="Tahoma" pitchFamily="34" charset="0"/>
                <a:cs typeface="Tahoma" pitchFamily="34" charset="0"/>
              </a:rPr>
              <a:t>5) </a:t>
            </a:r>
            <a:r>
              <a:rPr lang="fr-FR" sz="2400" u="sng">
                <a:latin typeface="Tahoma" pitchFamily="34" charset="0"/>
                <a:cs typeface="Tahoma" pitchFamily="34" charset="0"/>
              </a:rPr>
              <a:t>The Medical Assessor (Sponsor side):</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To validate / to check each incoming ICSR : </a:t>
            </a:r>
          </a:p>
          <a:p>
            <a:pPr marL="457200" indent="-457200">
              <a:spcBef>
                <a:spcPct val="20000"/>
              </a:spcBef>
            </a:pPr>
            <a:r>
              <a:rPr lang="fr-FR" sz="2400">
                <a:latin typeface="Tahoma" pitchFamily="34" charset="0"/>
                <a:cs typeface="Tahoma" pitchFamily="34" charset="0"/>
              </a:rPr>
              <a:t>	</a:t>
            </a:r>
            <a:r>
              <a:rPr lang="fr-FR" sz="2000">
                <a:latin typeface="Tahoma" pitchFamily="34" charset="0"/>
                <a:cs typeface="Tahoma" pitchFamily="34" charset="0"/>
              </a:rPr>
              <a:t>- Consistencies, narratives, completion </a:t>
            </a:r>
          </a:p>
          <a:p>
            <a:pPr marL="457200" indent="-457200">
              <a:spcBef>
                <a:spcPct val="20000"/>
              </a:spcBef>
            </a:pPr>
            <a:r>
              <a:rPr lang="fr-FR" sz="2000">
                <a:latin typeface="Tahoma" pitchFamily="34" charset="0"/>
                <a:cs typeface="Tahoma" pitchFamily="34" charset="0"/>
              </a:rPr>
              <a:t>	- Status (seriousness, </a:t>
            </a:r>
            <a:r>
              <a:rPr lang="fr-FR" sz="2000">
                <a:solidFill>
                  <a:srgbClr val="800000"/>
                </a:solidFill>
                <a:latin typeface="Tahoma" pitchFamily="34" charset="0"/>
                <a:cs typeface="Tahoma" pitchFamily="34" charset="0"/>
              </a:rPr>
              <a:t>relatedness</a:t>
            </a:r>
            <a:r>
              <a:rPr lang="fr-FR" sz="2000">
                <a:latin typeface="Tahoma" pitchFamily="34" charset="0"/>
                <a:cs typeface="Tahoma" pitchFamily="34" charset="0"/>
              </a:rPr>
              <a:t>) …</a:t>
            </a:r>
          </a:p>
          <a:p>
            <a:pPr marL="457200" indent="-457200">
              <a:spcBef>
                <a:spcPct val="20000"/>
              </a:spcBef>
            </a:pPr>
            <a:r>
              <a:rPr lang="fr-FR" sz="2400">
                <a:latin typeface="Tahoma" pitchFamily="34" charset="0"/>
                <a:cs typeface="Tahoma" pitchFamily="34" charset="0"/>
              </a:rPr>
              <a:t>- To assume permanently the individual benefit / risk</a:t>
            </a:r>
          </a:p>
          <a:p>
            <a:pPr marL="457200" indent="-457200">
              <a:spcBef>
                <a:spcPct val="20000"/>
              </a:spcBef>
            </a:pPr>
            <a:r>
              <a:rPr lang="fr-FR" sz="2400">
                <a:latin typeface="Tahoma" pitchFamily="34" charset="0"/>
                <a:cs typeface="Tahoma" pitchFamily="34" charset="0"/>
              </a:rPr>
              <a:t>   ratio of patients included </a:t>
            </a:r>
          </a:p>
          <a:p>
            <a:pPr marL="457200" indent="-457200">
              <a:spcBef>
                <a:spcPct val="20000"/>
              </a:spcBef>
            </a:pPr>
            <a:r>
              <a:rPr lang="fr-FR" sz="2400">
                <a:latin typeface="Tahoma" pitchFamily="34" charset="0"/>
                <a:cs typeface="Tahoma" pitchFamily="34" charset="0"/>
              </a:rPr>
              <a:t>- To treat any generated signal</a:t>
            </a:r>
          </a:p>
          <a:p>
            <a:pPr marL="457200" indent="-457200">
              <a:spcBef>
                <a:spcPct val="20000"/>
              </a:spcBef>
            </a:pPr>
            <a:r>
              <a:rPr lang="fr-FR" sz="2400">
                <a:latin typeface="Tahoma" pitchFamily="34" charset="0"/>
                <a:cs typeface="Tahoma" pitchFamily="34" charset="0"/>
              </a:rPr>
              <a:t>- To update permanently the management of risk (i.e. </a:t>
            </a:r>
          </a:p>
          <a:p>
            <a:pPr marL="457200" indent="-457200">
              <a:spcBef>
                <a:spcPct val="20000"/>
              </a:spcBef>
            </a:pPr>
            <a:r>
              <a:rPr lang="fr-FR" sz="2400">
                <a:latin typeface="Tahoma" pitchFamily="34" charset="0"/>
                <a:cs typeface="Tahoma" pitchFamily="34" charset="0"/>
              </a:rPr>
              <a:t>   Investigator’s brochure)</a:t>
            </a:r>
            <a:endParaRPr lang="fr-FR" sz="1000">
              <a:latin typeface="Tahoma" pitchFamily="34" charset="0"/>
              <a:cs typeface="Tahoma" pitchFamily="34" charset="0"/>
            </a:endParaRPr>
          </a:p>
        </p:txBody>
      </p:sp>
      <p:sp>
        <p:nvSpPr>
          <p:cNvPr id="24579"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What are the stakeholders ?</a:t>
            </a:r>
          </a:p>
        </p:txBody>
      </p:sp>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346A0DB3-F5F3-4D8A-8984-DEA2B68963F7}" type="slidenum">
              <a:rPr lang="fr-FR" sz="1400" b="0">
                <a:solidFill>
                  <a:schemeClr val="tx1"/>
                </a:solidFill>
                <a:latin typeface="Arial" pitchFamily="34" charset="0"/>
                <a:cs typeface="+mn-cs"/>
              </a:rPr>
              <a:pPr algn="r">
                <a:defRPr/>
              </a:pPr>
              <a:t>22</a:t>
            </a:fld>
            <a:endParaRPr lang="fr-FR" sz="1400" b="0">
              <a:solidFill>
                <a:schemeClr val="tx1"/>
              </a:solidFill>
              <a:latin typeface="Arial" pitchFamily="34" charset="0"/>
              <a:cs typeface="+mn-cs"/>
            </a:endParaRPr>
          </a:p>
        </p:txBody>
      </p:sp>
      <p:sp>
        <p:nvSpPr>
          <p:cNvPr id="24581" name="Rectangle 5"/>
          <p:cNvSpPr>
            <a:spLocks noChangeArrowheads="1"/>
          </p:cNvSpPr>
          <p:nvPr/>
        </p:nvSpPr>
        <p:spPr bwMode="auto">
          <a:xfrm>
            <a:off x="755650" y="5734050"/>
            <a:ext cx="7777163" cy="790575"/>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	The medical assessor represents the company position in assessment of risk</a:t>
            </a:r>
          </a:p>
        </p:txBody>
      </p:sp>
      <p:sp>
        <p:nvSpPr>
          <p:cNvPr id="24582" name="AutoShape 7"/>
          <p:cNvSpPr>
            <a:spLocks noChangeArrowheads="1"/>
          </p:cNvSpPr>
          <p:nvPr/>
        </p:nvSpPr>
        <p:spPr bwMode="auto">
          <a:xfrm>
            <a:off x="468313" y="5876925"/>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8BEE53E2-CA4B-429F-B425-07E5D4C41A07}" type="slidenum">
              <a:rPr lang="fr-FR"/>
              <a:pPr>
                <a:defRPr/>
              </a:pPr>
              <a:t>23</a:t>
            </a:fld>
            <a:endParaRPr lang="fr-FR" dirty="0"/>
          </a:p>
        </p:txBody>
      </p:sp>
      <p:sp>
        <p:nvSpPr>
          <p:cNvPr id="25603" name="Rectangle 5"/>
          <p:cNvSpPr>
            <a:spLocks noChangeArrowheads="1"/>
          </p:cNvSpPr>
          <p:nvPr/>
        </p:nvSpPr>
        <p:spPr bwMode="auto">
          <a:xfrm>
            <a:off x="304800" y="1628775"/>
            <a:ext cx="8588375" cy="4929188"/>
          </a:xfrm>
          <a:prstGeom prst="rect">
            <a:avLst/>
          </a:prstGeom>
          <a:noFill/>
          <a:ln w="9525">
            <a:noFill/>
            <a:miter lim="800000"/>
            <a:headEnd/>
            <a:tailEnd/>
          </a:ln>
        </p:spPr>
        <p:txBody>
          <a:bodyPr/>
          <a:lstStyle/>
          <a:p>
            <a:pPr>
              <a:spcBef>
                <a:spcPct val="20000"/>
              </a:spcBef>
            </a:pPr>
            <a:r>
              <a:rPr lang="fr-FR" sz="2400">
                <a:latin typeface="Tahoma" pitchFamily="34" charset="0"/>
              </a:rPr>
              <a:t>- The French method* used in postmarketing pharmacovigilance is not appropriate :</a:t>
            </a:r>
          </a:p>
          <a:p>
            <a:pPr lvl="1">
              <a:spcBef>
                <a:spcPct val="20000"/>
              </a:spcBef>
            </a:pPr>
            <a:r>
              <a:rPr lang="fr-FR" sz="2000">
                <a:latin typeface="Tahoma" pitchFamily="34" charset="0"/>
              </a:rPr>
              <a:t>- Chronological (Challenge,                                        dechallenge and rechallenge)</a:t>
            </a:r>
          </a:p>
          <a:p>
            <a:pPr lvl="1">
              <a:spcBef>
                <a:spcPct val="20000"/>
              </a:spcBef>
            </a:pPr>
            <a:endParaRPr lang="fr-FR" sz="800">
              <a:latin typeface="Tahoma" pitchFamily="34" charset="0"/>
            </a:endParaRPr>
          </a:p>
          <a:p>
            <a:pPr lvl="1">
              <a:spcBef>
                <a:spcPct val="20000"/>
              </a:spcBef>
            </a:pPr>
            <a:r>
              <a:rPr lang="fr-FR" sz="2000">
                <a:latin typeface="Tahoma" pitchFamily="34" charset="0"/>
              </a:rPr>
              <a:t>- Semiological (Suggestive or                                                             not suggestive and existing                                                                 alternative explanation)</a:t>
            </a:r>
          </a:p>
          <a:p>
            <a:pPr lvl="1">
              <a:spcBef>
                <a:spcPct val="20000"/>
              </a:spcBef>
            </a:pPr>
            <a:endParaRPr lang="fr-FR" sz="800">
              <a:latin typeface="Tahoma" pitchFamily="34" charset="0"/>
            </a:endParaRPr>
          </a:p>
          <a:p>
            <a:pPr lvl="1">
              <a:spcBef>
                <a:spcPct val="20000"/>
              </a:spcBef>
            </a:pPr>
            <a:endParaRPr lang="fr-FR" sz="800">
              <a:latin typeface="Tahoma" pitchFamily="34" charset="0"/>
            </a:endParaRPr>
          </a:p>
          <a:p>
            <a:pPr lvl="1">
              <a:spcBef>
                <a:spcPct val="20000"/>
              </a:spcBef>
            </a:pPr>
            <a:endParaRPr lang="fr-FR" sz="800">
              <a:latin typeface="Tahoma" pitchFamily="34" charset="0"/>
            </a:endParaRPr>
          </a:p>
          <a:p>
            <a:pPr>
              <a:spcBef>
                <a:spcPct val="20000"/>
              </a:spcBef>
            </a:pPr>
            <a:r>
              <a:rPr lang="fr-FR" sz="2400">
                <a:latin typeface="Tahoma" pitchFamily="34" charset="0"/>
              </a:rPr>
              <a:t>- Subjective assessment                                                  confirmed by sponsor but risk in :</a:t>
            </a:r>
          </a:p>
          <a:p>
            <a:pPr lvl="1">
              <a:spcBef>
                <a:spcPct val="20000"/>
              </a:spcBef>
              <a:buFontTx/>
              <a:buChar char="-"/>
            </a:pPr>
            <a:r>
              <a:rPr lang="fr-FR" sz="2000">
                <a:latin typeface="Tahoma" pitchFamily="34" charset="0"/>
              </a:rPr>
              <a:t> Inducing parasitic noise and false positives</a:t>
            </a:r>
          </a:p>
          <a:p>
            <a:pPr lvl="1">
              <a:spcBef>
                <a:spcPct val="20000"/>
              </a:spcBef>
              <a:buFontTx/>
              <a:buChar char="-"/>
            </a:pPr>
            <a:r>
              <a:rPr lang="fr-FR" sz="2000">
                <a:latin typeface="Tahoma" pitchFamily="34" charset="0"/>
              </a:rPr>
              <a:t> Reducing rates of reliable positive signals </a:t>
            </a:r>
          </a:p>
        </p:txBody>
      </p:sp>
      <p:sp>
        <p:nvSpPr>
          <p:cNvPr id="25604" name="Rectangle 6"/>
          <p:cNvSpPr>
            <a:spLocks noChangeArrowheads="1"/>
          </p:cNvSpPr>
          <p:nvPr/>
        </p:nvSpPr>
        <p:spPr bwMode="auto">
          <a:xfrm>
            <a:off x="250825" y="6381750"/>
            <a:ext cx="8443913" cy="277813"/>
          </a:xfrm>
          <a:prstGeom prst="rect">
            <a:avLst/>
          </a:prstGeom>
          <a:noFill/>
          <a:ln w="9525">
            <a:noFill/>
            <a:miter lim="800000"/>
            <a:headEnd/>
            <a:tailEnd/>
          </a:ln>
        </p:spPr>
        <p:txBody>
          <a:bodyPr/>
          <a:lstStyle/>
          <a:p>
            <a:pPr>
              <a:spcBef>
                <a:spcPct val="20000"/>
              </a:spcBef>
            </a:pPr>
            <a:r>
              <a:rPr lang="fr-FR" sz="1000">
                <a:latin typeface="Tahoma" pitchFamily="34" charset="0"/>
                <a:cs typeface="Tahoma" pitchFamily="34" charset="0"/>
              </a:rPr>
              <a:t>B. Bégaud et al :  Unexpected or toxic drug reaction assessment (imputability) Therapie, 1985, 40: 111 - 118</a:t>
            </a:r>
          </a:p>
        </p:txBody>
      </p:sp>
      <p:sp>
        <p:nvSpPr>
          <p:cNvPr id="25605"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Relatedness assessment :</a:t>
            </a:r>
          </a:p>
          <a:p>
            <a:r>
              <a:rPr lang="fr-FR" sz="3200">
                <a:latin typeface="Tahoma" pitchFamily="34" charset="0"/>
              </a:rPr>
              <a:t>Which method ?</a:t>
            </a:r>
          </a:p>
        </p:txBody>
      </p:sp>
      <p:pic>
        <p:nvPicPr>
          <p:cNvPr id="25606" name="Picture 2"/>
          <p:cNvPicPr>
            <a:picLocks noChangeAspect="1" noChangeArrowheads="1"/>
          </p:cNvPicPr>
          <p:nvPr/>
        </p:nvPicPr>
        <p:blipFill>
          <a:blip r:embed="rId3" cstate="print"/>
          <a:srcRect l="9029" t="10515" r="14880" b="7634"/>
          <a:stretch>
            <a:fillRect/>
          </a:stretch>
        </p:blipFill>
        <p:spPr bwMode="auto">
          <a:xfrm>
            <a:off x="5148263" y="2587625"/>
            <a:ext cx="3606800" cy="2425700"/>
          </a:xfrm>
          <a:prstGeom prst="rect">
            <a:avLst/>
          </a:prstGeom>
          <a:noFill/>
          <a:ln w="9525">
            <a:solidFill>
              <a:srgbClr val="002060"/>
            </a:solid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When to unblind the AE (1) ?</a:t>
            </a:r>
          </a:p>
        </p:txBody>
      </p:sp>
      <p:sp>
        <p:nvSpPr>
          <p:cNvPr id="26627" name="Rectangle 5"/>
          <p:cNvSpPr>
            <a:spLocks noChangeArrowheads="1"/>
          </p:cNvSpPr>
          <p:nvPr/>
        </p:nvSpPr>
        <p:spPr bwMode="auto">
          <a:xfrm>
            <a:off x="304800" y="1557338"/>
            <a:ext cx="8839200" cy="4464050"/>
          </a:xfrm>
          <a:prstGeom prst="rect">
            <a:avLst/>
          </a:prstGeom>
          <a:noFill/>
          <a:ln w="9525">
            <a:noFill/>
            <a:miter lim="800000"/>
            <a:headEnd/>
            <a:tailEnd/>
          </a:ln>
        </p:spPr>
        <p:txBody>
          <a:bodyPr/>
          <a:lstStyle/>
          <a:p>
            <a:pPr>
              <a:spcBef>
                <a:spcPct val="20000"/>
              </a:spcBef>
            </a:pPr>
            <a:r>
              <a:rPr lang="fr-FR" sz="2400">
                <a:latin typeface="Tahoma" pitchFamily="34" charset="0"/>
                <a:cs typeface="Tahoma" pitchFamily="34" charset="0"/>
              </a:rPr>
              <a:t>- Unblinding is never an obligation (but strongly </a:t>
            </a:r>
          </a:p>
          <a:p>
            <a:pPr>
              <a:spcBef>
                <a:spcPct val="20000"/>
              </a:spcBef>
            </a:pPr>
            <a:r>
              <a:rPr lang="fr-FR" sz="2400">
                <a:latin typeface="Tahoma" pitchFamily="34" charset="0"/>
                <a:cs typeface="Tahoma" pitchFamily="34" charset="0"/>
              </a:rPr>
              <a:t>recommended for SUSARs*) </a:t>
            </a:r>
          </a:p>
          <a:p>
            <a:pPr>
              <a:spcBef>
                <a:spcPct val="20000"/>
              </a:spcBef>
            </a:pPr>
            <a:endParaRPr lang="fr-FR" sz="800">
              <a:latin typeface="Tahoma" pitchFamily="34" charset="0"/>
              <a:cs typeface="Tahoma" pitchFamily="34" charset="0"/>
            </a:endParaRPr>
          </a:p>
          <a:p>
            <a:pPr>
              <a:spcBef>
                <a:spcPct val="20000"/>
              </a:spcBef>
            </a:pPr>
            <a:endParaRPr lang="fr-FR" sz="800">
              <a:latin typeface="Tahoma" pitchFamily="34" charset="0"/>
              <a:cs typeface="Tahoma" pitchFamily="34" charset="0"/>
            </a:endParaRPr>
          </a:p>
          <a:p>
            <a:pPr>
              <a:spcBef>
                <a:spcPct val="20000"/>
              </a:spcBef>
            </a:pPr>
            <a:r>
              <a:rPr lang="fr-FR" sz="2400">
                <a:latin typeface="Tahoma" pitchFamily="34" charset="0"/>
                <a:cs typeface="Tahoma" pitchFamily="34" charset="0"/>
              </a:rPr>
              <a:t>- Decision coming from : </a:t>
            </a:r>
          </a:p>
          <a:p>
            <a:pPr>
              <a:spcBef>
                <a:spcPct val="20000"/>
              </a:spcBef>
            </a:pPr>
            <a:endParaRPr lang="fr-FR" sz="800">
              <a:latin typeface="Tahoma" pitchFamily="34" charset="0"/>
              <a:cs typeface="Tahoma" pitchFamily="34" charset="0"/>
            </a:endParaRPr>
          </a:p>
          <a:p>
            <a:pPr marL="357188" lvl="1">
              <a:spcBef>
                <a:spcPct val="20000"/>
              </a:spcBef>
            </a:pPr>
            <a:r>
              <a:rPr lang="fr-FR" sz="2400">
                <a:latin typeface="Tahoma" pitchFamily="34" charset="0"/>
                <a:cs typeface="Tahoma" pitchFamily="34" charset="0"/>
              </a:rPr>
              <a:t>- The investigator : To treat correctly the patient</a:t>
            </a:r>
          </a:p>
          <a:p>
            <a:pPr marL="357188" lvl="1">
              <a:spcBef>
                <a:spcPct val="20000"/>
              </a:spcBef>
            </a:pPr>
            <a:endParaRPr lang="fr-FR" sz="800">
              <a:latin typeface="Tahoma" pitchFamily="34" charset="0"/>
              <a:cs typeface="Tahoma" pitchFamily="34" charset="0"/>
            </a:endParaRPr>
          </a:p>
          <a:p>
            <a:pPr>
              <a:spcBef>
                <a:spcPct val="20000"/>
              </a:spcBef>
            </a:pPr>
            <a:r>
              <a:rPr lang="fr-FR" sz="2400">
                <a:latin typeface="Tahoma" pitchFamily="34" charset="0"/>
                <a:cs typeface="Tahoma" pitchFamily="34" charset="0"/>
              </a:rPr>
              <a:t>	- The Pharmacovigilance QP / Medical Assessor / 	Sponsor (+ Safety Committee) : To assess 	correctly the risk</a:t>
            </a:r>
          </a:p>
          <a:p>
            <a:pPr>
              <a:spcBef>
                <a:spcPct val="20000"/>
              </a:spcBef>
            </a:pPr>
            <a:endParaRPr lang="fr-FR" sz="800">
              <a:latin typeface="Tahoma" pitchFamily="34" charset="0"/>
              <a:cs typeface="Tahoma" pitchFamily="34" charset="0"/>
            </a:endParaRPr>
          </a:p>
          <a:p>
            <a:pPr>
              <a:spcBef>
                <a:spcPct val="20000"/>
              </a:spcBef>
            </a:pPr>
            <a:r>
              <a:rPr lang="fr-FR" sz="2400">
                <a:latin typeface="Tahoma" pitchFamily="34" charset="0"/>
                <a:cs typeface="Tahoma" pitchFamily="34" charset="0"/>
              </a:rPr>
              <a:t>	- The investigator : Specific demand of the patient 	(withdrawal) </a:t>
            </a:r>
          </a:p>
          <a:p>
            <a:pPr>
              <a:spcBef>
                <a:spcPct val="20000"/>
              </a:spcBef>
            </a:pPr>
            <a:endParaRPr lang="fr-FR" sz="800">
              <a:latin typeface="Tahoma" pitchFamily="34" charset="0"/>
              <a:cs typeface="Tahoma" pitchFamily="34" charset="0"/>
            </a:endParaRPr>
          </a:p>
        </p:txBody>
      </p:sp>
      <p:sp>
        <p:nvSpPr>
          <p:cNvPr id="4" name="Rectangle 6"/>
          <p:cNvSpPr>
            <a:spLocks noGrp="1" noChangeArrowheads="1"/>
          </p:cNvSpPr>
          <p:nvPr>
            <p:ph type="sldNum" sz="quarter" idx="12"/>
          </p:nvPr>
        </p:nvSpPr>
        <p:spPr/>
        <p:txBody>
          <a:bodyPr/>
          <a:lstStyle/>
          <a:p>
            <a:pPr>
              <a:defRPr/>
            </a:pPr>
            <a:fld id="{28906268-9022-4B4E-B46F-52DB26541EFB}" type="slidenum">
              <a:rPr lang="fr-FR"/>
              <a:pPr>
                <a:defRPr/>
              </a:pPr>
              <a:t>24</a:t>
            </a:fld>
            <a:endParaRPr lang="fr-FR"/>
          </a:p>
        </p:txBody>
      </p:sp>
      <p:sp>
        <p:nvSpPr>
          <p:cNvPr id="26629" name="Rectangle 5"/>
          <p:cNvSpPr>
            <a:spLocks noChangeArrowheads="1"/>
          </p:cNvSpPr>
          <p:nvPr/>
        </p:nvSpPr>
        <p:spPr bwMode="auto">
          <a:xfrm>
            <a:off x="179388" y="6381750"/>
            <a:ext cx="7993062" cy="215900"/>
          </a:xfrm>
          <a:prstGeom prst="rect">
            <a:avLst/>
          </a:prstGeom>
          <a:noFill/>
          <a:ln w="9525">
            <a:noFill/>
            <a:miter lim="800000"/>
            <a:headEnd/>
            <a:tailEnd/>
          </a:ln>
        </p:spPr>
        <p:txBody>
          <a:bodyPr/>
          <a:lstStyle/>
          <a:p>
            <a:pPr marL="342900" indent="-342900">
              <a:spcBef>
                <a:spcPct val="20000"/>
              </a:spcBef>
            </a:pPr>
            <a:r>
              <a:rPr lang="fr-FR" sz="1000">
                <a:latin typeface="Tahoma" pitchFamily="34" charset="0"/>
              </a:rPr>
              <a:t>* </a:t>
            </a:r>
            <a:r>
              <a:rPr lang="fr-FR" sz="1000">
                <a:latin typeface="Tahoma" pitchFamily="34" charset="0"/>
                <a:cs typeface="Tahoma" pitchFamily="34" charset="0"/>
              </a:rPr>
              <a:t>ICH E2A section 3D Clinical safety data Management : Definitions and standards for Expedited Reporting</a:t>
            </a:r>
          </a:p>
          <a:p>
            <a:pPr marL="342900" indent="-342900">
              <a:spcBef>
                <a:spcPct val="20000"/>
              </a:spcBef>
            </a:pPr>
            <a:endParaRPr lang="fr-FR" sz="1000">
              <a:latin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E72697E-5B68-4A9E-8650-768216F53431}" type="slidenum">
              <a:rPr lang="fr-FR" smtClean="0"/>
              <a:pPr>
                <a:defRPr/>
              </a:pPr>
              <a:t>25</a:t>
            </a:fld>
            <a:endParaRPr lang="fr-FR"/>
          </a:p>
        </p:txBody>
      </p:sp>
      <p:sp>
        <p:nvSpPr>
          <p:cNvPr id="27651"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When to unblind the AE (2) ?</a:t>
            </a:r>
          </a:p>
        </p:txBody>
      </p:sp>
      <p:sp>
        <p:nvSpPr>
          <p:cNvPr id="27652" name="Rectangle 5"/>
          <p:cNvSpPr>
            <a:spLocks noChangeArrowheads="1"/>
          </p:cNvSpPr>
          <p:nvPr/>
        </p:nvSpPr>
        <p:spPr bwMode="auto">
          <a:xfrm>
            <a:off x="304800" y="1557338"/>
            <a:ext cx="8839200" cy="4824412"/>
          </a:xfrm>
          <a:prstGeom prst="rect">
            <a:avLst/>
          </a:prstGeom>
          <a:noFill/>
          <a:ln w="9525">
            <a:noFill/>
            <a:miter lim="800000"/>
            <a:headEnd/>
            <a:tailEnd/>
          </a:ln>
        </p:spPr>
        <p:txBody>
          <a:bodyPr/>
          <a:lstStyle/>
          <a:p>
            <a:pPr>
              <a:spcBef>
                <a:spcPct val="20000"/>
              </a:spcBef>
            </a:pPr>
            <a:r>
              <a:rPr lang="fr-FR" sz="2400">
                <a:latin typeface="Tahoma" pitchFamily="34" charset="0"/>
                <a:cs typeface="Tahoma" pitchFamily="34" charset="0"/>
              </a:rPr>
              <a:t>- All data collected after unblind of such patients must be removed from per protocol efficacy analysis</a:t>
            </a:r>
          </a:p>
          <a:p>
            <a:pPr>
              <a:spcBef>
                <a:spcPct val="20000"/>
              </a:spcBef>
            </a:pPr>
            <a:endParaRPr lang="fr-FR" sz="2000">
              <a:latin typeface="Tahoma" pitchFamily="34" charset="0"/>
              <a:cs typeface="Tahoma" pitchFamily="34" charset="0"/>
            </a:endParaRPr>
          </a:p>
          <a:p>
            <a:pPr>
              <a:spcBef>
                <a:spcPct val="20000"/>
              </a:spcBef>
            </a:pPr>
            <a:r>
              <a:rPr lang="fr-FR" sz="2400">
                <a:latin typeface="Tahoma" pitchFamily="34" charset="0"/>
                <a:cs typeface="Tahoma" pitchFamily="34" charset="0"/>
              </a:rPr>
              <a:t>- The unblind process from sponsor side must exclude the management staff of the study and the Safety Committee </a:t>
            </a:r>
          </a:p>
          <a:p>
            <a:pPr>
              <a:spcBef>
                <a:spcPct val="20000"/>
              </a:spcBef>
            </a:pPr>
            <a:endParaRPr lang="fr-FR" sz="2000">
              <a:latin typeface="Tahoma" pitchFamily="34" charset="0"/>
              <a:cs typeface="Tahoma" pitchFamily="34" charset="0"/>
            </a:endParaRPr>
          </a:p>
          <a:p>
            <a:pPr>
              <a:spcBef>
                <a:spcPct val="20000"/>
              </a:spcBef>
            </a:pPr>
            <a:r>
              <a:rPr lang="fr-FR" sz="2400">
                <a:latin typeface="Tahoma" pitchFamily="34" charset="0"/>
                <a:cs typeface="Tahoma" pitchFamily="34" charset="0"/>
              </a:rPr>
              <a:t>- During blind review, patient’s number to be removed</a:t>
            </a:r>
          </a:p>
          <a:p>
            <a:pPr>
              <a:spcBef>
                <a:spcPct val="20000"/>
              </a:spcBef>
            </a:pPr>
            <a:endParaRPr lang="fr-FR" sz="2000">
              <a:latin typeface="Tahoma" pitchFamily="34" charset="0"/>
              <a:cs typeface="Tahoma" pitchFamily="34" charset="0"/>
            </a:endParaRPr>
          </a:p>
          <a:p>
            <a:pPr>
              <a:spcBef>
                <a:spcPct val="20000"/>
              </a:spcBef>
            </a:pPr>
            <a:r>
              <a:rPr lang="fr-FR" sz="2400">
                <a:latin typeface="Tahoma" pitchFamily="34" charset="0"/>
                <a:cs typeface="Tahoma" pitchFamily="34" charset="0"/>
              </a:rPr>
              <a:t>- In case of active comparator, it is the Sponsor’s responsability to decide whether the other manufacturer must be informed in parallel of declarations to Health Authorities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What are the stakeholders ?</a:t>
            </a:r>
          </a:p>
        </p:txBody>
      </p:sp>
      <p:sp>
        <p:nvSpPr>
          <p:cNvPr id="28675" name="Rectangle 5"/>
          <p:cNvSpPr>
            <a:spLocks noChangeArrowheads="1"/>
          </p:cNvSpPr>
          <p:nvPr/>
        </p:nvSpPr>
        <p:spPr bwMode="auto">
          <a:xfrm>
            <a:off x="304800" y="1557338"/>
            <a:ext cx="8839200" cy="4929187"/>
          </a:xfrm>
          <a:prstGeom prst="rect">
            <a:avLst/>
          </a:prstGeom>
          <a:noFill/>
          <a:ln w="9525">
            <a:noFill/>
            <a:miter lim="800000"/>
            <a:headEnd/>
            <a:tailEnd/>
          </a:ln>
        </p:spPr>
        <p:txBody>
          <a:bodyPr/>
          <a:lstStyle/>
          <a:p>
            <a:pPr marL="457200" indent="-457200">
              <a:spcBef>
                <a:spcPct val="20000"/>
              </a:spcBef>
            </a:pPr>
            <a:r>
              <a:rPr lang="fr-FR" sz="2400">
                <a:latin typeface="Tahoma" pitchFamily="34" charset="0"/>
                <a:cs typeface="Tahoma" pitchFamily="34" charset="0"/>
              </a:rPr>
              <a:t>6) </a:t>
            </a:r>
            <a:r>
              <a:rPr lang="fr-FR" sz="2400" u="sng">
                <a:latin typeface="Tahoma" pitchFamily="34" charset="0"/>
                <a:cs typeface="Tahoma" pitchFamily="34" charset="0"/>
              </a:rPr>
              <a:t>The Safety Board / Committee (if necessary) :</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To prevent risk (Protocol, patient’s leaflet review)</a:t>
            </a:r>
          </a:p>
          <a:p>
            <a:pPr marL="457200" indent="-457200">
              <a:spcBef>
                <a:spcPct val="20000"/>
              </a:spcBef>
            </a:pPr>
            <a:r>
              <a:rPr lang="fr-FR" sz="2400">
                <a:latin typeface="Tahoma" pitchFamily="34" charset="0"/>
                <a:cs typeface="Tahoma" pitchFamily="34" charset="0"/>
              </a:rPr>
              <a:t>- To review regularly ICSR data</a:t>
            </a:r>
            <a:endParaRPr lang="fr-FR" sz="20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To discuss / validate signal generation </a:t>
            </a:r>
          </a:p>
          <a:p>
            <a:pPr marL="457200" indent="-457200">
              <a:spcBef>
                <a:spcPct val="20000"/>
              </a:spcBef>
            </a:pPr>
            <a:r>
              <a:rPr lang="fr-FR" sz="2400">
                <a:latin typeface="Tahoma" pitchFamily="34" charset="0"/>
                <a:cs typeface="Tahoma" pitchFamily="34" charset="0"/>
              </a:rPr>
              <a:t>- To propose actions in terms of reduction of risk :</a:t>
            </a:r>
          </a:p>
          <a:p>
            <a:pPr marL="457200" indent="-457200">
              <a:spcBef>
                <a:spcPct val="20000"/>
              </a:spcBef>
            </a:pPr>
            <a:r>
              <a:rPr lang="fr-FR" sz="2400">
                <a:latin typeface="Tahoma" pitchFamily="34" charset="0"/>
                <a:cs typeface="Tahoma" pitchFamily="34" charset="0"/>
              </a:rPr>
              <a:t>	</a:t>
            </a:r>
            <a:r>
              <a:rPr lang="fr-FR" sz="2000">
                <a:latin typeface="Tahoma" pitchFamily="34" charset="0"/>
                <a:cs typeface="Tahoma" pitchFamily="34" charset="0"/>
              </a:rPr>
              <a:t>- Protocol amendments (i.e inclusion / exclusion criterion)</a:t>
            </a:r>
          </a:p>
          <a:p>
            <a:pPr marL="457200" indent="-457200">
              <a:spcBef>
                <a:spcPct val="20000"/>
              </a:spcBef>
            </a:pPr>
            <a:r>
              <a:rPr lang="fr-FR" sz="2000">
                <a:latin typeface="Tahoma" pitchFamily="34" charset="0"/>
                <a:cs typeface="Tahoma" pitchFamily="34" charset="0"/>
              </a:rPr>
              <a:t>	- Update / revision of informed consent</a:t>
            </a:r>
          </a:p>
          <a:p>
            <a:pPr marL="457200" indent="-457200">
              <a:spcBef>
                <a:spcPct val="20000"/>
              </a:spcBef>
            </a:pPr>
            <a:r>
              <a:rPr lang="fr-FR" sz="2000">
                <a:latin typeface="Tahoma" pitchFamily="34" charset="0"/>
                <a:cs typeface="Tahoma" pitchFamily="34" charset="0"/>
              </a:rPr>
              <a:t>	- Intermediate or futility analysis</a:t>
            </a:r>
          </a:p>
          <a:p>
            <a:pPr marL="457200" indent="-457200">
              <a:spcBef>
                <a:spcPct val="20000"/>
              </a:spcBef>
            </a:pPr>
            <a:r>
              <a:rPr lang="fr-FR" sz="2000">
                <a:latin typeface="Tahoma" pitchFamily="34" charset="0"/>
                <a:cs typeface="Tahoma" pitchFamily="34" charset="0"/>
              </a:rPr>
              <a:t>	- In worst case : recommendation for                                        suspension or discontinuation of the study</a:t>
            </a:r>
            <a:r>
              <a:rPr lang="fr-FR" sz="2400">
                <a:latin typeface="Tahoma" pitchFamily="34" charset="0"/>
                <a:cs typeface="Tahoma" pitchFamily="34" charset="0"/>
              </a:rPr>
              <a:t>  </a:t>
            </a:r>
            <a:endParaRPr lang="fr-FR" sz="1000">
              <a:latin typeface="Tahoma" pitchFamily="34" charset="0"/>
              <a:cs typeface="Tahoma" pitchFamily="34" charset="0"/>
            </a:endParaRPr>
          </a:p>
        </p:txBody>
      </p:sp>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832DBF5B-1740-4609-A4D7-91A4C739E762}" type="slidenum">
              <a:rPr lang="fr-FR" sz="1400" b="0">
                <a:solidFill>
                  <a:schemeClr val="tx1"/>
                </a:solidFill>
                <a:latin typeface="Arial" pitchFamily="34" charset="0"/>
                <a:cs typeface="+mn-cs"/>
              </a:rPr>
              <a:pPr algn="r">
                <a:defRPr/>
              </a:pPr>
              <a:t>26</a:t>
            </a:fld>
            <a:endParaRPr lang="fr-FR" sz="1400" b="0">
              <a:solidFill>
                <a:schemeClr val="tx1"/>
              </a:solidFill>
              <a:latin typeface="Arial" pitchFamily="34" charset="0"/>
              <a:cs typeface="+mn-cs"/>
            </a:endParaRPr>
          </a:p>
        </p:txBody>
      </p:sp>
      <p:sp>
        <p:nvSpPr>
          <p:cNvPr id="28677" name="Rectangle 5"/>
          <p:cNvSpPr>
            <a:spLocks noChangeArrowheads="1"/>
          </p:cNvSpPr>
          <p:nvPr/>
        </p:nvSpPr>
        <p:spPr bwMode="auto">
          <a:xfrm>
            <a:off x="755650" y="5807075"/>
            <a:ext cx="7632700" cy="790575"/>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	Safety Board = Independant consultative role</a:t>
            </a:r>
          </a:p>
          <a:p>
            <a:pPr marL="342900" indent="-342900">
              <a:spcBef>
                <a:spcPct val="20000"/>
              </a:spcBef>
            </a:pPr>
            <a:r>
              <a:rPr lang="fr-FR" sz="2400">
                <a:latin typeface="Tahoma" pitchFamily="34" charset="0"/>
                <a:cs typeface="Tahoma" pitchFamily="34" charset="0"/>
              </a:rPr>
              <a:t>	Sponsor = Decisional role power</a:t>
            </a:r>
          </a:p>
        </p:txBody>
      </p:sp>
      <p:sp>
        <p:nvSpPr>
          <p:cNvPr id="28678" name="AutoShape 7"/>
          <p:cNvSpPr>
            <a:spLocks noChangeArrowheads="1"/>
          </p:cNvSpPr>
          <p:nvPr/>
        </p:nvSpPr>
        <p:spPr bwMode="auto">
          <a:xfrm>
            <a:off x="468313" y="5949950"/>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pic>
        <p:nvPicPr>
          <p:cNvPr id="28679" name="Picture 11" descr="istock_000010623592large"/>
          <p:cNvPicPr>
            <a:picLocks noChangeAspect="1" noChangeArrowheads="1"/>
          </p:cNvPicPr>
          <p:nvPr/>
        </p:nvPicPr>
        <p:blipFill>
          <a:blip r:embed="rId2" cstate="print"/>
          <a:srcRect/>
          <a:stretch>
            <a:fillRect/>
          </a:stretch>
        </p:blipFill>
        <p:spPr bwMode="auto">
          <a:xfrm>
            <a:off x="6804025" y="4365625"/>
            <a:ext cx="1828800" cy="1371600"/>
          </a:xfrm>
          <a:prstGeom prst="rect">
            <a:avLst/>
          </a:prstGeom>
          <a:noFill/>
          <a:ln w="9525">
            <a:solidFill>
              <a:srgbClr val="002060"/>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a:t>
            </a:r>
            <a:br>
              <a:rPr lang="fr-FR" sz="3200">
                <a:latin typeface="Tahoma" pitchFamily="34" charset="0"/>
              </a:rPr>
            </a:br>
            <a:r>
              <a:rPr lang="fr-FR" sz="3200">
                <a:latin typeface="Tahoma" pitchFamily="34" charset="0"/>
              </a:rPr>
              <a:t>What are the stakeholders ?</a:t>
            </a:r>
          </a:p>
        </p:txBody>
      </p:sp>
      <p:sp>
        <p:nvSpPr>
          <p:cNvPr id="24579" name="Rectangle 5"/>
          <p:cNvSpPr>
            <a:spLocks noChangeArrowheads="1"/>
          </p:cNvSpPr>
          <p:nvPr/>
        </p:nvSpPr>
        <p:spPr bwMode="auto">
          <a:xfrm>
            <a:off x="304800" y="1557338"/>
            <a:ext cx="873125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defRPr/>
            </a:pPr>
            <a:r>
              <a:rPr lang="fr-FR" sz="2400" dirty="0">
                <a:latin typeface="Tahoma" pitchFamily="34" charset="0"/>
                <a:cs typeface="Tahoma" pitchFamily="34" charset="0"/>
              </a:rPr>
              <a:t>7) </a:t>
            </a:r>
            <a:r>
              <a:rPr lang="fr-FR" sz="2400" u="sng" dirty="0" err="1">
                <a:latin typeface="Tahoma" pitchFamily="34" charset="0"/>
                <a:cs typeface="Tahoma" pitchFamily="34" charset="0"/>
              </a:rPr>
              <a:t>Health</a:t>
            </a:r>
            <a:r>
              <a:rPr lang="fr-FR" sz="2400" u="sng" dirty="0">
                <a:latin typeface="Tahoma" pitchFamily="34" charset="0"/>
                <a:cs typeface="Tahoma" pitchFamily="34" charset="0"/>
              </a:rPr>
              <a:t> </a:t>
            </a:r>
            <a:r>
              <a:rPr lang="fr-FR" sz="2400" u="sng" dirty="0" err="1">
                <a:latin typeface="Tahoma" pitchFamily="34" charset="0"/>
                <a:cs typeface="Tahoma" pitchFamily="34" charset="0"/>
              </a:rPr>
              <a:t>Authorities</a:t>
            </a:r>
            <a:r>
              <a:rPr lang="fr-FR" sz="2400" u="sng" dirty="0">
                <a:latin typeface="Tahoma" pitchFamily="34" charset="0"/>
                <a:cs typeface="Tahoma" pitchFamily="34" charset="0"/>
              </a:rPr>
              <a:t> and </a:t>
            </a:r>
            <a:r>
              <a:rPr lang="fr-FR" sz="2400" u="sng" dirty="0" err="1">
                <a:latin typeface="Tahoma" pitchFamily="34" charset="0"/>
                <a:cs typeface="Tahoma" pitchFamily="34" charset="0"/>
              </a:rPr>
              <a:t>Ethics</a:t>
            </a:r>
            <a:r>
              <a:rPr lang="fr-FR" sz="2400" u="sng" dirty="0">
                <a:latin typeface="Tahoma" pitchFamily="34" charset="0"/>
                <a:cs typeface="Tahoma" pitchFamily="34" charset="0"/>
              </a:rPr>
              <a:t> </a:t>
            </a:r>
            <a:r>
              <a:rPr lang="fr-FR" sz="2400" u="sng" dirty="0" err="1">
                <a:latin typeface="Tahoma" pitchFamily="34" charset="0"/>
                <a:cs typeface="Tahoma" pitchFamily="34" charset="0"/>
              </a:rPr>
              <a:t>Committee</a:t>
            </a:r>
            <a:r>
              <a:rPr lang="fr-FR" sz="2400" u="sng" dirty="0">
                <a:latin typeface="Tahoma" pitchFamily="34" charset="0"/>
                <a:cs typeface="Tahoma" pitchFamily="34" charset="0"/>
              </a:rPr>
              <a:t> :</a:t>
            </a:r>
          </a:p>
          <a:p>
            <a:pPr marL="457200" indent="-457200">
              <a:spcBef>
                <a:spcPct val="20000"/>
              </a:spcBef>
              <a:defRPr/>
            </a:pPr>
            <a:endParaRPr lang="fr-FR" sz="800" dirty="0">
              <a:latin typeface="Tahoma" pitchFamily="34" charset="0"/>
              <a:cs typeface="Tahoma" pitchFamily="34" charset="0"/>
            </a:endParaRPr>
          </a:p>
          <a:p>
            <a:pPr>
              <a:spcBef>
                <a:spcPct val="20000"/>
              </a:spcBef>
              <a:defRPr/>
            </a:pPr>
            <a:r>
              <a:rPr lang="fr-FR" sz="2400" dirty="0">
                <a:latin typeface="Tahoma" pitchFamily="34" charset="0"/>
                <a:cs typeface="Tahoma" pitchFamily="34" charset="0"/>
              </a:rPr>
              <a:t>- </a:t>
            </a:r>
            <a:r>
              <a:rPr lang="fr-FR" sz="2400" dirty="0" err="1">
                <a:latin typeface="Tahoma" pitchFamily="34" charset="0"/>
                <a:cs typeface="Tahoma" pitchFamily="34" charset="0"/>
              </a:rPr>
              <a:t>Review</a:t>
            </a:r>
            <a:r>
              <a:rPr lang="fr-FR" sz="2400" dirty="0">
                <a:latin typeface="Tahoma" pitchFamily="34" charset="0"/>
                <a:cs typeface="Tahoma" pitchFamily="34" charset="0"/>
              </a:rPr>
              <a:t> of </a:t>
            </a:r>
            <a:r>
              <a:rPr lang="fr-FR" sz="2400" dirty="0" err="1">
                <a:latin typeface="Tahoma" pitchFamily="34" charset="0"/>
                <a:cs typeface="Tahoma" pitchFamily="34" charset="0"/>
              </a:rPr>
              <a:t>each</a:t>
            </a:r>
            <a:r>
              <a:rPr lang="fr-FR" sz="2400" dirty="0">
                <a:latin typeface="Tahoma" pitchFamily="34" charset="0"/>
                <a:cs typeface="Tahoma" pitchFamily="34" charset="0"/>
              </a:rPr>
              <a:t> SAE and new </a:t>
            </a:r>
            <a:r>
              <a:rPr lang="fr-FR" sz="2400" dirty="0" err="1">
                <a:latin typeface="Tahoma" pitchFamily="34" charset="0"/>
                <a:cs typeface="Tahoma" pitchFamily="34" charset="0"/>
              </a:rPr>
              <a:t>safety</a:t>
            </a:r>
            <a:r>
              <a:rPr lang="fr-FR" sz="2400" dirty="0">
                <a:latin typeface="Tahoma" pitchFamily="34" charset="0"/>
                <a:cs typeface="Tahoma" pitchFamily="34" charset="0"/>
              </a:rPr>
              <a:t> information </a:t>
            </a:r>
            <a:r>
              <a:rPr lang="fr-FR" sz="2400" dirty="0" err="1">
                <a:latin typeface="Tahoma" pitchFamily="34" charset="0"/>
                <a:cs typeface="Tahoma" pitchFamily="34" charset="0"/>
              </a:rPr>
              <a:t>declared</a:t>
            </a:r>
            <a:r>
              <a:rPr lang="fr-FR" sz="2400" dirty="0">
                <a:latin typeface="Tahoma" pitchFamily="34" charset="0"/>
                <a:cs typeface="Tahoma" pitchFamily="34" charset="0"/>
              </a:rPr>
              <a:t> by the Sponsor : </a:t>
            </a:r>
          </a:p>
          <a:p>
            <a:pPr marL="457200" indent="-457200">
              <a:spcBef>
                <a:spcPct val="20000"/>
              </a:spcBef>
              <a:defRPr/>
            </a:pPr>
            <a:r>
              <a:rPr lang="fr-FR" sz="2000" dirty="0">
                <a:latin typeface="Tahoma" pitchFamily="34" charset="0"/>
                <a:cs typeface="Tahoma" pitchFamily="34" charset="0"/>
              </a:rPr>
              <a:t>	- </a:t>
            </a:r>
            <a:r>
              <a:rPr lang="fr-FR" sz="2000" dirty="0" err="1">
                <a:latin typeface="Tahoma" pitchFamily="34" charset="0"/>
                <a:cs typeface="Tahoma" pitchFamily="34" charset="0"/>
              </a:rPr>
              <a:t>Does</a:t>
            </a:r>
            <a:r>
              <a:rPr lang="fr-FR" sz="2000" dirty="0">
                <a:latin typeface="Tahoma" pitchFamily="34" charset="0"/>
                <a:cs typeface="Tahoma" pitchFamily="34" charset="0"/>
              </a:rPr>
              <a:t> the new information call </a:t>
            </a:r>
            <a:r>
              <a:rPr lang="fr-FR" sz="2000" dirty="0" err="1">
                <a:latin typeface="Tahoma" pitchFamily="34" charset="0"/>
                <a:cs typeface="Tahoma" pitchFamily="34" charset="0"/>
              </a:rPr>
              <a:t>into</a:t>
            </a:r>
            <a:r>
              <a:rPr lang="fr-FR" sz="2000" dirty="0">
                <a:latin typeface="Tahoma" pitchFamily="34" charset="0"/>
                <a:cs typeface="Tahoma" pitchFamily="34" charset="0"/>
              </a:rPr>
              <a:t> question the clearances </a:t>
            </a:r>
            <a:r>
              <a:rPr lang="fr-FR" sz="2000" dirty="0" err="1">
                <a:latin typeface="Tahoma" pitchFamily="34" charset="0"/>
                <a:cs typeface="Tahoma" pitchFamily="34" charset="0"/>
              </a:rPr>
              <a:t>given</a:t>
            </a:r>
            <a:r>
              <a:rPr lang="fr-FR" sz="2000" dirty="0">
                <a:latin typeface="Tahoma" pitchFamily="34" charset="0"/>
                <a:cs typeface="Tahoma" pitchFamily="34" charset="0"/>
              </a:rPr>
              <a:t> </a:t>
            </a:r>
            <a:r>
              <a:rPr lang="fr-FR" sz="2000" dirty="0" err="1">
                <a:latin typeface="Tahoma" pitchFamily="34" charset="0"/>
                <a:cs typeface="Tahoma" pitchFamily="34" charset="0"/>
              </a:rPr>
              <a:t>before</a:t>
            </a:r>
            <a:r>
              <a:rPr lang="fr-FR" sz="2000" dirty="0">
                <a:latin typeface="Tahoma" pitchFamily="34" charset="0"/>
                <a:cs typeface="Tahoma" pitchFamily="34" charset="0"/>
              </a:rPr>
              <a:t> patient inclusions ?</a:t>
            </a:r>
          </a:p>
          <a:p>
            <a:pPr marL="457200" indent="-457200">
              <a:spcBef>
                <a:spcPct val="20000"/>
              </a:spcBef>
              <a:defRPr/>
            </a:pPr>
            <a:r>
              <a:rPr lang="fr-FR" sz="2000" dirty="0">
                <a:latin typeface="Tahoma" pitchFamily="34" charset="0"/>
                <a:cs typeface="Tahoma" pitchFamily="34" charset="0"/>
              </a:rPr>
              <a:t>	- Is the participation of </a:t>
            </a:r>
            <a:r>
              <a:rPr lang="fr-FR" sz="2000" dirty="0" err="1">
                <a:latin typeface="Tahoma" pitchFamily="34" charset="0"/>
                <a:cs typeface="Tahoma" pitchFamily="34" charset="0"/>
              </a:rPr>
              <a:t>healthy</a:t>
            </a:r>
            <a:r>
              <a:rPr lang="fr-FR" sz="2000" dirty="0">
                <a:latin typeface="Tahoma" pitchFamily="34" charset="0"/>
                <a:cs typeface="Tahoma" pitchFamily="34" charset="0"/>
              </a:rPr>
              <a:t> </a:t>
            </a:r>
            <a:r>
              <a:rPr lang="fr-FR" sz="2000" dirty="0" err="1">
                <a:latin typeface="Tahoma" pitchFamily="34" charset="0"/>
                <a:cs typeface="Tahoma" pitchFamily="34" charset="0"/>
              </a:rPr>
              <a:t>volunteers</a:t>
            </a:r>
            <a:r>
              <a:rPr lang="fr-FR" sz="2000" dirty="0">
                <a:latin typeface="Tahoma" pitchFamily="34" charset="0"/>
                <a:cs typeface="Tahoma" pitchFamily="34" charset="0"/>
              </a:rPr>
              <a:t> or patients </a:t>
            </a:r>
            <a:r>
              <a:rPr lang="fr-FR" sz="2000" dirty="0" err="1">
                <a:latin typeface="Tahoma" pitchFamily="34" charset="0"/>
                <a:cs typeface="Tahoma" pitchFamily="34" charset="0"/>
              </a:rPr>
              <a:t>with</a:t>
            </a:r>
            <a:r>
              <a:rPr lang="fr-FR" sz="2000" dirty="0">
                <a:latin typeface="Tahoma" pitchFamily="34" charset="0"/>
                <a:cs typeface="Tahoma" pitchFamily="34" charset="0"/>
              </a:rPr>
              <a:t> the indication </a:t>
            </a:r>
            <a:r>
              <a:rPr lang="fr-FR" sz="2000" dirty="0" err="1">
                <a:latin typeface="Tahoma" pitchFamily="34" charset="0"/>
                <a:cs typeface="Tahoma" pitchFamily="34" charset="0"/>
              </a:rPr>
              <a:t>still</a:t>
            </a:r>
            <a:r>
              <a:rPr lang="fr-FR" sz="2000" dirty="0">
                <a:latin typeface="Tahoma" pitchFamily="34" charset="0"/>
                <a:cs typeface="Tahoma" pitchFamily="34" charset="0"/>
              </a:rPr>
              <a:t> </a:t>
            </a:r>
            <a:r>
              <a:rPr lang="fr-FR" sz="2000" dirty="0" err="1">
                <a:latin typeface="Tahoma" pitchFamily="34" charset="0"/>
                <a:cs typeface="Tahoma" pitchFamily="34" charset="0"/>
              </a:rPr>
              <a:t>authorized</a:t>
            </a:r>
            <a:r>
              <a:rPr lang="fr-FR" sz="2000" dirty="0">
                <a:latin typeface="Tahoma" pitchFamily="34" charset="0"/>
                <a:cs typeface="Tahoma" pitchFamily="34" charset="0"/>
              </a:rPr>
              <a:t> ?</a:t>
            </a:r>
          </a:p>
          <a:p>
            <a:pPr marL="457200" indent="-457200">
              <a:spcBef>
                <a:spcPct val="20000"/>
              </a:spcBef>
              <a:defRPr/>
            </a:pPr>
            <a:endParaRPr lang="fr-FR" sz="800" dirty="0">
              <a:latin typeface="Tahoma" pitchFamily="34" charset="0"/>
              <a:cs typeface="Tahoma" pitchFamily="34" charset="0"/>
            </a:endParaRPr>
          </a:p>
          <a:p>
            <a:pPr marL="3175" indent="9525">
              <a:spcBef>
                <a:spcPct val="20000"/>
              </a:spcBef>
              <a:buFontTx/>
              <a:buChar char="-"/>
              <a:defRPr/>
            </a:pPr>
            <a:r>
              <a:rPr lang="fr-FR" sz="2400" dirty="0">
                <a:latin typeface="Tahoma" pitchFamily="34" charset="0"/>
                <a:cs typeface="Tahoma" pitchFamily="34" charset="0"/>
              </a:rPr>
              <a:t> </a:t>
            </a:r>
            <a:r>
              <a:rPr lang="fr-FR" sz="2400" dirty="0" err="1">
                <a:latin typeface="Tahoma" pitchFamily="34" charset="0"/>
                <a:cs typeface="Tahoma" pitchFamily="34" charset="0"/>
              </a:rPr>
              <a:t>Review</a:t>
            </a:r>
            <a:r>
              <a:rPr lang="fr-FR" sz="2400" dirty="0">
                <a:latin typeface="Tahoma" pitchFamily="34" charset="0"/>
                <a:cs typeface="Tahoma" pitchFamily="34" charset="0"/>
              </a:rPr>
              <a:t> of </a:t>
            </a:r>
            <a:r>
              <a:rPr lang="fr-FR" sz="2400" dirty="0" err="1">
                <a:latin typeface="Tahoma" pitchFamily="34" charset="0"/>
                <a:cs typeface="Tahoma" pitchFamily="34" charset="0"/>
              </a:rPr>
              <a:t>DSURs</a:t>
            </a:r>
            <a:r>
              <a:rPr lang="fr-FR" sz="2400" dirty="0">
                <a:latin typeface="Tahoma" pitchFamily="34" charset="0"/>
                <a:cs typeface="Tahoma" pitchFamily="34" charset="0"/>
              </a:rPr>
              <a:t> :</a:t>
            </a:r>
          </a:p>
          <a:p>
            <a:pPr marL="457200" indent="-457200">
              <a:spcBef>
                <a:spcPct val="20000"/>
              </a:spcBef>
              <a:defRPr/>
            </a:pPr>
            <a:r>
              <a:rPr lang="fr-FR" sz="2400" dirty="0">
                <a:latin typeface="Tahoma" pitchFamily="34" charset="0"/>
                <a:cs typeface="Tahoma" pitchFamily="34" charset="0"/>
              </a:rPr>
              <a:t>	</a:t>
            </a:r>
            <a:r>
              <a:rPr lang="fr-FR" sz="2000" dirty="0">
                <a:latin typeface="Tahoma" pitchFamily="34" charset="0"/>
                <a:cs typeface="Tahoma" pitchFamily="34" charset="0"/>
              </a:rPr>
              <a:t>- Is </a:t>
            </a:r>
            <a:r>
              <a:rPr lang="fr-FR" sz="2000" dirty="0" err="1">
                <a:latin typeface="Tahoma" pitchFamily="34" charset="0"/>
                <a:cs typeface="Tahoma" pitchFamily="34" charset="0"/>
              </a:rPr>
              <a:t>there</a:t>
            </a:r>
            <a:r>
              <a:rPr lang="fr-FR" sz="2000" dirty="0">
                <a:latin typeface="Tahoma" pitchFamily="34" charset="0"/>
                <a:cs typeface="Tahoma" pitchFamily="34" charset="0"/>
              </a:rPr>
              <a:t> </a:t>
            </a:r>
            <a:r>
              <a:rPr lang="fr-FR" sz="2000" dirty="0" err="1">
                <a:latin typeface="Tahoma" pitchFamily="34" charset="0"/>
                <a:cs typeface="Tahoma" pitchFamily="34" charset="0"/>
              </a:rPr>
              <a:t>any</a:t>
            </a:r>
            <a:r>
              <a:rPr lang="fr-FR" sz="2000" dirty="0">
                <a:latin typeface="Tahoma" pitchFamily="34" charset="0"/>
                <a:cs typeface="Tahoma" pitchFamily="34" charset="0"/>
              </a:rPr>
              <a:t> </a:t>
            </a:r>
            <a:r>
              <a:rPr lang="fr-FR" sz="2000" dirty="0" err="1">
                <a:latin typeface="Tahoma" pitchFamily="34" charset="0"/>
                <a:cs typeface="Tahoma" pitchFamily="34" charset="0"/>
              </a:rPr>
              <a:t>increase</a:t>
            </a:r>
            <a:r>
              <a:rPr lang="fr-FR" sz="2000" dirty="0">
                <a:latin typeface="Tahoma" pitchFamily="34" charset="0"/>
                <a:cs typeface="Tahoma" pitchFamily="34" charset="0"/>
              </a:rPr>
              <a:t> in </a:t>
            </a:r>
            <a:r>
              <a:rPr lang="fr-FR" sz="2000" dirty="0" err="1">
                <a:latin typeface="Tahoma" pitchFamily="34" charset="0"/>
                <a:cs typeface="Tahoma" pitchFamily="34" charset="0"/>
              </a:rPr>
              <a:t>terms</a:t>
            </a:r>
            <a:r>
              <a:rPr lang="fr-FR" sz="2000" dirty="0">
                <a:latin typeface="Tahoma" pitchFamily="34" charset="0"/>
                <a:cs typeface="Tahoma" pitchFamily="34" charset="0"/>
              </a:rPr>
              <a:t> of </a:t>
            </a:r>
            <a:r>
              <a:rPr lang="fr-FR" sz="2000" dirty="0" err="1">
                <a:latin typeface="Tahoma" pitchFamily="34" charset="0"/>
                <a:cs typeface="Tahoma" pitchFamily="34" charset="0"/>
              </a:rPr>
              <a:t>frequency</a:t>
            </a:r>
            <a:r>
              <a:rPr lang="fr-FR" sz="2000" dirty="0">
                <a:latin typeface="Tahoma" pitchFamily="34" charset="0"/>
                <a:cs typeface="Tahoma" pitchFamily="34" charset="0"/>
              </a:rPr>
              <a:t> ?</a:t>
            </a:r>
          </a:p>
          <a:p>
            <a:pPr marL="457200" indent="-457200">
              <a:spcBef>
                <a:spcPct val="20000"/>
              </a:spcBef>
              <a:defRPr/>
            </a:pPr>
            <a:r>
              <a:rPr lang="fr-FR" sz="2000" dirty="0">
                <a:latin typeface="Tahoma" pitchFamily="34" charset="0"/>
                <a:cs typeface="Tahoma" pitchFamily="34" charset="0"/>
              </a:rPr>
              <a:t>	- </a:t>
            </a:r>
            <a:r>
              <a:rPr lang="fr-FR" sz="2000" dirty="0" err="1">
                <a:latin typeface="Tahoma" pitchFamily="34" charset="0"/>
                <a:cs typeface="Tahoma" pitchFamily="34" charset="0"/>
              </a:rPr>
              <a:t>Does</a:t>
            </a:r>
            <a:r>
              <a:rPr lang="fr-FR" sz="2000" dirty="0">
                <a:latin typeface="Tahoma" pitchFamily="34" charset="0"/>
                <a:cs typeface="Tahoma" pitchFamily="34" charset="0"/>
              </a:rPr>
              <a:t> the </a:t>
            </a:r>
            <a:r>
              <a:rPr lang="fr-FR" sz="2000" dirty="0" err="1">
                <a:latin typeface="Tahoma" pitchFamily="34" charset="0"/>
                <a:cs typeface="Tahoma" pitchFamily="34" charset="0"/>
              </a:rPr>
              <a:t>cumulated</a:t>
            </a:r>
            <a:r>
              <a:rPr lang="fr-FR" sz="2000" dirty="0">
                <a:latin typeface="Tahoma" pitchFamily="34" charset="0"/>
                <a:cs typeface="Tahoma" pitchFamily="34" charset="0"/>
              </a:rPr>
              <a:t> </a:t>
            </a:r>
            <a:r>
              <a:rPr lang="fr-FR" sz="2000" dirty="0" err="1">
                <a:latin typeface="Tahoma" pitchFamily="34" charset="0"/>
                <a:cs typeface="Tahoma" pitchFamily="34" charset="0"/>
              </a:rPr>
              <a:t>safety</a:t>
            </a:r>
            <a:r>
              <a:rPr lang="fr-FR" sz="2000" dirty="0">
                <a:latin typeface="Tahoma" pitchFamily="34" charset="0"/>
                <a:cs typeface="Tahoma" pitchFamily="34" charset="0"/>
              </a:rPr>
              <a:t> </a:t>
            </a:r>
            <a:r>
              <a:rPr lang="fr-FR" sz="2000" dirty="0" err="1">
                <a:latin typeface="Tahoma" pitchFamily="34" charset="0"/>
                <a:cs typeface="Tahoma" pitchFamily="34" charset="0"/>
              </a:rPr>
              <a:t>follow</a:t>
            </a:r>
            <a:r>
              <a:rPr lang="fr-FR" sz="2000" dirty="0">
                <a:latin typeface="Tahoma" pitchFamily="34" charset="0"/>
                <a:cs typeface="Tahoma" pitchFamily="34" charset="0"/>
              </a:rPr>
              <a:t>-up justifies a modification of the </a:t>
            </a:r>
            <a:r>
              <a:rPr lang="fr-FR" sz="2000" dirty="0" err="1">
                <a:latin typeface="Tahoma" pitchFamily="34" charset="0"/>
                <a:cs typeface="Tahoma" pitchFamily="34" charset="0"/>
              </a:rPr>
              <a:t>investigator’s</a:t>
            </a:r>
            <a:r>
              <a:rPr lang="fr-FR" sz="2000" dirty="0">
                <a:latin typeface="Tahoma" pitchFamily="34" charset="0"/>
                <a:cs typeface="Tahoma" pitchFamily="34" charset="0"/>
              </a:rPr>
              <a:t> brochure or the patient information ?</a:t>
            </a:r>
          </a:p>
          <a:p>
            <a:pPr marL="457200" indent="-457200">
              <a:spcBef>
                <a:spcPct val="20000"/>
              </a:spcBef>
              <a:defRPr/>
            </a:pPr>
            <a:r>
              <a:rPr lang="fr-FR" sz="2000" dirty="0">
                <a:latin typeface="Tahoma" pitchFamily="34" charset="0"/>
                <a:cs typeface="Tahoma" pitchFamily="34" charset="0"/>
              </a:rPr>
              <a:t>	- Is </a:t>
            </a:r>
            <a:r>
              <a:rPr lang="fr-FR" sz="2000" dirty="0" err="1">
                <a:latin typeface="Tahoma" pitchFamily="34" charset="0"/>
                <a:cs typeface="Tahoma" pitchFamily="34" charset="0"/>
              </a:rPr>
              <a:t>it</a:t>
            </a:r>
            <a:r>
              <a:rPr lang="fr-FR" sz="2000" dirty="0">
                <a:latin typeface="Tahoma" pitchFamily="34" charset="0"/>
                <a:cs typeface="Tahoma" pitchFamily="34" charset="0"/>
              </a:rPr>
              <a:t> </a:t>
            </a:r>
            <a:r>
              <a:rPr lang="fr-FR" sz="2000" dirty="0" err="1">
                <a:latin typeface="Tahoma" pitchFamily="34" charset="0"/>
                <a:cs typeface="Tahoma" pitchFamily="34" charset="0"/>
              </a:rPr>
              <a:t>required</a:t>
            </a:r>
            <a:r>
              <a:rPr lang="fr-FR" sz="2000" dirty="0">
                <a:latin typeface="Tahoma" pitchFamily="34" charset="0"/>
                <a:cs typeface="Tahoma" pitchFamily="34" charset="0"/>
              </a:rPr>
              <a:t> a </a:t>
            </a:r>
            <a:r>
              <a:rPr lang="fr-FR" sz="2000" dirty="0" err="1">
                <a:latin typeface="Tahoma" pitchFamily="34" charset="0"/>
                <a:cs typeface="Tahoma" pitchFamily="34" charset="0"/>
              </a:rPr>
              <a:t>protocol</a:t>
            </a:r>
            <a:r>
              <a:rPr lang="fr-FR" sz="2000" dirty="0">
                <a:latin typeface="Tahoma" pitchFamily="34" charset="0"/>
                <a:cs typeface="Tahoma" pitchFamily="34" charset="0"/>
              </a:rPr>
              <a:t> </a:t>
            </a:r>
            <a:r>
              <a:rPr lang="fr-FR" sz="2000" dirty="0" err="1">
                <a:latin typeface="Tahoma" pitchFamily="34" charset="0"/>
                <a:cs typeface="Tahoma" pitchFamily="34" charset="0"/>
              </a:rPr>
              <a:t>amendment</a:t>
            </a:r>
            <a:r>
              <a:rPr lang="fr-FR" sz="2000" dirty="0">
                <a:latin typeface="Tahoma" pitchFamily="34" charset="0"/>
                <a:cs typeface="Tahoma" pitchFamily="34" charset="0"/>
              </a:rPr>
              <a:t> (i.e. addition of exclusion </a:t>
            </a:r>
            <a:r>
              <a:rPr lang="fr-FR" sz="2000" dirty="0" err="1">
                <a:latin typeface="Tahoma" pitchFamily="34" charset="0"/>
                <a:cs typeface="Tahoma" pitchFamily="34" charset="0"/>
              </a:rPr>
              <a:t>criteria</a:t>
            </a:r>
            <a:r>
              <a:rPr lang="fr-FR" sz="2000" dirty="0">
                <a:latin typeface="Tahoma" pitchFamily="34" charset="0"/>
                <a:cs typeface="Tahoma" pitchFamily="34" charset="0"/>
              </a:rPr>
              <a:t> </a:t>
            </a:r>
            <a:r>
              <a:rPr lang="fr-FR" sz="2000" dirty="0" err="1">
                <a:latin typeface="Tahoma" pitchFamily="34" charset="0"/>
                <a:cs typeface="Tahoma" pitchFamily="34" charset="0"/>
              </a:rPr>
              <a:t>regarding</a:t>
            </a:r>
            <a:r>
              <a:rPr lang="fr-FR" sz="2000" dirty="0">
                <a:latin typeface="Tahoma" pitchFamily="34" charset="0"/>
                <a:cs typeface="Tahoma" pitchFamily="34" charset="0"/>
              </a:rPr>
              <a:t> </a:t>
            </a:r>
            <a:r>
              <a:rPr lang="fr-FR" sz="2000" dirty="0" err="1">
                <a:latin typeface="Tahoma" pitchFamily="34" charset="0"/>
                <a:cs typeface="Tahoma" pitchFamily="34" charset="0"/>
              </a:rPr>
              <a:t>at</a:t>
            </a:r>
            <a:r>
              <a:rPr lang="fr-FR" sz="2000" dirty="0">
                <a:latin typeface="Tahoma" pitchFamily="34" charset="0"/>
                <a:cs typeface="Tahoma" pitchFamily="34" charset="0"/>
              </a:rPr>
              <a:t> </a:t>
            </a:r>
            <a:r>
              <a:rPr lang="fr-FR" sz="2000" dirty="0" err="1">
                <a:latin typeface="Tahoma" pitchFamily="34" charset="0"/>
                <a:cs typeface="Tahoma" pitchFamily="34" charset="0"/>
              </a:rPr>
              <a:t>risk</a:t>
            </a:r>
            <a:r>
              <a:rPr lang="fr-FR" sz="2000" dirty="0">
                <a:latin typeface="Tahoma" pitchFamily="34" charset="0"/>
                <a:cs typeface="Tahoma" pitchFamily="34" charset="0"/>
              </a:rPr>
              <a:t> patients) ?  </a:t>
            </a:r>
          </a:p>
        </p:txBody>
      </p:sp>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C9C2C88E-60B4-464C-B802-F37899A24EFB}" type="slidenum">
              <a:rPr lang="fr-FR" sz="1400" b="0">
                <a:solidFill>
                  <a:schemeClr val="tx1"/>
                </a:solidFill>
                <a:latin typeface="Arial" pitchFamily="34" charset="0"/>
                <a:cs typeface="+mn-cs"/>
              </a:rPr>
              <a:pPr algn="r">
                <a:defRPr/>
              </a:pPr>
              <a:t>27</a:t>
            </a:fld>
            <a:endParaRPr lang="fr-FR" sz="1400" b="0">
              <a:solidFill>
                <a:schemeClr val="tx1"/>
              </a:solidFill>
              <a:latin typeface="Arial" pitchFamily="34" charset="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7D0EEEB-E5F2-4016-B699-91D278D996D9}" type="slidenum">
              <a:rPr lang="fr-FR" smtClean="0"/>
              <a:pPr>
                <a:defRPr/>
              </a:pPr>
              <a:t>28</a:t>
            </a:fld>
            <a:endParaRPr lang="fr-FR"/>
          </a:p>
        </p:txBody>
      </p:sp>
      <p:sp>
        <p:nvSpPr>
          <p:cNvPr id="30723" name="Rectangle 5"/>
          <p:cNvSpPr>
            <a:spLocks noChangeArrowheads="1"/>
          </p:cNvSpPr>
          <p:nvPr/>
        </p:nvSpPr>
        <p:spPr bwMode="auto">
          <a:xfrm>
            <a:off x="304800" y="1628775"/>
            <a:ext cx="8588375" cy="4929188"/>
          </a:xfrm>
          <a:prstGeom prst="rect">
            <a:avLst/>
          </a:prstGeom>
          <a:noFill/>
          <a:ln w="9525">
            <a:noFill/>
            <a:miter lim="800000"/>
            <a:headEnd/>
            <a:tailEnd/>
          </a:ln>
        </p:spPr>
        <p:txBody>
          <a:bodyPr/>
          <a:lstStyle/>
          <a:p>
            <a:pPr lvl="2">
              <a:spcBef>
                <a:spcPct val="20000"/>
              </a:spcBef>
            </a:pPr>
            <a:endParaRPr lang="fr-FR" sz="800">
              <a:latin typeface="Tahoma" pitchFamily="34" charset="0"/>
              <a:cs typeface="Tahoma" pitchFamily="34" charset="0"/>
            </a:endParaRPr>
          </a:p>
          <a:p>
            <a:pPr lvl="2">
              <a:spcBef>
                <a:spcPct val="20000"/>
              </a:spcBef>
              <a:buFontTx/>
              <a:buChar char="-"/>
            </a:pPr>
            <a:r>
              <a:rPr lang="fr-FR" sz="3200">
                <a:latin typeface="Tahoma" pitchFamily="34" charset="0"/>
                <a:cs typeface="Tahoma" pitchFamily="34" charset="0"/>
              </a:rPr>
              <a:t> Operational ICSR management</a:t>
            </a:r>
          </a:p>
          <a:p>
            <a:pPr marL="342900" indent="-342900">
              <a:spcBef>
                <a:spcPct val="20000"/>
              </a:spcBef>
            </a:pPr>
            <a:endParaRPr lang="fr-FR" sz="3200">
              <a:latin typeface="Tahoma" pitchFamily="34" charset="0"/>
              <a:cs typeface="Tahoma" pitchFamily="34" charset="0"/>
            </a:endParaRPr>
          </a:p>
          <a:p>
            <a:pPr lvl="2">
              <a:spcBef>
                <a:spcPct val="20000"/>
              </a:spcBef>
              <a:buFontTx/>
              <a:buChar char="-"/>
            </a:pPr>
            <a:endParaRPr lang="fr-FR" sz="3200">
              <a:latin typeface="Tahoma" pitchFamily="34" charset="0"/>
              <a:cs typeface="Tahoma" pitchFamily="34" charset="0"/>
            </a:endParaRPr>
          </a:p>
          <a:p>
            <a:pPr lvl="2">
              <a:spcBef>
                <a:spcPct val="20000"/>
              </a:spcBef>
              <a:buFontTx/>
              <a:buChar char="-"/>
            </a:pPr>
            <a:r>
              <a:rPr lang="fr-FR" sz="3200">
                <a:latin typeface="Tahoma" pitchFamily="34" charset="0"/>
                <a:cs typeface="Tahoma" pitchFamily="34" charset="0"/>
              </a:rPr>
              <a:t> Risk management</a:t>
            </a:r>
          </a:p>
          <a:p>
            <a:pPr marL="342900" indent="-342900">
              <a:spcBef>
                <a:spcPct val="20000"/>
              </a:spcBef>
            </a:pPr>
            <a:endParaRPr lang="fr-FR" sz="3200">
              <a:latin typeface="Tahoma" pitchFamily="34" charset="0"/>
              <a:cs typeface="Tahoma" pitchFamily="34" charset="0"/>
            </a:endParaRPr>
          </a:p>
          <a:p>
            <a:pPr marL="342900" indent="-342900">
              <a:spcBef>
                <a:spcPct val="20000"/>
              </a:spcBef>
            </a:pPr>
            <a:endParaRPr lang="fr-FR" sz="3200">
              <a:latin typeface="Tahoma" pitchFamily="34" charset="0"/>
              <a:cs typeface="Tahoma" pitchFamily="34" charset="0"/>
            </a:endParaRPr>
          </a:p>
          <a:p>
            <a:pPr lvl="2">
              <a:spcBef>
                <a:spcPct val="20000"/>
              </a:spcBef>
              <a:buFontTx/>
              <a:buChar char="-"/>
            </a:pPr>
            <a:r>
              <a:rPr lang="fr-FR" sz="3200">
                <a:solidFill>
                  <a:srgbClr val="800000"/>
                </a:solidFill>
                <a:latin typeface="Tahoma" pitchFamily="34" charset="0"/>
                <a:cs typeface="Tahoma" pitchFamily="34" charset="0"/>
              </a:rPr>
              <a:t> Extrapolation of safety results</a:t>
            </a:r>
            <a:endParaRPr lang="fr-FR" sz="2400">
              <a:solidFill>
                <a:srgbClr val="800000"/>
              </a:solidFill>
              <a:latin typeface="Tahoma" pitchFamily="34" charset="0"/>
              <a:cs typeface="Tahoma" pitchFamily="34" charset="0"/>
            </a:endParaRPr>
          </a:p>
        </p:txBody>
      </p:sp>
      <p:sp>
        <p:nvSpPr>
          <p:cNvPr id="30724"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TRACKING DRUG SIDE EFFECTS</a:t>
            </a:r>
            <a:br>
              <a:rPr lang="fr-FR" sz="3200">
                <a:latin typeface="Tahoma" pitchFamily="34" charset="0"/>
              </a:rPr>
            </a:br>
            <a:r>
              <a:rPr lang="fr-FR" sz="3200">
                <a:latin typeface="Tahoma" pitchFamily="34" charset="0"/>
              </a:rPr>
              <a:t>DURING CLINICAL TRIALS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Extrapolation of safety results :</a:t>
            </a:r>
            <a:br>
              <a:rPr lang="fr-FR" sz="3200">
                <a:latin typeface="Tahoma" pitchFamily="34" charset="0"/>
              </a:rPr>
            </a:br>
            <a:r>
              <a:rPr lang="fr-FR" sz="3200">
                <a:latin typeface="Tahoma" pitchFamily="34" charset="0"/>
              </a:rPr>
              <a:t>Qualitative representativity limits ?</a:t>
            </a:r>
          </a:p>
        </p:txBody>
      </p:sp>
      <p:sp>
        <p:nvSpPr>
          <p:cNvPr id="31747" name="Rectangle 5"/>
          <p:cNvSpPr>
            <a:spLocks noChangeArrowheads="1"/>
          </p:cNvSpPr>
          <p:nvPr/>
        </p:nvSpPr>
        <p:spPr bwMode="auto">
          <a:xfrm>
            <a:off x="304800" y="1557338"/>
            <a:ext cx="8839200" cy="4929187"/>
          </a:xfrm>
          <a:prstGeom prst="rect">
            <a:avLst/>
          </a:prstGeom>
          <a:noFill/>
          <a:ln w="9525">
            <a:noFill/>
            <a:miter lim="800000"/>
            <a:headEnd/>
            <a:tailEnd/>
          </a:ln>
        </p:spPr>
        <p:txBody>
          <a:bodyPr/>
          <a:lstStyle/>
          <a:p>
            <a:pPr marL="457200" indent="-457200">
              <a:spcBef>
                <a:spcPct val="20000"/>
              </a:spcBef>
            </a:pPr>
            <a:r>
              <a:rPr lang="fr-FR" sz="2400">
                <a:latin typeface="Tahoma" pitchFamily="34" charset="0"/>
                <a:cs typeface="Tahoma" pitchFamily="34" charset="0"/>
              </a:rPr>
              <a:t>Clinical trials are rarely representative of real conditions</a:t>
            </a:r>
          </a:p>
          <a:p>
            <a:pPr marL="457200" indent="-457200">
              <a:spcBef>
                <a:spcPct val="20000"/>
              </a:spcBef>
            </a:pPr>
            <a:r>
              <a:rPr lang="fr-FR" sz="2400">
                <a:latin typeface="Tahoma" pitchFamily="34" charset="0"/>
                <a:cs typeface="Tahoma" pitchFamily="34" charset="0"/>
              </a:rPr>
              <a:t>of use (external validity) : </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 Limited number of patients calculated on efficacy</a:t>
            </a:r>
          </a:p>
          <a:p>
            <a:pPr marL="457200" indent="-457200">
              <a:spcBef>
                <a:spcPct val="20000"/>
              </a:spcBef>
            </a:pPr>
            <a:r>
              <a:rPr lang="fr-FR" sz="2400">
                <a:latin typeface="Tahoma" pitchFamily="34" charset="0"/>
                <a:cs typeface="Tahoma" pitchFamily="34" charset="0"/>
              </a:rPr>
              <a:t>	comparison basis (except main criteria on safety)</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 Exclusion criterion to remove at-risk patients, in</a:t>
            </a:r>
          </a:p>
          <a:p>
            <a:pPr marL="457200" indent="-457200">
              <a:spcBef>
                <a:spcPct val="20000"/>
              </a:spcBef>
            </a:pPr>
            <a:r>
              <a:rPr lang="fr-FR" sz="2400">
                <a:latin typeface="Tahoma" pitchFamily="34" charset="0"/>
                <a:cs typeface="Tahoma" pitchFamily="34" charset="0"/>
              </a:rPr>
              <a:t>	particular pregnant women and children</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 Exclusion criteria to remove concomitant medications</a:t>
            </a: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	- Medical follow up : Real conditions population &lt; ITT population &lt; PP population</a:t>
            </a:r>
          </a:p>
        </p:txBody>
      </p:sp>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F200E789-BCD4-48FA-9148-A55B1D31255E}" type="slidenum">
              <a:rPr lang="fr-FR" sz="1400" b="0">
                <a:solidFill>
                  <a:schemeClr val="tx1"/>
                </a:solidFill>
                <a:latin typeface="Arial" pitchFamily="34" charset="0"/>
                <a:cs typeface="+mn-cs"/>
              </a:rPr>
              <a:pPr algn="r">
                <a:defRPr/>
              </a:pPr>
              <a:t>29</a:t>
            </a:fld>
            <a:endParaRPr lang="fr-FR" sz="1400" b="0">
              <a:solidFill>
                <a:schemeClr val="tx1"/>
              </a:solidFill>
              <a:latin typeface="Arial" pitchFamily="34" charset="0"/>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4E725DF4-E9A3-4980-B674-C031FE2D5D07}" type="slidenum">
              <a:rPr lang="fr-FR"/>
              <a:pPr>
                <a:defRPr/>
              </a:pPr>
              <a:t>3</a:t>
            </a:fld>
            <a:endParaRPr lang="fr-FR"/>
          </a:p>
        </p:txBody>
      </p:sp>
      <p:sp>
        <p:nvSpPr>
          <p:cNvPr id="4099"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PRELIMINARY STATEMENTS :</a:t>
            </a:r>
            <a:br>
              <a:rPr lang="fr-FR" sz="3200">
                <a:latin typeface="Tahoma" pitchFamily="34" charset="0"/>
              </a:rPr>
            </a:br>
            <a:r>
              <a:rPr lang="fr-FR" sz="3200">
                <a:latin typeface="Tahoma" pitchFamily="34" charset="0"/>
              </a:rPr>
              <a:t>The essential benefit / risk ratio</a:t>
            </a:r>
          </a:p>
        </p:txBody>
      </p:sp>
      <p:sp>
        <p:nvSpPr>
          <p:cNvPr id="4100" name="Rectangle 5"/>
          <p:cNvSpPr>
            <a:spLocks noChangeArrowheads="1"/>
          </p:cNvSpPr>
          <p:nvPr/>
        </p:nvSpPr>
        <p:spPr bwMode="auto">
          <a:xfrm>
            <a:off x="304800" y="1557338"/>
            <a:ext cx="8588375" cy="4929187"/>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Two phases, according to the drug life cycle :</a:t>
            </a:r>
          </a:p>
          <a:p>
            <a:pPr marL="342900" indent="-342900">
              <a:spcBef>
                <a:spcPct val="20000"/>
              </a:spcBef>
            </a:pPr>
            <a:endParaRPr lang="fr-FR" sz="1000">
              <a:latin typeface="Tahoma" pitchFamily="34" charset="0"/>
              <a:cs typeface="Tahoma" pitchFamily="34" charset="0"/>
            </a:endParaRPr>
          </a:p>
          <a:p>
            <a:pPr marL="342900" indent="-342900">
              <a:spcBef>
                <a:spcPct val="20000"/>
              </a:spcBef>
              <a:buFontTx/>
              <a:buChar char="-"/>
            </a:pPr>
            <a:r>
              <a:rPr lang="fr-FR" sz="2400">
                <a:latin typeface="Tahoma" pitchFamily="34" charset="0"/>
                <a:cs typeface="Tahoma" pitchFamily="34" charset="0"/>
              </a:rPr>
              <a:t>Development phase :</a:t>
            </a:r>
          </a:p>
          <a:p>
            <a:pPr marL="742950" lvl="1" indent="-285750">
              <a:spcBef>
                <a:spcPct val="20000"/>
              </a:spcBef>
              <a:buFontTx/>
              <a:buChar char="-"/>
            </a:pPr>
            <a:r>
              <a:rPr lang="fr-FR" sz="2400">
                <a:latin typeface="Tahoma" pitchFamily="34" charset="0"/>
                <a:cs typeface="Tahoma" pitchFamily="34" charset="0"/>
              </a:rPr>
              <a:t>Efficacy and Safety = Pivotal clinical data </a:t>
            </a:r>
          </a:p>
          <a:p>
            <a:pPr marL="342900" indent="-342900">
              <a:spcBef>
                <a:spcPct val="20000"/>
              </a:spcBef>
            </a:pPr>
            <a:endParaRPr lang="fr-FR" sz="1000">
              <a:latin typeface="Tahoma" pitchFamily="34" charset="0"/>
              <a:cs typeface="Tahoma" pitchFamily="34" charset="0"/>
            </a:endParaRPr>
          </a:p>
          <a:p>
            <a:pPr marL="342900" indent="-342900">
              <a:spcBef>
                <a:spcPct val="20000"/>
              </a:spcBef>
              <a:buFontTx/>
              <a:buChar char="-"/>
            </a:pPr>
            <a:r>
              <a:rPr lang="fr-FR" sz="2400">
                <a:latin typeface="Tahoma" pitchFamily="34" charset="0"/>
                <a:cs typeface="Tahoma" pitchFamily="34" charset="0"/>
              </a:rPr>
              <a:t>Post marketing phase : </a:t>
            </a:r>
          </a:p>
          <a:p>
            <a:pPr marL="742950" lvl="1" indent="-285750">
              <a:spcBef>
                <a:spcPct val="20000"/>
              </a:spcBef>
              <a:buFontTx/>
              <a:buChar char="-"/>
            </a:pPr>
            <a:r>
              <a:rPr lang="fr-FR" sz="2400">
                <a:latin typeface="Tahoma" pitchFamily="34" charset="0"/>
                <a:cs typeface="Tahoma" pitchFamily="34" charset="0"/>
              </a:rPr>
              <a:t>Efficiency = Supportive clinical data</a:t>
            </a:r>
          </a:p>
          <a:p>
            <a:pPr marL="742950" lvl="1" indent="-285750">
              <a:spcBef>
                <a:spcPct val="20000"/>
              </a:spcBef>
              <a:buFontTx/>
              <a:buChar char="-"/>
            </a:pPr>
            <a:r>
              <a:rPr lang="fr-FR" sz="2400">
                <a:latin typeface="Tahoma" pitchFamily="34" charset="0"/>
                <a:cs typeface="Tahoma" pitchFamily="34" charset="0"/>
              </a:rPr>
              <a:t>Safety = Pharmacovigilance</a:t>
            </a:r>
          </a:p>
          <a:p>
            <a:pPr marL="742950" lvl="1" indent="-285750">
              <a:spcBef>
                <a:spcPct val="20000"/>
              </a:spcBef>
            </a:pPr>
            <a:endParaRPr lang="fr-FR" sz="1000">
              <a:latin typeface="Tahoma" pitchFamily="34" charset="0"/>
              <a:cs typeface="Tahoma" pitchFamily="34" charset="0"/>
            </a:endParaRPr>
          </a:p>
          <a:p>
            <a:pPr marL="1600200" lvl="3" indent="-228600">
              <a:spcBef>
                <a:spcPct val="20000"/>
              </a:spcBef>
            </a:pPr>
            <a:r>
              <a:rPr lang="fr-FR" sz="2400">
                <a:latin typeface="Tahoma" pitchFamily="34" charset="0"/>
                <a:cs typeface="Tahoma" pitchFamily="34" charset="0"/>
              </a:rPr>
              <a:t>The benefit/risk ratio is never</a:t>
            </a:r>
          </a:p>
          <a:p>
            <a:pPr marL="1600200" lvl="3" indent="-228600">
              <a:spcBef>
                <a:spcPct val="20000"/>
              </a:spcBef>
            </a:pPr>
            <a:r>
              <a:rPr lang="fr-FR" sz="2400">
                <a:latin typeface="Tahoma" pitchFamily="34" charset="0"/>
                <a:cs typeface="Tahoma" pitchFamily="34" charset="0"/>
              </a:rPr>
              <a:t>definitive and must be constantly reassessed </a:t>
            </a:r>
          </a:p>
          <a:p>
            <a:pPr marL="1600200" lvl="3" indent="-228600">
              <a:spcBef>
                <a:spcPct val="20000"/>
              </a:spcBef>
            </a:pPr>
            <a:endParaRPr lang="fr-FR" sz="1000">
              <a:latin typeface="Tahoma" pitchFamily="34" charset="0"/>
              <a:cs typeface="Tahoma" pitchFamily="34" charset="0"/>
            </a:endParaRPr>
          </a:p>
          <a:p>
            <a:pPr marL="1600200" lvl="3" indent="-228600">
              <a:spcBef>
                <a:spcPct val="20000"/>
              </a:spcBef>
            </a:pPr>
            <a:r>
              <a:rPr lang="fr-FR" sz="2400">
                <a:latin typeface="Tahoma" pitchFamily="34" charset="0"/>
                <a:cs typeface="Tahoma" pitchFamily="34" charset="0"/>
              </a:rPr>
              <a:t>Pharmaceutical companies are in first line in</a:t>
            </a:r>
          </a:p>
          <a:p>
            <a:pPr marL="1600200" lvl="3" indent="-228600">
              <a:spcBef>
                <a:spcPct val="20000"/>
              </a:spcBef>
            </a:pPr>
            <a:r>
              <a:rPr lang="fr-FR" sz="2400">
                <a:latin typeface="Tahoma" pitchFamily="34" charset="0"/>
                <a:cs typeface="Tahoma" pitchFamily="34" charset="0"/>
              </a:rPr>
              <a:t>the assessement of the benefit / risk ratio</a:t>
            </a:r>
          </a:p>
        </p:txBody>
      </p:sp>
      <p:sp>
        <p:nvSpPr>
          <p:cNvPr id="4101" name="AutoShape 7"/>
          <p:cNvSpPr>
            <a:spLocks noChangeArrowheads="1"/>
          </p:cNvSpPr>
          <p:nvPr/>
        </p:nvSpPr>
        <p:spPr bwMode="auto">
          <a:xfrm>
            <a:off x="900113" y="5949950"/>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
        <p:nvSpPr>
          <p:cNvPr id="4102" name="AutoShape 7"/>
          <p:cNvSpPr>
            <a:spLocks noChangeArrowheads="1"/>
          </p:cNvSpPr>
          <p:nvPr/>
        </p:nvSpPr>
        <p:spPr bwMode="auto">
          <a:xfrm>
            <a:off x="900113" y="4868863"/>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pic>
        <p:nvPicPr>
          <p:cNvPr id="4103" name="Picture 11" descr="j0300840"/>
          <p:cNvPicPr>
            <a:picLocks noChangeAspect="1" noChangeArrowheads="1"/>
          </p:cNvPicPr>
          <p:nvPr/>
        </p:nvPicPr>
        <p:blipFill>
          <a:blip r:embed="rId3" cstate="print"/>
          <a:srcRect/>
          <a:stretch>
            <a:fillRect/>
          </a:stretch>
        </p:blipFill>
        <p:spPr bwMode="auto">
          <a:xfrm>
            <a:off x="7092950" y="3213100"/>
            <a:ext cx="1655763" cy="1395413"/>
          </a:xfrm>
          <a:prstGeom prst="rect">
            <a:avLst/>
          </a:prstGeom>
          <a:noFill/>
          <a:ln w="9525">
            <a:noFill/>
            <a:miter lim="800000"/>
            <a:headEnd/>
            <a:tailEnd/>
          </a:ln>
        </p:spPr>
      </p:pic>
      <p:sp>
        <p:nvSpPr>
          <p:cNvPr id="4104" name="Flèche courbée vers la droite 1"/>
          <p:cNvSpPr>
            <a:spLocks noChangeArrowheads="1"/>
          </p:cNvSpPr>
          <p:nvPr/>
        </p:nvSpPr>
        <p:spPr bwMode="auto">
          <a:xfrm>
            <a:off x="6732588" y="4006850"/>
            <a:ext cx="479425" cy="1006475"/>
          </a:xfrm>
          <a:prstGeom prst="curvedRightArrow">
            <a:avLst>
              <a:gd name="adj1" fmla="val 36087"/>
              <a:gd name="adj2" fmla="val 72165"/>
              <a:gd name="adj3" fmla="val 25000"/>
            </a:avLst>
          </a:prstGeom>
          <a:solidFill>
            <a:schemeClr val="accent1"/>
          </a:solidFill>
          <a:ln w="9525" algn="ctr">
            <a:solidFill>
              <a:schemeClr val="tx1"/>
            </a:solidFill>
            <a:round/>
            <a:headEnd/>
            <a:tailEnd/>
          </a:ln>
        </p:spPr>
        <p:txBody>
          <a:bodyPr/>
          <a:lstStyle/>
          <a:p>
            <a:pPr algn="ctr"/>
            <a:endParaRPr lang="ru-RU" sz="1800" b="0">
              <a:solidFill>
                <a:schemeClr val="tx1"/>
              </a:solidFill>
              <a:latin typeface="Calibri" pitchFamily="34" charset="0"/>
            </a:endParaRPr>
          </a:p>
        </p:txBody>
      </p:sp>
      <p:sp>
        <p:nvSpPr>
          <p:cNvPr id="4105" name="Flèche courbée vers la droite 8"/>
          <p:cNvSpPr>
            <a:spLocks noChangeArrowheads="1"/>
          </p:cNvSpPr>
          <p:nvPr/>
        </p:nvSpPr>
        <p:spPr bwMode="auto">
          <a:xfrm flipH="1" flipV="1">
            <a:off x="7389813" y="3933825"/>
            <a:ext cx="441325" cy="1006475"/>
          </a:xfrm>
          <a:prstGeom prst="curvedRightArrow">
            <a:avLst>
              <a:gd name="adj1" fmla="val 36056"/>
              <a:gd name="adj2" fmla="val 72102"/>
              <a:gd name="adj3" fmla="val 25000"/>
            </a:avLst>
          </a:prstGeom>
          <a:solidFill>
            <a:schemeClr val="accent1"/>
          </a:solidFill>
          <a:ln w="9525" algn="ctr">
            <a:solidFill>
              <a:schemeClr val="tx1"/>
            </a:solidFill>
            <a:round/>
            <a:headEnd/>
            <a:tailEnd/>
          </a:ln>
        </p:spPr>
        <p:txBody>
          <a:bodyPr rot="10800000"/>
          <a:lstStyle/>
          <a:p>
            <a:pPr algn="ctr"/>
            <a:endParaRPr lang="ru-RU" sz="1800" b="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Image0013"/>
          <p:cNvPicPr>
            <a:picLocks noChangeAspect="1" noChangeArrowheads="1"/>
          </p:cNvPicPr>
          <p:nvPr/>
        </p:nvPicPr>
        <p:blipFill>
          <a:blip r:embed="rId2" cstate="print"/>
          <a:srcRect l="6668" t="28770" r="35243" b="41418"/>
          <a:stretch>
            <a:fillRect/>
          </a:stretch>
        </p:blipFill>
        <p:spPr bwMode="auto">
          <a:xfrm>
            <a:off x="1331913" y="1377950"/>
            <a:ext cx="6192837" cy="4492625"/>
          </a:xfrm>
          <a:prstGeom prst="rect">
            <a:avLst/>
          </a:prstGeom>
          <a:noFill/>
          <a:ln w="9525">
            <a:solidFill>
              <a:srgbClr val="002060"/>
            </a:solidFill>
            <a:miter lim="800000"/>
            <a:headEnd/>
            <a:tailEnd/>
          </a:ln>
        </p:spPr>
      </p:pic>
      <p:sp>
        <p:nvSpPr>
          <p:cNvPr id="32771"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Extrapolation of safety results :</a:t>
            </a:r>
            <a:br>
              <a:rPr lang="fr-FR" sz="3200">
                <a:latin typeface="Tahoma" pitchFamily="34" charset="0"/>
              </a:rPr>
            </a:br>
            <a:r>
              <a:rPr lang="fr-FR" sz="3200">
                <a:latin typeface="Tahoma" pitchFamily="34" charset="0"/>
              </a:rPr>
              <a:t>Quantitative representativity limits ?</a:t>
            </a:r>
          </a:p>
        </p:txBody>
      </p:sp>
      <p:sp>
        <p:nvSpPr>
          <p:cNvPr id="32772" name="Rectangle 5"/>
          <p:cNvSpPr>
            <a:spLocks noChangeArrowheads="1"/>
          </p:cNvSpPr>
          <p:nvPr/>
        </p:nvSpPr>
        <p:spPr bwMode="auto">
          <a:xfrm>
            <a:off x="304800" y="5878513"/>
            <a:ext cx="8839200" cy="863600"/>
          </a:xfrm>
          <a:prstGeom prst="rect">
            <a:avLst/>
          </a:prstGeom>
          <a:noFill/>
          <a:ln w="9525">
            <a:noFill/>
            <a:miter lim="800000"/>
            <a:headEnd/>
            <a:tailEnd/>
          </a:ln>
        </p:spPr>
        <p:txBody>
          <a:bodyPr/>
          <a:lstStyle/>
          <a:p>
            <a:pPr marL="9525" indent="-9525">
              <a:spcBef>
                <a:spcPct val="20000"/>
              </a:spcBef>
            </a:pPr>
            <a:r>
              <a:rPr lang="fr-FR" sz="2000">
                <a:latin typeface="Tahoma" pitchFamily="34" charset="0"/>
                <a:cs typeface="Tahoma" pitchFamily="34" charset="0"/>
              </a:rPr>
              <a:t>To detect surely an adverse event, it is needed ten times more than the reverse ratio of the frequency of the adverse event</a:t>
            </a:r>
            <a:r>
              <a:rPr lang="fr-FR" sz="2400">
                <a:latin typeface="Tahoma" pitchFamily="34" charset="0"/>
                <a:cs typeface="Tahoma" pitchFamily="34" charset="0"/>
              </a:rPr>
              <a:t> </a:t>
            </a:r>
          </a:p>
        </p:txBody>
      </p:sp>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477CCB84-8CB8-4D5D-BE78-9B071DEBD51F}" type="slidenum">
              <a:rPr lang="fr-FR" sz="1400" b="0">
                <a:solidFill>
                  <a:schemeClr val="tx1"/>
                </a:solidFill>
                <a:latin typeface="Arial" pitchFamily="34" charset="0"/>
                <a:cs typeface="+mn-cs"/>
              </a:rPr>
              <a:pPr algn="r">
                <a:defRPr/>
              </a:pPr>
              <a:t>30</a:t>
            </a:fld>
            <a:endParaRPr lang="fr-FR" sz="1400" b="0">
              <a:solidFill>
                <a:schemeClr val="tx1"/>
              </a:solidFill>
              <a:latin typeface="Arial" pitchFamily="34" charset="0"/>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Extrapolation of safety results :</a:t>
            </a:r>
            <a:br>
              <a:rPr lang="fr-FR" sz="3200">
                <a:latin typeface="Tahoma" pitchFamily="34" charset="0"/>
              </a:rPr>
            </a:br>
            <a:r>
              <a:rPr lang="fr-FR" sz="3200">
                <a:latin typeface="Tahoma" pitchFamily="34" charset="0"/>
              </a:rPr>
              <a:t>Limits in time to event ?</a:t>
            </a:r>
          </a:p>
        </p:txBody>
      </p:sp>
      <p:pic>
        <p:nvPicPr>
          <p:cNvPr id="33795" name="Picture 5"/>
          <p:cNvPicPr>
            <a:picLocks noChangeAspect="1" noChangeArrowheads="1"/>
          </p:cNvPicPr>
          <p:nvPr/>
        </p:nvPicPr>
        <p:blipFill>
          <a:blip r:embed="rId3" cstate="print"/>
          <a:srcRect l="9056" t="18201" r="59062" b="15295"/>
          <a:stretch>
            <a:fillRect/>
          </a:stretch>
        </p:blipFill>
        <p:spPr bwMode="auto">
          <a:xfrm>
            <a:off x="4803775" y="1555750"/>
            <a:ext cx="4232275" cy="4968875"/>
          </a:xfrm>
          <a:prstGeom prst="rect">
            <a:avLst/>
          </a:prstGeom>
          <a:noFill/>
          <a:ln w="9525">
            <a:solidFill>
              <a:srgbClr val="002060"/>
            </a:solidFill>
            <a:miter lim="800000"/>
            <a:headEnd/>
            <a:tailEnd/>
          </a:ln>
          <a:effectLst/>
        </p:spPr>
      </p:pic>
      <p:sp>
        <p:nvSpPr>
          <p:cNvPr id="33796" name="Rectangle 5"/>
          <p:cNvSpPr>
            <a:spLocks noChangeArrowheads="1"/>
          </p:cNvSpPr>
          <p:nvPr/>
        </p:nvSpPr>
        <p:spPr bwMode="auto">
          <a:xfrm>
            <a:off x="179388" y="6092825"/>
            <a:ext cx="4248150" cy="433388"/>
          </a:xfrm>
          <a:prstGeom prst="rect">
            <a:avLst/>
          </a:prstGeom>
          <a:noFill/>
          <a:ln w="9525">
            <a:noFill/>
            <a:miter lim="800000"/>
            <a:headEnd/>
            <a:tailEnd/>
          </a:ln>
        </p:spPr>
        <p:txBody>
          <a:bodyPr/>
          <a:lstStyle/>
          <a:p>
            <a:pPr marL="342900" indent="-342900">
              <a:spcBef>
                <a:spcPct val="20000"/>
              </a:spcBef>
            </a:pPr>
            <a:r>
              <a:rPr lang="fr-FR" sz="1000">
                <a:latin typeface="Tahoma" pitchFamily="34" charset="0"/>
              </a:rPr>
              <a:t>Y. YAZICI : Some concerns about Adverse Event reporting in</a:t>
            </a:r>
          </a:p>
          <a:p>
            <a:pPr marL="342900" indent="-342900">
              <a:spcBef>
                <a:spcPct val="20000"/>
              </a:spcBef>
            </a:pPr>
            <a:r>
              <a:rPr lang="fr-FR" sz="1000">
                <a:latin typeface="Tahoma" pitchFamily="34" charset="0"/>
              </a:rPr>
              <a:t>randomized clinical trials. Bulletin of the NYU Hospital for Joint</a:t>
            </a:r>
          </a:p>
          <a:p>
            <a:pPr marL="342900" indent="-342900">
              <a:spcBef>
                <a:spcPct val="20000"/>
              </a:spcBef>
            </a:pPr>
            <a:r>
              <a:rPr lang="fr-FR" sz="1000">
                <a:latin typeface="Tahoma" pitchFamily="34" charset="0"/>
              </a:rPr>
              <a:t>Diseases. 2008, 66(2) : 143 - 145</a:t>
            </a:r>
          </a:p>
        </p:txBody>
      </p:sp>
      <p:sp>
        <p:nvSpPr>
          <p:cNvPr id="28677" name="Rectangle 5"/>
          <p:cNvSpPr>
            <a:spLocks noChangeArrowheads="1"/>
          </p:cNvSpPr>
          <p:nvPr/>
        </p:nvSpPr>
        <p:spPr bwMode="auto">
          <a:xfrm>
            <a:off x="304800" y="1557338"/>
            <a:ext cx="46275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50" indent="-6350">
              <a:spcBef>
                <a:spcPct val="20000"/>
              </a:spcBef>
              <a:defRPr/>
            </a:pPr>
            <a:r>
              <a:rPr lang="fr-FR" sz="2400" dirty="0">
                <a:latin typeface="Tahoma" pitchFamily="34" charset="0"/>
                <a:cs typeface="Tahoma" pitchFamily="34" charset="0"/>
              </a:rPr>
              <a:t>The time to adverse </a:t>
            </a:r>
            <a:r>
              <a:rPr lang="fr-FR" sz="2400" dirty="0" err="1">
                <a:latin typeface="Tahoma" pitchFamily="34" charset="0"/>
                <a:cs typeface="Tahoma" pitchFamily="34" charset="0"/>
              </a:rPr>
              <a:t>events</a:t>
            </a:r>
            <a:r>
              <a:rPr lang="fr-FR" sz="2400" dirty="0">
                <a:latin typeface="Tahoma" pitchFamily="34" charset="0"/>
                <a:cs typeface="Tahoma" pitchFamily="34" charset="0"/>
              </a:rPr>
              <a:t> </a:t>
            </a:r>
            <a:r>
              <a:rPr lang="fr-FR" sz="2400" dirty="0" err="1">
                <a:latin typeface="Tahoma" pitchFamily="34" charset="0"/>
                <a:cs typeface="Tahoma" pitchFamily="34" charset="0"/>
              </a:rPr>
              <a:t>can</a:t>
            </a:r>
            <a:r>
              <a:rPr lang="fr-FR" sz="2400" dirty="0">
                <a:latin typeface="Tahoma" pitchFamily="34" charset="0"/>
                <a:cs typeface="Tahoma" pitchFamily="34" charset="0"/>
              </a:rPr>
              <a:t> </a:t>
            </a:r>
            <a:r>
              <a:rPr lang="fr-FR" sz="2400" dirty="0" err="1">
                <a:latin typeface="Tahoma" pitchFamily="34" charset="0"/>
                <a:cs typeface="Tahoma" pitchFamily="34" charset="0"/>
              </a:rPr>
              <a:t>often</a:t>
            </a:r>
            <a:r>
              <a:rPr lang="fr-FR" sz="2400" dirty="0">
                <a:latin typeface="Tahoma" pitchFamily="34" charset="0"/>
                <a:cs typeface="Tahoma" pitchFamily="34" charset="0"/>
              </a:rPr>
              <a:t> </a:t>
            </a:r>
            <a:r>
              <a:rPr lang="fr-FR" sz="2400" dirty="0" err="1">
                <a:latin typeface="Tahoma" pitchFamily="34" charset="0"/>
                <a:cs typeface="Tahoma" pitchFamily="34" charset="0"/>
              </a:rPr>
              <a:t>be</a:t>
            </a:r>
            <a:r>
              <a:rPr lang="fr-FR" sz="2400" dirty="0">
                <a:latin typeface="Tahoma" pitchFamily="34" charset="0"/>
                <a:cs typeface="Tahoma" pitchFamily="34" charset="0"/>
              </a:rPr>
              <a:t> </a:t>
            </a:r>
            <a:r>
              <a:rPr lang="fr-FR" sz="2400" dirty="0" err="1">
                <a:latin typeface="Tahoma" pitchFamily="34" charset="0"/>
                <a:cs typeface="Tahoma" pitchFamily="34" charset="0"/>
              </a:rPr>
              <a:t>much</a:t>
            </a:r>
            <a:r>
              <a:rPr lang="fr-FR" sz="2400" dirty="0">
                <a:latin typeface="Tahoma" pitchFamily="34" charset="0"/>
                <a:cs typeface="Tahoma" pitchFamily="34" charset="0"/>
              </a:rPr>
              <a:t> longer </a:t>
            </a:r>
            <a:r>
              <a:rPr lang="fr-FR" sz="2400" dirty="0" err="1">
                <a:latin typeface="Tahoma" pitchFamily="34" charset="0"/>
                <a:cs typeface="Tahoma" pitchFamily="34" charset="0"/>
              </a:rPr>
              <a:t>than</a:t>
            </a:r>
            <a:r>
              <a:rPr lang="fr-FR" sz="2400" dirty="0">
                <a:latin typeface="Tahoma" pitchFamily="34" charset="0"/>
                <a:cs typeface="Tahoma" pitchFamily="34" charset="0"/>
              </a:rPr>
              <a:t> the duration of patient inclusion</a:t>
            </a:r>
          </a:p>
          <a:p>
            <a:pPr marL="457200" indent="-457200">
              <a:spcBef>
                <a:spcPct val="20000"/>
              </a:spcBef>
              <a:defRPr/>
            </a:pPr>
            <a:endParaRPr lang="fr-FR" sz="1000" dirty="0">
              <a:latin typeface="Tahoma" pitchFamily="34" charset="0"/>
              <a:cs typeface="Tahoma" pitchFamily="34" charset="0"/>
            </a:endParaRPr>
          </a:p>
          <a:p>
            <a:pPr marL="457200" indent="-457200">
              <a:spcBef>
                <a:spcPct val="20000"/>
              </a:spcBef>
              <a:defRPr/>
            </a:pPr>
            <a:r>
              <a:rPr lang="fr-FR" sz="2400" dirty="0">
                <a:latin typeface="Tahoma" pitchFamily="34" charset="0"/>
                <a:cs typeface="Tahoma" pitchFamily="34" charset="0"/>
              </a:rPr>
              <a:t>This </a:t>
            </a:r>
            <a:r>
              <a:rPr lang="fr-FR" sz="2400" dirty="0" err="1">
                <a:latin typeface="Tahoma" pitchFamily="34" charset="0"/>
                <a:cs typeface="Tahoma" pitchFamily="34" charset="0"/>
              </a:rPr>
              <a:t>means</a:t>
            </a:r>
            <a:r>
              <a:rPr lang="fr-FR" sz="2400" dirty="0">
                <a:latin typeface="Tahoma" pitchFamily="34" charset="0"/>
                <a:cs typeface="Tahoma" pitchFamily="34" charset="0"/>
              </a:rPr>
              <a:t> </a:t>
            </a:r>
            <a:r>
              <a:rPr lang="fr-FR" sz="2400" dirty="0" err="1">
                <a:latin typeface="Tahoma" pitchFamily="34" charset="0"/>
                <a:cs typeface="Tahoma" pitchFamily="34" charset="0"/>
              </a:rPr>
              <a:t>that</a:t>
            </a:r>
            <a:r>
              <a:rPr lang="fr-FR" sz="2400" dirty="0">
                <a:latin typeface="Tahoma" pitchFamily="34" charset="0"/>
                <a:cs typeface="Tahoma" pitchFamily="34" charset="0"/>
              </a:rPr>
              <a:t> : </a:t>
            </a:r>
          </a:p>
          <a:p>
            <a:pPr marL="457200" indent="-457200">
              <a:spcBef>
                <a:spcPct val="20000"/>
              </a:spcBef>
              <a:defRPr/>
            </a:pPr>
            <a:r>
              <a:rPr lang="fr-FR" sz="2400" dirty="0">
                <a:latin typeface="Tahoma" pitchFamily="34" charset="0"/>
                <a:cs typeface="Tahoma" pitchFamily="34" charset="0"/>
              </a:rPr>
              <a:t>	- Most of long </a:t>
            </a:r>
            <a:r>
              <a:rPr lang="fr-FR" sz="2400" dirty="0" err="1">
                <a:latin typeface="Tahoma" pitchFamily="34" charset="0"/>
                <a:cs typeface="Tahoma" pitchFamily="34" charset="0"/>
              </a:rPr>
              <a:t>terms</a:t>
            </a:r>
            <a:r>
              <a:rPr lang="fr-FR" sz="2400" dirty="0">
                <a:latin typeface="Tahoma" pitchFamily="34" charset="0"/>
                <a:cs typeface="Tahoma" pitchFamily="34" charset="0"/>
              </a:rPr>
              <a:t> AE </a:t>
            </a:r>
            <a:r>
              <a:rPr lang="fr-FR" sz="2400" dirty="0" err="1">
                <a:latin typeface="Tahoma" pitchFamily="34" charset="0"/>
                <a:cs typeface="Tahoma" pitchFamily="34" charset="0"/>
              </a:rPr>
              <a:t>won’t</a:t>
            </a:r>
            <a:r>
              <a:rPr lang="fr-FR" sz="2400" dirty="0">
                <a:latin typeface="Tahoma" pitchFamily="34" charset="0"/>
                <a:cs typeface="Tahoma" pitchFamily="34" charset="0"/>
              </a:rPr>
              <a:t> </a:t>
            </a:r>
            <a:r>
              <a:rPr lang="fr-FR" sz="2400" dirty="0" err="1">
                <a:latin typeface="Tahoma" pitchFamily="34" charset="0"/>
                <a:cs typeface="Tahoma" pitchFamily="34" charset="0"/>
              </a:rPr>
              <a:t>be</a:t>
            </a:r>
            <a:r>
              <a:rPr lang="fr-FR" sz="2400" dirty="0">
                <a:latin typeface="Tahoma" pitchFamily="34" charset="0"/>
                <a:cs typeface="Tahoma" pitchFamily="34" charset="0"/>
              </a:rPr>
              <a:t> </a:t>
            </a:r>
            <a:r>
              <a:rPr lang="fr-FR" sz="2400" dirty="0" err="1">
                <a:latin typeface="Tahoma" pitchFamily="34" charset="0"/>
                <a:cs typeface="Tahoma" pitchFamily="34" charset="0"/>
              </a:rPr>
              <a:t>screened</a:t>
            </a:r>
            <a:r>
              <a:rPr lang="fr-FR" sz="2400" dirty="0">
                <a:latin typeface="Tahoma" pitchFamily="34" charset="0"/>
                <a:cs typeface="Tahoma" pitchFamily="34" charset="0"/>
              </a:rPr>
              <a:t> by </a:t>
            </a:r>
            <a:r>
              <a:rPr lang="fr-FR" sz="2400" dirty="0" err="1">
                <a:latin typeface="Tahoma" pitchFamily="34" charset="0"/>
                <a:cs typeface="Tahoma" pitchFamily="34" charset="0"/>
              </a:rPr>
              <a:t>clinical</a:t>
            </a:r>
            <a:r>
              <a:rPr lang="fr-FR" sz="2400" dirty="0">
                <a:latin typeface="Tahoma" pitchFamily="34" charset="0"/>
                <a:cs typeface="Tahoma" pitchFamily="34" charset="0"/>
              </a:rPr>
              <a:t> trials</a:t>
            </a:r>
          </a:p>
          <a:p>
            <a:pPr marL="457200" indent="-457200">
              <a:spcBef>
                <a:spcPct val="20000"/>
              </a:spcBef>
              <a:defRPr/>
            </a:pPr>
            <a:endParaRPr lang="fr-FR" sz="1000" dirty="0">
              <a:latin typeface="Tahoma" pitchFamily="34" charset="0"/>
              <a:cs typeface="Tahoma" pitchFamily="34" charset="0"/>
            </a:endParaRPr>
          </a:p>
          <a:p>
            <a:pPr marL="457200" indent="-457200">
              <a:spcBef>
                <a:spcPct val="20000"/>
              </a:spcBef>
              <a:defRPr/>
            </a:pPr>
            <a:r>
              <a:rPr lang="fr-FR" sz="2400" dirty="0">
                <a:latin typeface="Tahoma" pitchFamily="34" charset="0"/>
                <a:cs typeface="Tahoma" pitchFamily="34" charset="0"/>
              </a:rPr>
              <a:t>	- Short </a:t>
            </a:r>
            <a:r>
              <a:rPr lang="fr-FR" sz="2400" dirty="0" err="1">
                <a:latin typeface="Tahoma" pitchFamily="34" charset="0"/>
                <a:cs typeface="Tahoma" pitchFamily="34" charset="0"/>
              </a:rPr>
              <a:t>terms</a:t>
            </a:r>
            <a:r>
              <a:rPr lang="fr-FR" sz="2400" dirty="0">
                <a:latin typeface="Tahoma" pitchFamily="34" charset="0"/>
                <a:cs typeface="Tahoma" pitchFamily="34" charset="0"/>
              </a:rPr>
              <a:t> AE are </a:t>
            </a:r>
            <a:r>
              <a:rPr lang="fr-FR" sz="2400" dirty="0" err="1">
                <a:latin typeface="Tahoma" pitchFamily="34" charset="0"/>
                <a:cs typeface="Tahoma" pitchFamily="34" charset="0"/>
              </a:rPr>
              <a:t>overrepresented</a:t>
            </a:r>
            <a:endParaRPr lang="fr-FR" sz="1000" dirty="0">
              <a:latin typeface="Tahoma" pitchFamily="34" charset="0"/>
              <a:cs typeface="Tahoma" pitchFamily="34" charset="0"/>
            </a:endParaRPr>
          </a:p>
        </p:txBody>
      </p:sp>
      <p:sp>
        <p:nvSpPr>
          <p:cNvPr id="6" name="Rectangle 6"/>
          <p:cNvSpPr>
            <a:spLocks noGrp="1" noChangeArrowheads="1"/>
          </p:cNvSpPr>
          <p:nvPr>
            <p:ph type="sldNum" sz="quarter" idx="12"/>
          </p:nvPr>
        </p:nvSpPr>
        <p:spPr/>
        <p:txBody>
          <a:bodyPr/>
          <a:lstStyle/>
          <a:p>
            <a:pPr>
              <a:defRPr/>
            </a:pPr>
            <a:fld id="{D2490DD2-8895-470A-B74E-DE31C58C4F86}" type="slidenum">
              <a:rPr lang="fr-FR"/>
              <a:pPr>
                <a:defRPr/>
              </a:pPr>
              <a:t>31</a:t>
            </a:fld>
            <a:endParaRPr lang="fr-FR"/>
          </a:p>
        </p:txBody>
      </p:sp>
      <p:cxnSp>
        <p:nvCxnSpPr>
          <p:cNvPr id="33799" name="Connecteur droit avec flèche 4"/>
          <p:cNvCxnSpPr>
            <a:cxnSpLocks noChangeShapeType="1"/>
          </p:cNvCxnSpPr>
          <p:nvPr/>
        </p:nvCxnSpPr>
        <p:spPr bwMode="auto">
          <a:xfrm>
            <a:off x="5364163" y="1916113"/>
            <a:ext cx="0" cy="433387"/>
          </a:xfrm>
          <a:prstGeom prst="straightConnector1">
            <a:avLst/>
          </a:prstGeom>
          <a:noFill/>
          <a:ln w="38100" algn="ctr">
            <a:solidFill>
              <a:srgbClr val="800000"/>
            </a:solidFill>
            <a:round/>
            <a:headEnd/>
            <a:tailEnd type="arrow" w="med" len="med"/>
          </a:ln>
        </p:spPr>
      </p:cxnSp>
      <p:cxnSp>
        <p:nvCxnSpPr>
          <p:cNvPr id="33800" name="Connecteur droit avec flèche 10"/>
          <p:cNvCxnSpPr>
            <a:cxnSpLocks noChangeShapeType="1"/>
          </p:cNvCxnSpPr>
          <p:nvPr/>
        </p:nvCxnSpPr>
        <p:spPr bwMode="auto">
          <a:xfrm>
            <a:off x="5364163" y="3500438"/>
            <a:ext cx="0" cy="433387"/>
          </a:xfrm>
          <a:prstGeom prst="straightConnector1">
            <a:avLst/>
          </a:prstGeom>
          <a:noFill/>
          <a:ln w="38100" algn="ctr">
            <a:solidFill>
              <a:srgbClr val="800000"/>
            </a:solidFill>
            <a:round/>
            <a:headEnd/>
            <a:tailEnd type="arrow" w="med" len="med"/>
          </a:ln>
        </p:spPr>
      </p:cxnSp>
      <p:cxnSp>
        <p:nvCxnSpPr>
          <p:cNvPr id="33801" name="Connecteur droit avec flèche 11"/>
          <p:cNvCxnSpPr>
            <a:cxnSpLocks noChangeShapeType="1"/>
          </p:cNvCxnSpPr>
          <p:nvPr/>
        </p:nvCxnSpPr>
        <p:spPr bwMode="auto">
          <a:xfrm>
            <a:off x="5364163" y="5229225"/>
            <a:ext cx="0" cy="431800"/>
          </a:xfrm>
          <a:prstGeom prst="straightConnector1">
            <a:avLst/>
          </a:prstGeom>
          <a:noFill/>
          <a:ln w="38100" algn="ctr">
            <a:solidFill>
              <a:srgbClr val="800000"/>
            </a:solidFill>
            <a:round/>
            <a:headEnd/>
            <a:tailEnd type="arrow"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1610809-D572-448A-8977-5DA4CAF851FF}" type="slidenum">
              <a:rPr lang="fr-FR" smtClean="0"/>
              <a:pPr>
                <a:defRPr/>
              </a:pPr>
              <a:t>32</a:t>
            </a:fld>
            <a:endParaRPr lang="fr-FR"/>
          </a:p>
        </p:txBody>
      </p:sp>
      <p:sp>
        <p:nvSpPr>
          <p:cNvPr id="34819"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Extrapolation of safety results :</a:t>
            </a:r>
          </a:p>
          <a:p>
            <a:r>
              <a:rPr lang="fr-FR" sz="3200">
                <a:latin typeface="Tahoma" pitchFamily="34" charset="0"/>
              </a:rPr>
              <a:t>Limits in publications ?</a:t>
            </a:r>
          </a:p>
        </p:txBody>
      </p:sp>
      <p:sp>
        <p:nvSpPr>
          <p:cNvPr id="34820" name="Rectangle 5"/>
          <p:cNvSpPr>
            <a:spLocks noChangeArrowheads="1"/>
          </p:cNvSpPr>
          <p:nvPr/>
        </p:nvSpPr>
        <p:spPr bwMode="auto">
          <a:xfrm>
            <a:off x="304800" y="6235700"/>
            <a:ext cx="8154988" cy="433388"/>
          </a:xfrm>
          <a:prstGeom prst="rect">
            <a:avLst/>
          </a:prstGeom>
          <a:noFill/>
          <a:ln w="9525">
            <a:noFill/>
            <a:miter lim="800000"/>
            <a:headEnd/>
            <a:tailEnd/>
          </a:ln>
        </p:spPr>
        <p:txBody>
          <a:bodyPr/>
          <a:lstStyle/>
          <a:p>
            <a:pPr marL="342900" indent="-342900">
              <a:spcBef>
                <a:spcPct val="20000"/>
              </a:spcBef>
            </a:pPr>
            <a:r>
              <a:rPr lang="fr-FR" sz="1000">
                <a:latin typeface="Tahoma" pitchFamily="34" charset="0"/>
              </a:rPr>
              <a:t>C.B. MAGGI et al : Adverse events reported in randomized clinical trials of drug therapies: the information is still insufficient.</a:t>
            </a:r>
          </a:p>
          <a:p>
            <a:pPr marL="342900" indent="-342900">
              <a:spcBef>
                <a:spcPct val="20000"/>
              </a:spcBef>
            </a:pPr>
            <a:r>
              <a:rPr lang="fr-FR" sz="1000">
                <a:latin typeface="Tahoma" pitchFamily="34" charset="0"/>
              </a:rPr>
              <a:t>Journal of Clinical Epidemiology, 66 (2013) : 802 - 807</a:t>
            </a:r>
          </a:p>
        </p:txBody>
      </p:sp>
      <p:sp>
        <p:nvSpPr>
          <p:cNvPr id="34821" name="Rectangle 5"/>
          <p:cNvSpPr>
            <a:spLocks noChangeArrowheads="1"/>
          </p:cNvSpPr>
          <p:nvPr/>
        </p:nvSpPr>
        <p:spPr bwMode="auto">
          <a:xfrm>
            <a:off x="4284663" y="1484313"/>
            <a:ext cx="4751387" cy="4929187"/>
          </a:xfrm>
          <a:prstGeom prst="rect">
            <a:avLst/>
          </a:prstGeom>
          <a:noFill/>
          <a:ln w="9525">
            <a:noFill/>
            <a:miter lim="800000"/>
            <a:headEnd/>
            <a:tailEnd/>
          </a:ln>
        </p:spPr>
        <p:txBody>
          <a:bodyPr/>
          <a:lstStyle/>
          <a:p>
            <a:pPr>
              <a:spcBef>
                <a:spcPct val="20000"/>
              </a:spcBef>
            </a:pPr>
            <a:r>
              <a:rPr lang="fr-FR" sz="2000">
                <a:latin typeface="Tahoma" pitchFamily="34" charset="0"/>
                <a:cs typeface="Tahoma" pitchFamily="34" charset="0"/>
              </a:rPr>
              <a:t>Review of 122 studies published in</a:t>
            </a:r>
          </a:p>
          <a:p>
            <a:pPr>
              <a:spcBef>
                <a:spcPct val="20000"/>
              </a:spcBef>
            </a:pPr>
            <a:r>
              <a:rPr lang="fr-FR" sz="2000">
                <a:latin typeface="Tahoma" pitchFamily="34" charset="0"/>
                <a:cs typeface="Tahoma" pitchFamily="34" charset="0"/>
              </a:rPr>
              <a:t>2009 in BMJ, JAMA, NEJM and The</a:t>
            </a:r>
          </a:p>
          <a:p>
            <a:pPr>
              <a:spcBef>
                <a:spcPct val="20000"/>
              </a:spcBef>
            </a:pPr>
            <a:r>
              <a:rPr lang="fr-FR" sz="2000">
                <a:latin typeface="Tahoma" pitchFamily="34" charset="0"/>
                <a:cs typeface="Tahoma" pitchFamily="34" charset="0"/>
              </a:rPr>
              <a:t>Lancet :</a:t>
            </a:r>
            <a:r>
              <a:rPr lang="fr-FR" sz="2400">
                <a:latin typeface="Tahoma" pitchFamily="34" charset="0"/>
                <a:cs typeface="Tahoma" pitchFamily="34" charset="0"/>
              </a:rPr>
              <a:t> </a:t>
            </a:r>
          </a:p>
          <a:p>
            <a:pPr>
              <a:spcBef>
                <a:spcPct val="20000"/>
              </a:spcBef>
            </a:pPr>
            <a:endParaRPr lang="fr-FR" sz="800">
              <a:latin typeface="Tahoma" pitchFamily="34" charset="0"/>
              <a:cs typeface="Tahoma" pitchFamily="34" charset="0"/>
            </a:endParaRPr>
          </a:p>
          <a:p>
            <a:pPr>
              <a:spcBef>
                <a:spcPct val="20000"/>
              </a:spcBef>
            </a:pPr>
            <a:r>
              <a:rPr lang="fr-FR" sz="2000">
                <a:latin typeface="Tahoma" pitchFamily="34" charset="0"/>
                <a:cs typeface="Tahoma" pitchFamily="34" charset="0"/>
              </a:rPr>
              <a:t>- Safety is often announced in the</a:t>
            </a:r>
          </a:p>
          <a:p>
            <a:pPr>
              <a:spcBef>
                <a:spcPct val="20000"/>
              </a:spcBef>
            </a:pPr>
            <a:r>
              <a:rPr lang="fr-FR" sz="2000">
                <a:latin typeface="Tahoma" pitchFamily="34" charset="0"/>
                <a:cs typeface="Tahoma" pitchFamily="34" charset="0"/>
              </a:rPr>
              <a:t>title or in the abstract,</a:t>
            </a:r>
          </a:p>
          <a:p>
            <a:pPr>
              <a:spcBef>
                <a:spcPct val="20000"/>
              </a:spcBef>
            </a:pPr>
            <a:endParaRPr lang="fr-FR" sz="800">
              <a:latin typeface="Tahoma" pitchFamily="34" charset="0"/>
              <a:cs typeface="Tahoma" pitchFamily="34" charset="0"/>
            </a:endParaRPr>
          </a:p>
          <a:p>
            <a:pPr>
              <a:spcBef>
                <a:spcPct val="20000"/>
              </a:spcBef>
              <a:buFontTx/>
              <a:buChar char="-"/>
            </a:pPr>
            <a:r>
              <a:rPr lang="fr-FR" sz="2000">
                <a:latin typeface="Tahoma" pitchFamily="34" charset="0"/>
                <a:cs typeface="Tahoma" pitchFamily="34" charset="0"/>
              </a:rPr>
              <a:t> But less presented in results and withdrawls,</a:t>
            </a:r>
          </a:p>
          <a:p>
            <a:pPr>
              <a:spcBef>
                <a:spcPct val="20000"/>
              </a:spcBef>
            </a:pPr>
            <a:endParaRPr lang="fr-FR" sz="800">
              <a:latin typeface="Tahoma" pitchFamily="34" charset="0"/>
              <a:cs typeface="Tahoma" pitchFamily="34" charset="0"/>
            </a:endParaRPr>
          </a:p>
          <a:p>
            <a:pPr>
              <a:spcBef>
                <a:spcPct val="20000"/>
              </a:spcBef>
            </a:pPr>
            <a:r>
              <a:rPr lang="fr-FR" sz="2000">
                <a:latin typeface="Tahoma" pitchFamily="34" charset="0"/>
                <a:cs typeface="Tahoma" pitchFamily="34" charset="0"/>
              </a:rPr>
              <a:t>- And much less discussed in the</a:t>
            </a:r>
          </a:p>
          <a:p>
            <a:pPr>
              <a:spcBef>
                <a:spcPct val="20000"/>
              </a:spcBef>
            </a:pPr>
            <a:r>
              <a:rPr lang="fr-FR" sz="2000">
                <a:latin typeface="Tahoma" pitchFamily="34" charset="0"/>
                <a:cs typeface="Tahoma" pitchFamily="34" charset="0"/>
              </a:rPr>
              <a:t>benefit ratio assessment.</a:t>
            </a:r>
          </a:p>
          <a:p>
            <a:pPr>
              <a:spcBef>
                <a:spcPct val="20000"/>
              </a:spcBef>
              <a:buFontTx/>
              <a:buChar char="-"/>
            </a:pPr>
            <a:endParaRPr lang="fr-FR" sz="2000">
              <a:latin typeface="Tahoma" pitchFamily="34" charset="0"/>
              <a:cs typeface="Tahoma" pitchFamily="34" charset="0"/>
            </a:endParaRPr>
          </a:p>
          <a:p>
            <a:pPr>
              <a:spcBef>
                <a:spcPct val="20000"/>
              </a:spcBef>
              <a:buFontTx/>
              <a:buChar char="-"/>
            </a:pPr>
            <a:endParaRPr lang="fr-FR" sz="2000">
              <a:latin typeface="Tahoma" pitchFamily="34" charset="0"/>
              <a:cs typeface="Tahoma" pitchFamily="34" charset="0"/>
            </a:endParaRPr>
          </a:p>
        </p:txBody>
      </p:sp>
      <p:pic>
        <p:nvPicPr>
          <p:cNvPr id="34822" name="Picture 9"/>
          <p:cNvPicPr>
            <a:picLocks noChangeAspect="1" noChangeArrowheads="1"/>
          </p:cNvPicPr>
          <p:nvPr/>
        </p:nvPicPr>
        <p:blipFill>
          <a:blip r:embed="rId2" cstate="print"/>
          <a:srcRect l="22778" t="13721" r="36722" b="3535"/>
          <a:stretch>
            <a:fillRect/>
          </a:stretch>
        </p:blipFill>
        <p:spPr bwMode="auto">
          <a:xfrm>
            <a:off x="179388" y="1412875"/>
            <a:ext cx="4032250" cy="4633913"/>
          </a:xfrm>
          <a:prstGeom prst="rect">
            <a:avLst/>
          </a:prstGeom>
          <a:noFill/>
          <a:ln w="9525">
            <a:solidFill>
              <a:srgbClr val="002060"/>
            </a:solidFill>
            <a:miter lim="800000"/>
            <a:headEnd/>
            <a:tailEnd/>
          </a:ln>
          <a:effectLst/>
        </p:spPr>
      </p:pic>
      <p:sp>
        <p:nvSpPr>
          <p:cNvPr id="34823" name="AutoShape 20"/>
          <p:cNvSpPr>
            <a:spLocks noChangeArrowheads="1"/>
          </p:cNvSpPr>
          <p:nvPr/>
        </p:nvSpPr>
        <p:spPr bwMode="auto">
          <a:xfrm>
            <a:off x="3635375" y="1700213"/>
            <a:ext cx="360363" cy="288925"/>
          </a:xfrm>
          <a:prstGeom prst="wedgeRectCallout">
            <a:avLst>
              <a:gd name="adj1" fmla="val 140310"/>
              <a:gd name="adj2" fmla="val 393407"/>
            </a:avLst>
          </a:prstGeom>
          <a:noFill/>
          <a:ln w="25400">
            <a:solidFill>
              <a:srgbClr val="800000"/>
            </a:solidFill>
            <a:miter lim="800000"/>
            <a:headEnd/>
            <a:tailEnd/>
          </a:ln>
          <a:effectLst/>
        </p:spPr>
        <p:txBody>
          <a:bodyPr/>
          <a:lstStyle/>
          <a:p>
            <a:pPr algn="ctr"/>
            <a:endParaRPr lang="ru-RU" sz="1800" b="0">
              <a:solidFill>
                <a:srgbClr val="808080"/>
              </a:solidFill>
            </a:endParaRPr>
          </a:p>
        </p:txBody>
      </p:sp>
      <p:sp>
        <p:nvSpPr>
          <p:cNvPr id="34824" name="AutoShape 20"/>
          <p:cNvSpPr>
            <a:spLocks noChangeArrowheads="1"/>
          </p:cNvSpPr>
          <p:nvPr/>
        </p:nvSpPr>
        <p:spPr bwMode="auto">
          <a:xfrm>
            <a:off x="3635375" y="5445125"/>
            <a:ext cx="360363" cy="288925"/>
          </a:xfrm>
          <a:prstGeom prst="wedgeRectCallout">
            <a:avLst>
              <a:gd name="adj1" fmla="val 138546"/>
              <a:gd name="adj2" fmla="val -295056"/>
            </a:avLst>
          </a:prstGeom>
          <a:noFill/>
          <a:ln w="25400">
            <a:solidFill>
              <a:srgbClr val="800000"/>
            </a:solidFill>
            <a:miter lim="800000"/>
            <a:headEnd/>
            <a:tailEnd/>
          </a:ln>
          <a:effectLst/>
        </p:spPr>
        <p:txBody>
          <a:bodyPr/>
          <a:lstStyle/>
          <a:p>
            <a:pPr algn="ctr"/>
            <a:endParaRPr lang="ru-RU" sz="1800" b="0">
              <a:solidFill>
                <a:srgbClr val="808080"/>
              </a:solidFill>
            </a:endParaRPr>
          </a:p>
        </p:txBody>
      </p:sp>
      <p:sp>
        <p:nvSpPr>
          <p:cNvPr id="34825" name="AutoShape 20"/>
          <p:cNvSpPr>
            <a:spLocks noChangeArrowheads="1"/>
          </p:cNvSpPr>
          <p:nvPr/>
        </p:nvSpPr>
        <p:spPr bwMode="auto">
          <a:xfrm>
            <a:off x="3635375" y="3860800"/>
            <a:ext cx="360363" cy="288925"/>
          </a:xfrm>
          <a:prstGeom prst="wedgeRectCallout">
            <a:avLst>
              <a:gd name="adj1" fmla="val 138106"/>
              <a:gd name="adj2" fmla="val -34616"/>
            </a:avLst>
          </a:prstGeom>
          <a:noFill/>
          <a:ln w="25400">
            <a:solidFill>
              <a:srgbClr val="800000"/>
            </a:solidFill>
            <a:miter lim="800000"/>
            <a:headEnd/>
            <a:tailEnd/>
          </a:ln>
          <a:effectLst/>
        </p:spPr>
        <p:txBody>
          <a:bodyPr/>
          <a:lstStyle/>
          <a:p>
            <a:pPr algn="ctr"/>
            <a:endParaRPr lang="ru-RU" sz="1800" b="0">
              <a:solidFill>
                <a:srgbClr val="808080"/>
              </a:solidFill>
            </a:endParaRPr>
          </a:p>
        </p:txBody>
      </p:sp>
      <p:sp>
        <p:nvSpPr>
          <p:cNvPr id="34826" name="AutoShape 20"/>
          <p:cNvSpPr>
            <a:spLocks noChangeArrowheads="1"/>
          </p:cNvSpPr>
          <p:nvPr/>
        </p:nvSpPr>
        <p:spPr bwMode="auto">
          <a:xfrm>
            <a:off x="3635375" y="4868863"/>
            <a:ext cx="360363" cy="288925"/>
          </a:xfrm>
          <a:prstGeom prst="wedgeRectCallout">
            <a:avLst>
              <a:gd name="adj1" fmla="val 143787"/>
              <a:gd name="adj2" fmla="val -345657"/>
            </a:avLst>
          </a:prstGeom>
          <a:noFill/>
          <a:ln w="25400">
            <a:solidFill>
              <a:srgbClr val="800000"/>
            </a:solidFill>
            <a:miter lim="800000"/>
            <a:headEnd/>
            <a:tailEnd/>
          </a:ln>
          <a:effectLst/>
        </p:spPr>
        <p:txBody>
          <a:bodyPr/>
          <a:lstStyle/>
          <a:p>
            <a:pPr algn="ctr"/>
            <a:endParaRPr lang="ru-RU" sz="1800" b="0">
              <a:solidFill>
                <a:srgbClr val="808080"/>
              </a:solidFill>
            </a:endParaRPr>
          </a:p>
        </p:txBody>
      </p:sp>
      <p:sp>
        <p:nvSpPr>
          <p:cNvPr id="34827" name="Rectangle 5"/>
          <p:cNvSpPr>
            <a:spLocks noChangeArrowheads="1"/>
          </p:cNvSpPr>
          <p:nvPr/>
        </p:nvSpPr>
        <p:spPr bwMode="auto">
          <a:xfrm>
            <a:off x="4427538" y="5302250"/>
            <a:ext cx="4716462" cy="790575"/>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	Predectibility is more easy for efficacy than safety</a:t>
            </a:r>
          </a:p>
        </p:txBody>
      </p:sp>
      <p:sp>
        <p:nvSpPr>
          <p:cNvPr id="34828" name="AutoShape 7"/>
          <p:cNvSpPr>
            <a:spLocks noChangeArrowheads="1"/>
          </p:cNvSpPr>
          <p:nvPr/>
        </p:nvSpPr>
        <p:spPr bwMode="auto">
          <a:xfrm>
            <a:off x="4284663" y="5445125"/>
            <a:ext cx="503237" cy="215900"/>
          </a:xfrm>
          <a:prstGeom prst="rightArrow">
            <a:avLst>
              <a:gd name="adj1" fmla="val 50000"/>
              <a:gd name="adj2" fmla="val 58272"/>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A4A0D8F-D403-4698-B30E-A182B504C9F3}" type="slidenum">
              <a:rPr lang="fr-FR" smtClean="0"/>
              <a:pPr>
                <a:defRPr/>
              </a:pPr>
              <a:t>33</a:t>
            </a:fld>
            <a:endParaRPr lang="fr-FR"/>
          </a:p>
        </p:txBody>
      </p:sp>
      <p:sp>
        <p:nvSpPr>
          <p:cNvPr id="35843"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Extrapolation of safety results :</a:t>
            </a:r>
          </a:p>
          <a:p>
            <a:r>
              <a:rPr lang="fr-FR" sz="3200">
                <a:latin typeface="Tahoma" pitchFamily="34" charset="0"/>
              </a:rPr>
              <a:t>A Paradox ?</a:t>
            </a:r>
          </a:p>
        </p:txBody>
      </p:sp>
      <p:graphicFrame>
        <p:nvGraphicFramePr>
          <p:cNvPr id="6" name="Group 105"/>
          <p:cNvGraphicFramePr>
            <a:graphicFrameLocks noGrp="1"/>
          </p:cNvGraphicFramePr>
          <p:nvPr>
            <p:ph/>
          </p:nvPr>
        </p:nvGraphicFramePr>
        <p:xfrm>
          <a:off x="501650" y="1557338"/>
          <a:ext cx="8139113" cy="1712912"/>
        </p:xfrm>
        <a:graphic>
          <a:graphicData uri="http://schemas.openxmlformats.org/drawingml/2006/table">
            <a:tbl>
              <a:tblPr/>
              <a:tblGrid>
                <a:gridCol w="3709988"/>
                <a:gridCol w="2233612"/>
                <a:gridCol w="2195513"/>
              </a:tblGrid>
              <a:tr h="701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ahoma" pitchFamily="34" charset="0"/>
                        <a:cs typeface="Arial" charset="0"/>
                      </a:endParaRPr>
                    </a:p>
                  </a:txBody>
                  <a:tcPr marL="91457" marR="91457"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Clinical development</a:t>
                      </a:r>
                      <a:endParaRPr kumimoji="0" lang="fr-FR" sz="2000" b="1" i="0" u="none" strike="noStrike" cap="none" normalizeH="0" baseline="0" smtClean="0">
                        <a:ln>
                          <a:noFill/>
                        </a:ln>
                        <a:solidFill>
                          <a:schemeClr val="tx1"/>
                        </a:solidFill>
                        <a:effectLst/>
                        <a:latin typeface="Tahoma" pitchFamily="34" charset="0"/>
                        <a:cs typeface="Arial" charset="0"/>
                      </a:endParaRPr>
                    </a:p>
                  </a:txBody>
                  <a:tcPr marL="91457" marR="91457" marT="45670" marB="4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Post Marketing experience </a:t>
                      </a:r>
                    </a:p>
                  </a:txBody>
                  <a:tcPr marL="91457" marR="91457"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Medical follow-up quality</a:t>
                      </a:r>
                    </a:p>
                  </a:txBody>
                  <a:tcPr marL="91457" marR="91457"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1" i="0" u="none" strike="noStrike" cap="none" normalizeH="0" baseline="0" smtClean="0">
                          <a:ln>
                            <a:noFill/>
                          </a:ln>
                          <a:solidFill>
                            <a:srgbClr val="002060"/>
                          </a:solidFill>
                          <a:effectLst/>
                          <a:latin typeface="Tahoma" pitchFamily="34" charset="0"/>
                          <a:cs typeface="Arial" charset="0"/>
                        </a:rPr>
                        <a:t>+++</a:t>
                      </a:r>
                    </a:p>
                  </a:txBody>
                  <a:tcPr marL="91457" marR="91457" marT="45670" marB="4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1" i="0" u="none" strike="noStrike" cap="none" normalizeH="0" baseline="0" smtClean="0">
                          <a:ln>
                            <a:noFill/>
                          </a:ln>
                          <a:solidFill>
                            <a:srgbClr val="002060"/>
                          </a:solidFill>
                          <a:effectLst/>
                          <a:latin typeface="Tahoma" pitchFamily="34" charset="0"/>
                          <a:cs typeface="Arial" charset="0"/>
                        </a:rPr>
                        <a:t>+ </a:t>
                      </a:r>
                    </a:p>
                  </a:txBody>
                  <a:tcPr marL="91457" marR="91457"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Representativity</a:t>
                      </a:r>
                    </a:p>
                  </a:txBody>
                  <a:tcPr marL="91457" marR="91457" marT="45670" marB="456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1" i="0" u="none" strike="noStrike" cap="none" normalizeH="0" baseline="0" smtClean="0">
                          <a:ln>
                            <a:noFill/>
                          </a:ln>
                          <a:solidFill>
                            <a:srgbClr val="002060"/>
                          </a:solidFill>
                          <a:effectLst/>
                          <a:latin typeface="Tahoma" pitchFamily="34" charset="0"/>
                          <a:cs typeface="Arial" charset="0"/>
                        </a:rPr>
                        <a:t>+</a:t>
                      </a:r>
                    </a:p>
                  </a:txBody>
                  <a:tcPr marL="91457" marR="91457" marT="45670" marB="456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2400" b="1" i="0" u="none" strike="noStrike" cap="none" normalizeH="0" baseline="0" smtClean="0">
                          <a:ln>
                            <a:noFill/>
                          </a:ln>
                          <a:solidFill>
                            <a:srgbClr val="002060"/>
                          </a:solidFill>
                          <a:effectLst/>
                          <a:latin typeface="Tahoma" pitchFamily="34" charset="0"/>
                          <a:cs typeface="Arial" charset="0"/>
                        </a:rPr>
                        <a:t>+++</a:t>
                      </a:r>
                    </a:p>
                  </a:txBody>
                  <a:tcPr marL="91457" marR="91457" marT="45670" marB="456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2" name="Rectangle 5"/>
          <p:cNvSpPr>
            <a:spLocks noChangeArrowheads="1"/>
          </p:cNvSpPr>
          <p:nvPr/>
        </p:nvSpPr>
        <p:spPr bwMode="auto">
          <a:xfrm>
            <a:off x="1744663" y="3716338"/>
            <a:ext cx="7075487" cy="2520950"/>
          </a:xfrm>
          <a:prstGeom prst="rect">
            <a:avLst/>
          </a:prstGeom>
          <a:noFill/>
          <a:ln w="9525">
            <a:noFill/>
            <a:miter lim="800000"/>
            <a:headEnd/>
            <a:tailEnd/>
          </a:ln>
        </p:spPr>
        <p:txBody>
          <a:bodyPr/>
          <a:lstStyle/>
          <a:p>
            <a:pPr>
              <a:spcBef>
                <a:spcPct val="20000"/>
              </a:spcBef>
            </a:pPr>
            <a:r>
              <a:rPr lang="fr-FR" sz="2400">
                <a:latin typeface="Tahoma" pitchFamily="34" charset="0"/>
                <a:cs typeface="Tahoma" pitchFamily="34" charset="0"/>
              </a:rPr>
              <a:t>Dedicated studies to safety (main criteria) and studies in real conditions of use</a:t>
            </a:r>
          </a:p>
          <a:p>
            <a:pPr>
              <a:spcBef>
                <a:spcPct val="20000"/>
              </a:spcBef>
            </a:pPr>
            <a:endParaRPr lang="fr-FR" sz="2000">
              <a:latin typeface="Tahoma" pitchFamily="34" charset="0"/>
              <a:cs typeface="Tahoma" pitchFamily="34" charset="0"/>
            </a:endParaRPr>
          </a:p>
          <a:p>
            <a:pPr>
              <a:spcBef>
                <a:spcPct val="20000"/>
              </a:spcBef>
            </a:pPr>
            <a:r>
              <a:rPr lang="fr-FR" sz="2400">
                <a:latin typeface="Tahoma" pitchFamily="34" charset="0"/>
                <a:cs typeface="Tahoma" pitchFamily="34" charset="0"/>
              </a:rPr>
              <a:t>Post marketing pharmacovigilance</a:t>
            </a:r>
          </a:p>
          <a:p>
            <a:pPr>
              <a:spcBef>
                <a:spcPct val="20000"/>
              </a:spcBef>
            </a:pPr>
            <a:endParaRPr lang="fr-FR" sz="2000">
              <a:latin typeface="Tahoma" pitchFamily="34" charset="0"/>
              <a:cs typeface="Tahoma" pitchFamily="34" charset="0"/>
            </a:endParaRPr>
          </a:p>
          <a:p>
            <a:pPr>
              <a:spcBef>
                <a:spcPct val="20000"/>
              </a:spcBef>
            </a:pPr>
            <a:r>
              <a:rPr lang="fr-FR" sz="2400">
                <a:latin typeface="Tahoma" pitchFamily="34" charset="0"/>
                <a:cs typeface="Tahoma" pitchFamily="34" charset="0"/>
              </a:rPr>
              <a:t>Risk Management Plans</a:t>
            </a:r>
            <a:endParaRPr lang="fr-FR" sz="1000">
              <a:latin typeface="Tahoma" pitchFamily="34" charset="0"/>
              <a:cs typeface="Tahoma" pitchFamily="34" charset="0"/>
            </a:endParaRPr>
          </a:p>
        </p:txBody>
      </p:sp>
      <p:sp>
        <p:nvSpPr>
          <p:cNvPr id="35863" name="AutoShape 7"/>
          <p:cNvSpPr>
            <a:spLocks noChangeArrowheads="1"/>
          </p:cNvSpPr>
          <p:nvPr/>
        </p:nvSpPr>
        <p:spPr bwMode="auto">
          <a:xfrm>
            <a:off x="1116013" y="3860800"/>
            <a:ext cx="503237" cy="215900"/>
          </a:xfrm>
          <a:prstGeom prst="rightArrow">
            <a:avLst>
              <a:gd name="adj1" fmla="val 50000"/>
              <a:gd name="adj2" fmla="val 58272"/>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
        <p:nvSpPr>
          <p:cNvPr id="35864" name="AutoShape 7"/>
          <p:cNvSpPr>
            <a:spLocks noChangeArrowheads="1"/>
          </p:cNvSpPr>
          <p:nvPr/>
        </p:nvSpPr>
        <p:spPr bwMode="auto">
          <a:xfrm>
            <a:off x="1116013" y="5013325"/>
            <a:ext cx="503237" cy="215900"/>
          </a:xfrm>
          <a:prstGeom prst="rightArrow">
            <a:avLst>
              <a:gd name="adj1" fmla="val 50000"/>
              <a:gd name="adj2" fmla="val 58272"/>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
        <p:nvSpPr>
          <p:cNvPr id="35865" name="AutoShape 7"/>
          <p:cNvSpPr>
            <a:spLocks noChangeArrowheads="1"/>
          </p:cNvSpPr>
          <p:nvPr/>
        </p:nvSpPr>
        <p:spPr bwMode="auto">
          <a:xfrm>
            <a:off x="1116013" y="5805488"/>
            <a:ext cx="503237" cy="215900"/>
          </a:xfrm>
          <a:prstGeom prst="rightArrow">
            <a:avLst>
              <a:gd name="adj1" fmla="val 50000"/>
              <a:gd name="adj2" fmla="val 58272"/>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Studies dedicated to safety :</a:t>
            </a:r>
          </a:p>
          <a:p>
            <a:r>
              <a:rPr lang="fr-FR" sz="3200">
                <a:latin typeface="Tahoma" pitchFamily="34" charset="0"/>
              </a:rPr>
              <a:t>One example to assess safety ?</a:t>
            </a:r>
          </a:p>
        </p:txBody>
      </p:sp>
      <p:sp>
        <p:nvSpPr>
          <p:cNvPr id="36867" name="Rectangle 5"/>
          <p:cNvSpPr>
            <a:spLocks noChangeArrowheads="1"/>
          </p:cNvSpPr>
          <p:nvPr/>
        </p:nvSpPr>
        <p:spPr bwMode="auto">
          <a:xfrm>
            <a:off x="304800" y="1557338"/>
            <a:ext cx="8588375" cy="4929187"/>
          </a:xfrm>
          <a:prstGeom prst="rect">
            <a:avLst/>
          </a:prstGeom>
          <a:noFill/>
          <a:ln w="9525">
            <a:noFill/>
            <a:miter lim="800000"/>
            <a:headEnd/>
            <a:tailEnd/>
          </a:ln>
        </p:spPr>
        <p:txBody>
          <a:bodyPr/>
          <a:lstStyle/>
          <a:p>
            <a:pPr marL="6350" indent="-6350">
              <a:spcBef>
                <a:spcPct val="20000"/>
              </a:spcBef>
              <a:buFontTx/>
              <a:buChar char="-"/>
            </a:pPr>
            <a:r>
              <a:rPr lang="fr-FR" sz="2000">
                <a:latin typeface="Tahoma" pitchFamily="34" charset="0"/>
                <a:cs typeface="Tahoma" pitchFamily="34" charset="0"/>
              </a:rPr>
              <a:t> Paracetamol		3g/J		2888 patients</a:t>
            </a:r>
          </a:p>
          <a:p>
            <a:pPr marL="6350" indent="-6350">
              <a:spcBef>
                <a:spcPct val="20000"/>
              </a:spcBef>
              <a:buFontTx/>
              <a:buChar char="-"/>
            </a:pPr>
            <a:r>
              <a:rPr lang="fr-FR" sz="2000">
                <a:latin typeface="Tahoma" pitchFamily="34" charset="0"/>
                <a:cs typeface="Tahoma" pitchFamily="34" charset="0"/>
              </a:rPr>
              <a:t> Aspirin 		3g/J 		2900 patients</a:t>
            </a:r>
          </a:p>
          <a:p>
            <a:pPr marL="6350" indent="-6350">
              <a:spcBef>
                <a:spcPct val="20000"/>
              </a:spcBef>
              <a:buFontTx/>
              <a:buChar char="-"/>
            </a:pPr>
            <a:r>
              <a:rPr lang="fr-FR" sz="2000">
                <a:latin typeface="Tahoma" pitchFamily="34" charset="0"/>
                <a:cs typeface="Tahoma" pitchFamily="34" charset="0"/>
              </a:rPr>
              <a:t> Ibuprofen		1,2g/J		2886 patients</a:t>
            </a:r>
          </a:p>
          <a:p>
            <a:pPr marL="6350" indent="-6350">
              <a:spcBef>
                <a:spcPct val="20000"/>
              </a:spcBef>
            </a:pPr>
            <a:endParaRPr lang="fr-FR" sz="800">
              <a:latin typeface="Tahoma" pitchFamily="34" charset="0"/>
              <a:cs typeface="Tahoma" pitchFamily="34" charset="0"/>
            </a:endParaRPr>
          </a:p>
          <a:p>
            <a:pPr marL="6350" indent="-6350">
              <a:spcBef>
                <a:spcPct val="20000"/>
              </a:spcBef>
              <a:buFontTx/>
              <a:buChar char="-"/>
            </a:pPr>
            <a:r>
              <a:rPr lang="fr-FR" sz="2000">
                <a:latin typeface="Tahoma" pitchFamily="34" charset="0"/>
                <a:cs typeface="Tahoma" pitchFamily="34" charset="0"/>
              </a:rPr>
              <a:t> Primary outcome = % of patient with at least                              one significant adverse event</a:t>
            </a:r>
          </a:p>
          <a:p>
            <a:pPr marL="6350" indent="-6350">
              <a:spcBef>
                <a:spcPct val="20000"/>
              </a:spcBef>
            </a:pPr>
            <a:endParaRPr lang="fr-FR" sz="800">
              <a:latin typeface="Tahoma" pitchFamily="34" charset="0"/>
              <a:cs typeface="Tahoma" pitchFamily="34" charset="0"/>
            </a:endParaRPr>
          </a:p>
          <a:p>
            <a:pPr marL="6350" indent="-6350">
              <a:spcBef>
                <a:spcPct val="20000"/>
              </a:spcBef>
              <a:buFontTx/>
              <a:buChar char="-"/>
            </a:pPr>
            <a:r>
              <a:rPr lang="fr-FR" sz="2000">
                <a:latin typeface="Tahoma" pitchFamily="34" charset="0"/>
                <a:cs typeface="Tahoma" pitchFamily="34" charset="0"/>
              </a:rPr>
              <a:t> Statistical hypothesis                                                                           on main criteria : </a:t>
            </a:r>
          </a:p>
          <a:p>
            <a:pPr marL="742950" lvl="1" indent="-285750">
              <a:spcBef>
                <a:spcPct val="20000"/>
              </a:spcBef>
            </a:pPr>
            <a:r>
              <a:rPr lang="fr-FR" sz="2000">
                <a:latin typeface="Tahoma" pitchFamily="34" charset="0"/>
                <a:cs typeface="Tahoma" pitchFamily="34" charset="0"/>
              </a:rPr>
              <a:t>- Ibuprofen &gt; Aspirin</a:t>
            </a:r>
          </a:p>
          <a:p>
            <a:pPr marL="742950" lvl="1" indent="-285750">
              <a:spcBef>
                <a:spcPct val="20000"/>
              </a:spcBef>
            </a:pPr>
            <a:r>
              <a:rPr lang="fr-FR" sz="2000">
                <a:latin typeface="Tahoma" pitchFamily="34" charset="0"/>
                <a:cs typeface="Tahoma" pitchFamily="34" charset="0"/>
              </a:rPr>
              <a:t>- Ibuprofen = Paracetamol</a:t>
            </a:r>
          </a:p>
          <a:p>
            <a:pPr marL="742950" lvl="1" indent="-285750">
              <a:spcBef>
                <a:spcPct val="20000"/>
              </a:spcBef>
            </a:pPr>
            <a:endParaRPr lang="fr-FR" sz="2000">
              <a:latin typeface="Tahoma" pitchFamily="34" charset="0"/>
              <a:cs typeface="Tahoma" pitchFamily="34" charset="0"/>
            </a:endParaRPr>
          </a:p>
        </p:txBody>
      </p:sp>
      <p:sp>
        <p:nvSpPr>
          <p:cNvPr id="4" name="Espace réservé du numéro de diapositive 3"/>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833F7D8D-7C63-40E1-8EF8-922CED36D480}" type="slidenum">
              <a:rPr lang="fr-FR" sz="1400" b="0">
                <a:solidFill>
                  <a:schemeClr val="tx1"/>
                </a:solidFill>
                <a:latin typeface="Arial" pitchFamily="34" charset="0"/>
                <a:cs typeface="+mn-cs"/>
              </a:rPr>
              <a:pPr algn="r">
                <a:defRPr/>
              </a:pPr>
              <a:t>34</a:t>
            </a:fld>
            <a:endParaRPr lang="fr-FR" sz="1400" b="0">
              <a:solidFill>
                <a:schemeClr val="tx1"/>
              </a:solidFill>
              <a:latin typeface="Arial" pitchFamily="34" charset="0"/>
              <a:cs typeface="+mn-cs"/>
            </a:endParaRPr>
          </a:p>
        </p:txBody>
      </p:sp>
      <p:sp>
        <p:nvSpPr>
          <p:cNvPr id="36869" name="Rectangle 5"/>
          <p:cNvSpPr>
            <a:spLocks noChangeArrowheads="1"/>
          </p:cNvSpPr>
          <p:nvPr/>
        </p:nvSpPr>
        <p:spPr bwMode="auto">
          <a:xfrm>
            <a:off x="179388" y="6308725"/>
            <a:ext cx="8839200" cy="433388"/>
          </a:xfrm>
          <a:prstGeom prst="rect">
            <a:avLst/>
          </a:prstGeom>
          <a:noFill/>
          <a:ln w="9525">
            <a:noFill/>
            <a:miter lim="800000"/>
            <a:headEnd/>
            <a:tailEnd/>
          </a:ln>
        </p:spPr>
        <p:txBody>
          <a:bodyPr/>
          <a:lstStyle/>
          <a:p>
            <a:pPr marL="342900" indent="-342900">
              <a:spcBef>
                <a:spcPct val="20000"/>
              </a:spcBef>
            </a:pPr>
            <a:r>
              <a:rPr lang="fr-FR" sz="1000">
                <a:latin typeface="Tahoma" pitchFamily="34" charset="0"/>
              </a:rPr>
              <a:t>N. MOORE et al. The PAIN study : Paracetamol, Aspirin and Ibuprofen New Tolerability Study. A large scale randomized</a:t>
            </a:r>
          </a:p>
          <a:p>
            <a:pPr marL="342900" indent="-342900">
              <a:spcBef>
                <a:spcPct val="20000"/>
              </a:spcBef>
            </a:pPr>
            <a:r>
              <a:rPr lang="fr-FR" sz="1000">
                <a:latin typeface="Tahoma" pitchFamily="34" charset="0"/>
              </a:rPr>
              <a:t>clinical trial comparing tolerability of Aspirin, Ibuprofen and Paracetamol in analgesia. Clinical Drug Investigation, 1999, 18(2) : 89 - 98</a:t>
            </a:r>
          </a:p>
        </p:txBody>
      </p:sp>
      <p:graphicFrame>
        <p:nvGraphicFramePr>
          <p:cNvPr id="36870" name="Object 9"/>
          <p:cNvGraphicFramePr>
            <a:graphicFrameLocks noGrp="1" noChangeAspect="1"/>
          </p:cNvGraphicFramePr>
          <p:nvPr>
            <p:ph/>
          </p:nvPr>
        </p:nvGraphicFramePr>
        <p:xfrm>
          <a:off x="4356100" y="3789363"/>
          <a:ext cx="4679950" cy="2449512"/>
        </p:xfrm>
        <a:graphic>
          <a:graphicData uri="http://schemas.openxmlformats.org/presentationml/2006/ole">
            <mc:AlternateContent xmlns:mc="http://schemas.openxmlformats.org/markup-compatibility/2006">
              <mc:Choice xmlns:v="urn:schemas-microsoft-com:vml" Requires="v">
                <p:oleObj spid="_x0000_s36871" name="Graphique" r:id="rId4" imgW="7953254" imgH="4162320" progId="Excel.Chart.8">
                  <p:embed/>
                </p:oleObj>
              </mc:Choice>
              <mc:Fallback>
                <p:oleObj name="Graphique" r:id="rId4" imgW="7953254" imgH="4162320" progId="Excel.Char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789363"/>
                        <a:ext cx="4679950"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871" name="Picture 11"/>
          <p:cNvPicPr>
            <a:picLocks noChangeAspect="1" noChangeArrowheads="1"/>
          </p:cNvPicPr>
          <p:nvPr/>
        </p:nvPicPr>
        <p:blipFill>
          <a:blip r:embed="rId6" cstate="print"/>
          <a:srcRect l="35043" t="15961" r="39355" b="16135"/>
          <a:stretch>
            <a:fillRect/>
          </a:stretch>
        </p:blipFill>
        <p:spPr bwMode="auto">
          <a:xfrm>
            <a:off x="7043738" y="1557338"/>
            <a:ext cx="1833562" cy="2735262"/>
          </a:xfrm>
          <a:prstGeom prst="rect">
            <a:avLst/>
          </a:prstGeom>
          <a:noFill/>
          <a:ln w="9525">
            <a:solidFill>
              <a:srgbClr val="002060"/>
            </a:solidFill>
            <a:miter lim="800000"/>
            <a:headEnd/>
            <a:tailEnd/>
          </a:ln>
          <a:effectLst/>
        </p:spPr>
      </p:pic>
      <p:sp>
        <p:nvSpPr>
          <p:cNvPr id="36872" name="Rectangle 5"/>
          <p:cNvSpPr>
            <a:spLocks noChangeArrowheads="1"/>
          </p:cNvSpPr>
          <p:nvPr/>
        </p:nvSpPr>
        <p:spPr bwMode="auto">
          <a:xfrm>
            <a:off x="1187450" y="5157788"/>
            <a:ext cx="2736850" cy="1150937"/>
          </a:xfrm>
          <a:prstGeom prst="rect">
            <a:avLst/>
          </a:prstGeom>
          <a:noFill/>
          <a:ln w="9525">
            <a:solidFill>
              <a:srgbClr val="002060"/>
            </a:solidFill>
            <a:miter lim="800000"/>
            <a:headEnd/>
            <a:tailEnd/>
          </a:ln>
        </p:spPr>
        <p:txBody>
          <a:bodyPr/>
          <a:lstStyle/>
          <a:p>
            <a:pPr marL="457200" indent="-457200">
              <a:spcBef>
                <a:spcPct val="20000"/>
              </a:spcBef>
            </a:pPr>
            <a:r>
              <a:rPr lang="fr-FR" sz="2000">
                <a:latin typeface="Tahoma" pitchFamily="34" charset="0"/>
                <a:cs typeface="Tahoma" pitchFamily="34" charset="0"/>
              </a:rPr>
              <a:t>I &gt; A (p&lt;0.001)</a:t>
            </a:r>
          </a:p>
          <a:p>
            <a:pPr marL="457200" indent="-457200">
              <a:spcBef>
                <a:spcPct val="20000"/>
              </a:spcBef>
            </a:pPr>
            <a:r>
              <a:rPr lang="fr-FR" sz="2000">
                <a:latin typeface="Tahoma" pitchFamily="34" charset="0"/>
                <a:cs typeface="Tahoma" pitchFamily="34" charset="0"/>
              </a:rPr>
              <a:t>P &gt; A (p&lt;0.001)</a:t>
            </a:r>
          </a:p>
          <a:p>
            <a:pPr marL="457200" indent="-457200">
              <a:spcBef>
                <a:spcPct val="20000"/>
              </a:spcBef>
            </a:pPr>
            <a:r>
              <a:rPr lang="fr-FR" sz="2000">
                <a:latin typeface="Tahoma" pitchFamily="34" charset="0"/>
                <a:cs typeface="Tahoma" pitchFamily="34" charset="0"/>
              </a:rPr>
              <a:t>I = P : equivalence</a:t>
            </a:r>
          </a:p>
        </p:txBody>
      </p:sp>
      <p:sp>
        <p:nvSpPr>
          <p:cNvPr id="36873" name="Rectangle 5"/>
          <p:cNvSpPr>
            <a:spLocks noChangeArrowheads="1"/>
          </p:cNvSpPr>
          <p:nvPr/>
        </p:nvSpPr>
        <p:spPr bwMode="auto">
          <a:xfrm>
            <a:off x="7524750" y="5084763"/>
            <a:ext cx="1511300" cy="431800"/>
          </a:xfrm>
          <a:prstGeom prst="rect">
            <a:avLst/>
          </a:prstGeom>
          <a:noFill/>
          <a:ln w="9525">
            <a:noFill/>
            <a:miter lim="800000"/>
            <a:headEnd/>
            <a:tailEnd/>
          </a:ln>
        </p:spPr>
        <p:txBody>
          <a:bodyPr/>
          <a:lstStyle/>
          <a:p>
            <a:pPr marL="457200" indent="-457200">
              <a:spcBef>
                <a:spcPct val="20000"/>
              </a:spcBef>
            </a:pPr>
            <a:r>
              <a:rPr lang="fr-FR" sz="1800">
                <a:latin typeface="Tahoma" pitchFamily="34" charset="0"/>
                <a:cs typeface="Tahoma" pitchFamily="34" charset="0"/>
              </a:rPr>
              <a:t>P = 15.5%</a:t>
            </a:r>
          </a:p>
        </p:txBody>
      </p:sp>
      <p:sp>
        <p:nvSpPr>
          <p:cNvPr id="36874" name="Rectangle 5"/>
          <p:cNvSpPr>
            <a:spLocks noChangeArrowheads="1"/>
          </p:cNvSpPr>
          <p:nvPr/>
        </p:nvSpPr>
        <p:spPr bwMode="auto">
          <a:xfrm>
            <a:off x="4572000" y="4652963"/>
            <a:ext cx="1511300" cy="503237"/>
          </a:xfrm>
          <a:prstGeom prst="rect">
            <a:avLst/>
          </a:prstGeom>
          <a:noFill/>
          <a:ln w="9525">
            <a:noFill/>
            <a:miter lim="800000"/>
            <a:headEnd/>
            <a:tailEnd/>
          </a:ln>
        </p:spPr>
        <p:txBody>
          <a:bodyPr/>
          <a:lstStyle/>
          <a:p>
            <a:pPr marL="457200" indent="-457200">
              <a:spcBef>
                <a:spcPct val="20000"/>
              </a:spcBef>
            </a:pPr>
            <a:r>
              <a:rPr lang="fr-FR" sz="1800">
                <a:latin typeface="Tahoma" pitchFamily="34" charset="0"/>
                <a:cs typeface="Tahoma" pitchFamily="34" charset="0"/>
              </a:rPr>
              <a:t>A = 18.7%</a:t>
            </a:r>
          </a:p>
        </p:txBody>
      </p:sp>
      <p:sp>
        <p:nvSpPr>
          <p:cNvPr id="36875" name="Rectangle 5"/>
          <p:cNvSpPr>
            <a:spLocks noChangeArrowheads="1"/>
          </p:cNvSpPr>
          <p:nvPr/>
        </p:nvSpPr>
        <p:spPr bwMode="auto">
          <a:xfrm>
            <a:off x="6084888" y="5084763"/>
            <a:ext cx="1511300" cy="360362"/>
          </a:xfrm>
          <a:prstGeom prst="rect">
            <a:avLst/>
          </a:prstGeom>
          <a:noFill/>
          <a:ln w="9525">
            <a:noFill/>
            <a:miter lim="800000"/>
            <a:headEnd/>
            <a:tailEnd/>
          </a:ln>
        </p:spPr>
        <p:txBody>
          <a:bodyPr/>
          <a:lstStyle/>
          <a:p>
            <a:pPr marL="457200" indent="-457200">
              <a:spcBef>
                <a:spcPct val="20000"/>
              </a:spcBef>
            </a:pPr>
            <a:r>
              <a:rPr lang="fr-FR" sz="1800">
                <a:latin typeface="Tahoma" pitchFamily="34" charset="0"/>
                <a:cs typeface="Tahoma" pitchFamily="34" charset="0"/>
              </a:rPr>
              <a:t>I = 13.7%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2"/>
          </p:nvPr>
        </p:nvSpPr>
        <p:spPr/>
        <p:txBody>
          <a:bodyPr/>
          <a:lstStyle/>
          <a:p>
            <a:pPr>
              <a:defRPr/>
            </a:pPr>
            <a:fld id="{0E05B7AE-9EFE-4910-A0B8-8C1354F42B9D}" type="slidenum">
              <a:rPr lang="fr-FR"/>
              <a:pPr>
                <a:defRPr/>
              </a:pPr>
              <a:t>35</a:t>
            </a:fld>
            <a:endParaRPr lang="fr-FR"/>
          </a:p>
        </p:txBody>
      </p:sp>
      <p:sp>
        <p:nvSpPr>
          <p:cNvPr id="37891" name="AutoShape 5"/>
          <p:cNvSpPr>
            <a:spLocks noChangeArrowheads="1"/>
          </p:cNvSpPr>
          <p:nvPr/>
        </p:nvSpPr>
        <p:spPr bwMode="auto">
          <a:xfrm>
            <a:off x="468313" y="2924175"/>
            <a:ext cx="6769100" cy="1296988"/>
          </a:xfrm>
          <a:prstGeom prst="flowChartMerge">
            <a:avLst/>
          </a:prstGeom>
          <a:solidFill>
            <a:schemeClr val="accent1"/>
          </a:solidFill>
          <a:ln w="9525">
            <a:solidFill>
              <a:schemeClr val="tx1"/>
            </a:solidFill>
            <a:miter lim="800000"/>
            <a:headEnd/>
            <a:tailEnd/>
          </a:ln>
          <a:effectLst/>
        </p:spPr>
        <p:txBody>
          <a:bodyPr wrap="none" anchor="ctr"/>
          <a:lstStyle/>
          <a:p>
            <a:pPr algn="ctr">
              <a:spcBef>
                <a:spcPct val="50000"/>
              </a:spcBef>
            </a:pPr>
            <a:endParaRPr lang="ru-RU" sz="2400">
              <a:solidFill>
                <a:srgbClr val="1C1C1C"/>
              </a:solidFill>
              <a:latin typeface="Tahoma" pitchFamily="34" charset="0"/>
            </a:endParaRPr>
          </a:p>
        </p:txBody>
      </p:sp>
      <p:sp>
        <p:nvSpPr>
          <p:cNvPr id="37892" name="AutoShape 8"/>
          <p:cNvSpPr>
            <a:spLocks noChangeArrowheads="1"/>
          </p:cNvSpPr>
          <p:nvPr/>
        </p:nvSpPr>
        <p:spPr bwMode="auto">
          <a:xfrm>
            <a:off x="466725" y="4386263"/>
            <a:ext cx="6769100" cy="1419225"/>
          </a:xfrm>
          <a:prstGeom prst="flowChartExtract">
            <a:avLst/>
          </a:prstGeom>
          <a:solidFill>
            <a:schemeClr val="accent1"/>
          </a:solidFill>
          <a:ln w="9525">
            <a:solidFill>
              <a:schemeClr val="tx1"/>
            </a:solidFill>
            <a:miter lim="800000"/>
            <a:headEnd/>
            <a:tailEnd/>
          </a:ln>
          <a:effectLst/>
        </p:spPr>
        <p:txBody>
          <a:bodyPr wrap="none" anchor="ctr"/>
          <a:lstStyle/>
          <a:p>
            <a:pPr algn="ctr"/>
            <a:endParaRPr lang="fr-FR" sz="2400">
              <a:solidFill>
                <a:srgbClr val="000066"/>
              </a:solidFill>
              <a:latin typeface="Tahoma" pitchFamily="34" charset="0"/>
            </a:endParaRPr>
          </a:p>
          <a:p>
            <a:pPr algn="ctr"/>
            <a:endParaRPr lang="fr-FR" sz="800">
              <a:solidFill>
                <a:srgbClr val="000066"/>
              </a:solidFill>
              <a:latin typeface="Tahoma" pitchFamily="34" charset="0"/>
            </a:endParaRPr>
          </a:p>
        </p:txBody>
      </p:sp>
      <p:sp>
        <p:nvSpPr>
          <p:cNvPr id="37893" name="AutoShape 9"/>
          <p:cNvSpPr>
            <a:spLocks noChangeArrowheads="1"/>
          </p:cNvSpPr>
          <p:nvPr/>
        </p:nvSpPr>
        <p:spPr bwMode="auto">
          <a:xfrm>
            <a:off x="466725" y="5924550"/>
            <a:ext cx="6769100" cy="744538"/>
          </a:xfrm>
          <a:prstGeom prst="flowChartProcess">
            <a:avLst/>
          </a:prstGeom>
          <a:solidFill>
            <a:srgbClr val="CCFFFF"/>
          </a:solidFill>
          <a:ln w="9525">
            <a:solidFill>
              <a:schemeClr val="tx1"/>
            </a:solidFill>
            <a:miter lim="800000"/>
            <a:headEnd/>
            <a:tailEnd/>
          </a:ln>
          <a:effectLst/>
        </p:spPr>
        <p:txBody>
          <a:bodyPr wrap="none" anchor="ctr"/>
          <a:lstStyle/>
          <a:p>
            <a:pPr algn="ctr">
              <a:spcBef>
                <a:spcPct val="50000"/>
              </a:spcBef>
            </a:pPr>
            <a:r>
              <a:rPr lang="fr-FR" sz="2400">
                <a:latin typeface="Tahoma" pitchFamily="34" charset="0"/>
              </a:rPr>
              <a:t>Risk management and prevention</a:t>
            </a:r>
          </a:p>
        </p:txBody>
      </p:sp>
      <p:sp>
        <p:nvSpPr>
          <p:cNvPr id="37894" name="AutoShape 10"/>
          <p:cNvSpPr>
            <a:spLocks noChangeArrowheads="1"/>
          </p:cNvSpPr>
          <p:nvPr/>
        </p:nvSpPr>
        <p:spPr bwMode="auto">
          <a:xfrm>
            <a:off x="1835150" y="3932238"/>
            <a:ext cx="4033838" cy="719137"/>
          </a:xfrm>
          <a:prstGeom prst="flowChartProcess">
            <a:avLst/>
          </a:prstGeom>
          <a:solidFill>
            <a:schemeClr val="accent1"/>
          </a:solidFill>
          <a:ln w="9525">
            <a:solidFill>
              <a:schemeClr val="tx1"/>
            </a:solidFill>
            <a:miter lim="800000"/>
            <a:headEnd/>
            <a:tailEnd/>
          </a:ln>
          <a:effectLst/>
        </p:spPr>
        <p:txBody>
          <a:bodyPr wrap="none" anchor="ctr"/>
          <a:lstStyle/>
          <a:p>
            <a:pPr algn="ctr">
              <a:spcBef>
                <a:spcPct val="50000"/>
              </a:spcBef>
            </a:pPr>
            <a:endParaRPr lang="ru-RU" sz="2400">
              <a:latin typeface="Tahoma" pitchFamily="34" charset="0"/>
            </a:endParaRPr>
          </a:p>
        </p:txBody>
      </p:sp>
      <p:sp>
        <p:nvSpPr>
          <p:cNvPr id="37895" name="Rectangle 5"/>
          <p:cNvSpPr>
            <a:spLocks noChangeArrowheads="1"/>
          </p:cNvSpPr>
          <p:nvPr/>
        </p:nvSpPr>
        <p:spPr bwMode="auto">
          <a:xfrm>
            <a:off x="2320925" y="1484313"/>
            <a:ext cx="3690938" cy="1296987"/>
          </a:xfrm>
          <a:prstGeom prst="rect">
            <a:avLst/>
          </a:prstGeom>
          <a:solidFill>
            <a:srgbClr val="CCFFFF"/>
          </a:solidFill>
          <a:ln w="9525">
            <a:solidFill>
              <a:srgbClr val="000066"/>
            </a:solidFill>
            <a:miter lim="800000"/>
            <a:headEnd/>
            <a:tailEnd/>
          </a:ln>
        </p:spPr>
        <p:txBody>
          <a:bodyPr/>
          <a:lstStyle/>
          <a:p>
            <a:pPr marL="342900" indent="-342900">
              <a:spcBef>
                <a:spcPct val="20000"/>
              </a:spcBef>
            </a:pPr>
            <a:r>
              <a:rPr lang="fr-FR" sz="2400">
                <a:latin typeface="Tahoma" pitchFamily="34" charset="0"/>
              </a:rPr>
              <a:t>Patient exposure</a:t>
            </a:r>
          </a:p>
          <a:p>
            <a:pPr marL="342900" indent="-342900">
              <a:spcBef>
                <a:spcPct val="20000"/>
              </a:spcBef>
            </a:pPr>
            <a:endParaRPr lang="fr-FR" sz="2400">
              <a:latin typeface="Tahoma" pitchFamily="34" charset="0"/>
            </a:endParaRPr>
          </a:p>
          <a:p>
            <a:pPr marL="342900" indent="-342900">
              <a:spcBef>
                <a:spcPct val="20000"/>
              </a:spcBef>
            </a:pPr>
            <a:r>
              <a:rPr lang="fr-FR" sz="2400">
                <a:latin typeface="Tahoma" pitchFamily="34" charset="0"/>
              </a:rPr>
              <a:t>  Adverse events</a:t>
            </a:r>
          </a:p>
        </p:txBody>
      </p:sp>
      <p:sp>
        <p:nvSpPr>
          <p:cNvPr id="37896" name="Line 13"/>
          <p:cNvSpPr>
            <a:spLocks noChangeShapeType="1"/>
          </p:cNvSpPr>
          <p:nvPr/>
        </p:nvSpPr>
        <p:spPr bwMode="auto">
          <a:xfrm>
            <a:off x="7451725" y="6237288"/>
            <a:ext cx="1008063" cy="0"/>
          </a:xfrm>
          <a:prstGeom prst="line">
            <a:avLst/>
          </a:prstGeom>
          <a:noFill/>
          <a:ln w="127000">
            <a:solidFill>
              <a:srgbClr val="800000"/>
            </a:solidFill>
            <a:round/>
            <a:headEnd/>
            <a:tailEnd/>
          </a:ln>
          <a:effectLst/>
        </p:spPr>
        <p:txBody>
          <a:bodyPr/>
          <a:lstStyle/>
          <a:p>
            <a:endParaRPr lang="ru-RU"/>
          </a:p>
        </p:txBody>
      </p:sp>
      <p:sp>
        <p:nvSpPr>
          <p:cNvPr id="37897" name="Line 14"/>
          <p:cNvSpPr>
            <a:spLocks noChangeShapeType="1"/>
          </p:cNvSpPr>
          <p:nvPr/>
        </p:nvSpPr>
        <p:spPr bwMode="auto">
          <a:xfrm flipV="1">
            <a:off x="8388350" y="2205038"/>
            <a:ext cx="0" cy="4105275"/>
          </a:xfrm>
          <a:prstGeom prst="line">
            <a:avLst/>
          </a:prstGeom>
          <a:noFill/>
          <a:ln w="127000">
            <a:solidFill>
              <a:srgbClr val="800000"/>
            </a:solidFill>
            <a:round/>
            <a:headEnd/>
            <a:tailEnd/>
          </a:ln>
          <a:effectLst/>
        </p:spPr>
        <p:txBody>
          <a:bodyPr/>
          <a:lstStyle/>
          <a:p>
            <a:endParaRPr lang="ru-RU"/>
          </a:p>
        </p:txBody>
      </p:sp>
      <p:sp>
        <p:nvSpPr>
          <p:cNvPr id="37898" name="Line 16"/>
          <p:cNvSpPr>
            <a:spLocks noChangeShapeType="1"/>
          </p:cNvSpPr>
          <p:nvPr/>
        </p:nvSpPr>
        <p:spPr bwMode="auto">
          <a:xfrm flipH="1">
            <a:off x="4427538" y="2205038"/>
            <a:ext cx="4032250" cy="0"/>
          </a:xfrm>
          <a:prstGeom prst="line">
            <a:avLst/>
          </a:prstGeom>
          <a:noFill/>
          <a:ln w="127000">
            <a:solidFill>
              <a:srgbClr val="800000"/>
            </a:solidFill>
            <a:round/>
            <a:headEnd/>
            <a:tailEnd type="triangle" w="med" len="med"/>
          </a:ln>
          <a:effectLst/>
        </p:spPr>
        <p:txBody>
          <a:bodyPr/>
          <a:lstStyle/>
          <a:p>
            <a:endParaRPr lang="ru-RU"/>
          </a:p>
        </p:txBody>
      </p:sp>
      <p:sp>
        <p:nvSpPr>
          <p:cNvPr id="37899" name="Rectangle 18"/>
          <p:cNvSpPr>
            <a:spLocks noChangeArrowheads="1"/>
          </p:cNvSpPr>
          <p:nvPr/>
        </p:nvSpPr>
        <p:spPr bwMode="auto">
          <a:xfrm>
            <a:off x="3924300" y="1628775"/>
            <a:ext cx="512763" cy="1006475"/>
          </a:xfrm>
          <a:prstGeom prst="rect">
            <a:avLst/>
          </a:prstGeom>
          <a:noFill/>
          <a:ln w="9525">
            <a:noFill/>
            <a:miter lim="800000"/>
            <a:headEnd/>
            <a:tailEnd/>
          </a:ln>
          <a:effectLst/>
        </p:spPr>
        <p:txBody>
          <a:bodyPr wrap="none">
            <a:spAutoFit/>
          </a:bodyPr>
          <a:lstStyle/>
          <a:p>
            <a:r>
              <a:rPr lang="fr-FR" sz="6000">
                <a:solidFill>
                  <a:srgbClr val="800000"/>
                </a:solidFill>
                <a:latin typeface="Tahoma" pitchFamily="34" charset="0"/>
              </a:rPr>
              <a:t>-</a:t>
            </a:r>
          </a:p>
        </p:txBody>
      </p:sp>
      <p:sp>
        <p:nvSpPr>
          <p:cNvPr id="37900" name="AutoShape 19"/>
          <p:cNvSpPr>
            <a:spLocks noChangeArrowheads="1"/>
          </p:cNvSpPr>
          <p:nvPr/>
        </p:nvSpPr>
        <p:spPr bwMode="auto">
          <a:xfrm>
            <a:off x="6588125" y="3427413"/>
            <a:ext cx="2306638" cy="1009650"/>
          </a:xfrm>
          <a:prstGeom prst="flowChartProcess">
            <a:avLst/>
          </a:prstGeom>
          <a:solidFill>
            <a:srgbClr val="CCFFCC"/>
          </a:solidFill>
          <a:ln w="9525">
            <a:solidFill>
              <a:schemeClr val="tx1"/>
            </a:solidFill>
            <a:miter lim="800000"/>
            <a:headEnd/>
            <a:tailEnd/>
          </a:ln>
          <a:effectLst/>
        </p:spPr>
        <p:txBody>
          <a:bodyPr wrap="none" anchor="ctr"/>
          <a:lstStyle/>
          <a:p>
            <a:pPr algn="ctr">
              <a:spcBef>
                <a:spcPct val="50000"/>
              </a:spcBef>
            </a:pPr>
            <a:r>
              <a:rPr lang="fr-FR" sz="2400">
                <a:latin typeface="Tahoma" pitchFamily="34" charset="0"/>
              </a:rPr>
              <a:t>Safety / Risk</a:t>
            </a:r>
          </a:p>
          <a:p>
            <a:pPr algn="ctr">
              <a:spcBef>
                <a:spcPct val="50000"/>
              </a:spcBef>
            </a:pPr>
            <a:r>
              <a:rPr lang="fr-FR" sz="2400">
                <a:latin typeface="Tahoma" pitchFamily="34" charset="0"/>
              </a:rPr>
              <a:t>virtuous circle</a:t>
            </a:r>
          </a:p>
        </p:txBody>
      </p:sp>
      <p:sp>
        <p:nvSpPr>
          <p:cNvPr id="37901" name="Rectangle 5"/>
          <p:cNvSpPr>
            <a:spLocks noChangeArrowheads="1"/>
          </p:cNvSpPr>
          <p:nvPr/>
        </p:nvSpPr>
        <p:spPr bwMode="auto">
          <a:xfrm>
            <a:off x="1908175" y="2852738"/>
            <a:ext cx="4772025" cy="647700"/>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rPr>
              <a:t>  Safety data collection        and data processing</a:t>
            </a:r>
          </a:p>
        </p:txBody>
      </p:sp>
      <p:sp>
        <p:nvSpPr>
          <p:cNvPr id="37902" name="Rectangle 5"/>
          <p:cNvSpPr>
            <a:spLocks noChangeArrowheads="1"/>
          </p:cNvSpPr>
          <p:nvPr/>
        </p:nvSpPr>
        <p:spPr bwMode="auto">
          <a:xfrm>
            <a:off x="1835150" y="3860800"/>
            <a:ext cx="3960813" cy="936625"/>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rPr>
              <a:t>    Medical assessment and signal detection</a:t>
            </a:r>
          </a:p>
        </p:txBody>
      </p:sp>
      <p:sp>
        <p:nvSpPr>
          <p:cNvPr id="37903" name="Rectangle 5"/>
          <p:cNvSpPr>
            <a:spLocks noChangeArrowheads="1"/>
          </p:cNvSpPr>
          <p:nvPr/>
        </p:nvSpPr>
        <p:spPr bwMode="auto">
          <a:xfrm>
            <a:off x="1692275" y="4941888"/>
            <a:ext cx="4483100" cy="647700"/>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rPr>
              <a:t>              PSURs and          Immediate declarations  </a:t>
            </a:r>
          </a:p>
        </p:txBody>
      </p:sp>
      <p:sp>
        <p:nvSpPr>
          <p:cNvPr id="37904" name="AutoShape 18"/>
          <p:cNvSpPr>
            <a:spLocks noChangeArrowheads="1"/>
          </p:cNvSpPr>
          <p:nvPr/>
        </p:nvSpPr>
        <p:spPr bwMode="auto">
          <a:xfrm>
            <a:off x="3708400" y="1989138"/>
            <a:ext cx="287338" cy="431800"/>
          </a:xfrm>
          <a:prstGeom prst="downArrow">
            <a:avLst>
              <a:gd name="adj1" fmla="val 50000"/>
              <a:gd name="adj2" fmla="val 37569"/>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
        <p:nvSpPr>
          <p:cNvPr id="37905"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Postmarketing pharmacovigilance :</a:t>
            </a:r>
          </a:p>
          <a:p>
            <a:r>
              <a:rPr lang="fr-FR" sz="3200">
                <a:latin typeface="Tahoma" pitchFamily="34" charset="0"/>
              </a:rPr>
              <a:t>How to move towards prevention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Risk Management Plans :</a:t>
            </a:r>
          </a:p>
          <a:p>
            <a:r>
              <a:rPr lang="fr-FR" sz="3200">
                <a:latin typeface="Tahoma" pitchFamily="34" charset="0"/>
              </a:rPr>
              <a:t>How to anticipate the risks ?</a:t>
            </a:r>
          </a:p>
        </p:txBody>
      </p:sp>
      <p:sp>
        <p:nvSpPr>
          <p:cNvPr id="17"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F2CD6FD3-6932-4D86-A5DE-91DBCEECD1A0}" type="slidenum">
              <a:rPr lang="fr-FR" sz="1400" b="0">
                <a:solidFill>
                  <a:schemeClr val="tx1"/>
                </a:solidFill>
                <a:latin typeface="Arial" pitchFamily="34" charset="0"/>
                <a:cs typeface="+mn-cs"/>
              </a:rPr>
              <a:pPr algn="r">
                <a:defRPr/>
              </a:pPr>
              <a:t>36</a:t>
            </a:fld>
            <a:endParaRPr lang="fr-FR" sz="1400" b="0">
              <a:solidFill>
                <a:schemeClr val="tx1"/>
              </a:solidFill>
              <a:latin typeface="Arial" pitchFamily="34" charset="0"/>
              <a:cs typeface="+mn-cs"/>
            </a:endParaRPr>
          </a:p>
        </p:txBody>
      </p:sp>
      <p:sp>
        <p:nvSpPr>
          <p:cNvPr id="38916" name="Rectangle 5"/>
          <p:cNvSpPr>
            <a:spLocks noChangeArrowheads="1"/>
          </p:cNvSpPr>
          <p:nvPr/>
        </p:nvSpPr>
        <p:spPr bwMode="auto">
          <a:xfrm>
            <a:off x="304800" y="1557338"/>
            <a:ext cx="8839200" cy="4929187"/>
          </a:xfrm>
          <a:prstGeom prst="rect">
            <a:avLst/>
          </a:prstGeom>
          <a:noFill/>
          <a:ln w="9525">
            <a:noFill/>
            <a:miter lim="800000"/>
            <a:headEnd/>
            <a:tailEnd/>
          </a:ln>
        </p:spPr>
        <p:txBody>
          <a:bodyPr/>
          <a:lstStyle/>
          <a:p>
            <a:pPr marL="457200" indent="-457200">
              <a:spcBef>
                <a:spcPct val="20000"/>
              </a:spcBef>
            </a:pPr>
            <a:r>
              <a:rPr lang="fr-FR" sz="2400">
                <a:latin typeface="Tahoma" pitchFamily="34" charset="0"/>
                <a:cs typeface="Tahoma" pitchFamily="34" charset="0"/>
              </a:rPr>
              <a:t>Pharmacovigilance = signal detections / alerts</a:t>
            </a:r>
          </a:p>
          <a:p>
            <a:pPr marL="457200" indent="-457200">
              <a:spcBef>
                <a:spcPct val="20000"/>
              </a:spcBef>
            </a:pPr>
            <a:endParaRPr lang="fr-FR" sz="800">
              <a:latin typeface="Tahoma" pitchFamily="34" charset="0"/>
              <a:cs typeface="Tahoma" pitchFamily="34" charset="0"/>
            </a:endParaRPr>
          </a:p>
          <a:p>
            <a:pPr marL="457200" indent="-457200">
              <a:spcBef>
                <a:spcPct val="20000"/>
              </a:spcBef>
            </a:pPr>
            <a:endParaRPr lang="fr-FR" sz="800">
              <a:latin typeface="Tahoma" pitchFamily="34" charset="0"/>
              <a:cs typeface="Tahoma" pitchFamily="34" charset="0"/>
            </a:endParaRPr>
          </a:p>
          <a:p>
            <a:pPr marL="457200" indent="-457200">
              <a:spcBef>
                <a:spcPct val="20000"/>
              </a:spcBef>
            </a:pPr>
            <a:r>
              <a:rPr lang="fr-FR" sz="2400">
                <a:latin typeface="Tahoma" pitchFamily="34" charset="0"/>
                <a:cs typeface="Tahoma" pitchFamily="34" charset="0"/>
              </a:rPr>
              <a:t>Risk management : </a:t>
            </a:r>
          </a:p>
          <a:p>
            <a:pPr marL="457200" indent="-457200">
              <a:spcBef>
                <a:spcPct val="20000"/>
              </a:spcBef>
            </a:pPr>
            <a:endParaRPr lang="fr-FR" sz="800">
              <a:latin typeface="Tahoma" pitchFamily="34" charset="0"/>
              <a:cs typeface="Tahoma" pitchFamily="34" charset="0"/>
            </a:endParaRPr>
          </a:p>
          <a:p>
            <a:pPr marL="457200" indent="-457200">
              <a:spcBef>
                <a:spcPct val="20000"/>
              </a:spcBef>
              <a:buFontTx/>
              <a:buChar char="-"/>
            </a:pPr>
            <a:r>
              <a:rPr lang="fr-FR" sz="2000">
                <a:latin typeface="Tahoma" pitchFamily="34" charset="0"/>
                <a:cs typeface="Tahoma" pitchFamily="34" charset="0"/>
              </a:rPr>
              <a:t>Risks already identified in patients exposed to treatment during the development period</a:t>
            </a:r>
          </a:p>
          <a:p>
            <a:pPr marL="457200" indent="-457200">
              <a:spcBef>
                <a:spcPct val="20000"/>
              </a:spcBef>
              <a:buFontTx/>
              <a:buChar char="-"/>
            </a:pPr>
            <a:r>
              <a:rPr lang="fr-FR" sz="2000">
                <a:latin typeface="Tahoma" pitchFamily="34" charset="0"/>
                <a:cs typeface="Tahoma" pitchFamily="34" charset="0"/>
              </a:rPr>
              <a:t>Potential Risks (not still identified) : </a:t>
            </a:r>
          </a:p>
          <a:p>
            <a:pPr marL="742950" lvl="1" indent="-285750">
              <a:spcBef>
                <a:spcPct val="20000"/>
              </a:spcBef>
              <a:buFontTx/>
              <a:buChar char="-"/>
            </a:pPr>
            <a:r>
              <a:rPr lang="fr-FR" sz="2000">
                <a:latin typeface="Tahoma" pitchFamily="34" charset="0"/>
                <a:cs typeface="Tahoma" pitchFamily="34" charset="0"/>
              </a:rPr>
              <a:t>Population not exposed (i.e. children, pregnant women…)</a:t>
            </a:r>
          </a:p>
          <a:p>
            <a:pPr marL="742950" lvl="1" indent="-285750">
              <a:spcBef>
                <a:spcPct val="20000"/>
              </a:spcBef>
              <a:buFontTx/>
              <a:buChar char="-"/>
            </a:pPr>
            <a:r>
              <a:rPr lang="fr-FR" sz="2000">
                <a:latin typeface="Tahoma" pitchFamily="34" charset="0"/>
                <a:cs typeface="Tahoma" pitchFamily="34" charset="0"/>
              </a:rPr>
              <a:t>Use of treatment in real conditions instead of medical follow up during the development period</a:t>
            </a:r>
          </a:p>
          <a:p>
            <a:pPr marL="742950" lvl="1" indent="-285750">
              <a:spcBef>
                <a:spcPct val="20000"/>
              </a:spcBef>
              <a:buFontTx/>
              <a:buChar char="-"/>
            </a:pPr>
            <a:r>
              <a:rPr lang="fr-FR" sz="2000">
                <a:latin typeface="Tahoma" pitchFamily="34" charset="0"/>
                <a:cs typeface="Tahoma" pitchFamily="34" charset="0"/>
              </a:rPr>
              <a:t>Off label use (doses, contra-indications…)</a:t>
            </a:r>
          </a:p>
          <a:p>
            <a:pPr marL="457200" indent="-457200">
              <a:spcBef>
                <a:spcPct val="20000"/>
              </a:spcBef>
              <a:buFontTx/>
              <a:buChar char="-"/>
            </a:pPr>
            <a:r>
              <a:rPr lang="fr-FR" sz="2000">
                <a:latin typeface="Tahoma" pitchFamily="34" charset="0"/>
                <a:cs typeface="Tahoma" pitchFamily="34" charset="0"/>
              </a:rPr>
              <a:t>Preventive actions planned by the Sponsor : </a:t>
            </a:r>
          </a:p>
          <a:p>
            <a:pPr marL="742950" lvl="1" indent="-285750">
              <a:spcBef>
                <a:spcPct val="20000"/>
              </a:spcBef>
              <a:buFontTx/>
              <a:buChar char="-"/>
            </a:pPr>
            <a:r>
              <a:rPr lang="fr-FR" sz="2000">
                <a:latin typeface="Tahoma" pitchFamily="34" charset="0"/>
                <a:cs typeface="Tahoma" pitchFamily="34" charset="0"/>
              </a:rPr>
              <a:t>Further safety studies / surveys</a:t>
            </a:r>
          </a:p>
          <a:p>
            <a:pPr marL="742950" lvl="1" indent="-285750">
              <a:spcBef>
                <a:spcPct val="20000"/>
              </a:spcBef>
              <a:buFontTx/>
              <a:buChar char="-"/>
            </a:pPr>
            <a:r>
              <a:rPr lang="fr-FR" sz="2000">
                <a:latin typeface="Tahoma" pitchFamily="34" charset="0"/>
                <a:cs typeface="Tahoma" pitchFamily="34" charset="0"/>
              </a:rPr>
              <a:t>Patients and doctors information (Promotion of safe and proper use of medicines)</a:t>
            </a:r>
          </a:p>
        </p:txBody>
      </p:sp>
      <p:sp>
        <p:nvSpPr>
          <p:cNvPr id="38917" name="Line 8"/>
          <p:cNvSpPr>
            <a:spLocks noChangeShapeType="1"/>
          </p:cNvSpPr>
          <p:nvPr/>
        </p:nvSpPr>
        <p:spPr bwMode="auto">
          <a:xfrm>
            <a:off x="1763713" y="1989138"/>
            <a:ext cx="0" cy="431800"/>
          </a:xfrm>
          <a:prstGeom prst="line">
            <a:avLst/>
          </a:prstGeom>
          <a:noFill/>
          <a:ln w="76200">
            <a:solidFill>
              <a:srgbClr val="800000"/>
            </a:solidFill>
            <a:round/>
            <a:headEnd/>
            <a:tailEnd type="triangle" w="med" len="med"/>
          </a:ln>
          <a:effectLst/>
        </p:spPr>
        <p:txBody>
          <a:bodyPr/>
          <a:lstStyle/>
          <a:p>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Side effects during clinical trials</a:t>
            </a:r>
          </a:p>
          <a:p>
            <a:r>
              <a:rPr lang="fr-FR" sz="3200">
                <a:latin typeface="Tahoma" pitchFamily="34" charset="0"/>
              </a:rPr>
              <a:t>Conclusions : </a:t>
            </a:r>
          </a:p>
        </p:txBody>
      </p:sp>
      <p:sp>
        <p:nvSpPr>
          <p:cNvPr id="3"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7B124B6A-6B05-4B86-BAB7-F4CCFDF6374A}" type="slidenum">
              <a:rPr lang="fr-FR" sz="1400" b="0">
                <a:solidFill>
                  <a:schemeClr val="tx1"/>
                </a:solidFill>
                <a:latin typeface="Arial" pitchFamily="34" charset="0"/>
                <a:cs typeface="+mn-cs"/>
              </a:rPr>
              <a:pPr algn="r">
                <a:defRPr/>
              </a:pPr>
              <a:t>37</a:t>
            </a:fld>
            <a:endParaRPr lang="fr-FR" sz="1400" b="0">
              <a:solidFill>
                <a:schemeClr val="tx1"/>
              </a:solidFill>
              <a:latin typeface="Arial" pitchFamily="34" charset="0"/>
              <a:cs typeface="+mn-cs"/>
            </a:endParaRPr>
          </a:p>
        </p:txBody>
      </p:sp>
      <p:sp>
        <p:nvSpPr>
          <p:cNvPr id="39940" name="Rectangle 5"/>
          <p:cNvSpPr>
            <a:spLocks noChangeArrowheads="1"/>
          </p:cNvSpPr>
          <p:nvPr/>
        </p:nvSpPr>
        <p:spPr bwMode="auto">
          <a:xfrm>
            <a:off x="304800" y="1557338"/>
            <a:ext cx="8659813" cy="4929187"/>
          </a:xfrm>
          <a:prstGeom prst="rect">
            <a:avLst/>
          </a:prstGeom>
          <a:noFill/>
          <a:ln w="9525">
            <a:noFill/>
            <a:miter lim="800000"/>
            <a:headEnd/>
            <a:tailEnd/>
          </a:ln>
        </p:spPr>
        <p:txBody>
          <a:bodyPr/>
          <a:lstStyle/>
          <a:p>
            <a:pPr>
              <a:spcBef>
                <a:spcPct val="20000"/>
              </a:spcBef>
            </a:pPr>
            <a:r>
              <a:rPr lang="fr-FR" sz="2400">
                <a:latin typeface="Tahoma" pitchFamily="34" charset="0"/>
                <a:cs typeface="Tahoma" pitchFamily="34" charset="0"/>
              </a:rPr>
              <a:t>- Safety of the patient during clinical studies involves different stakeholders, but the Sponsor has always the ultimate responsability </a:t>
            </a:r>
          </a:p>
          <a:p>
            <a:pPr>
              <a:spcBef>
                <a:spcPct val="20000"/>
              </a:spcBef>
            </a:pPr>
            <a:endParaRPr lang="fr-FR" sz="800">
              <a:latin typeface="Tahoma" pitchFamily="34" charset="0"/>
              <a:cs typeface="Tahoma" pitchFamily="34" charset="0"/>
            </a:endParaRPr>
          </a:p>
          <a:p>
            <a:pPr>
              <a:spcBef>
                <a:spcPct val="20000"/>
              </a:spcBef>
            </a:pPr>
            <a:endParaRPr lang="fr-FR" sz="800">
              <a:latin typeface="Tahoma" pitchFamily="34" charset="0"/>
              <a:cs typeface="Tahoma" pitchFamily="34" charset="0"/>
            </a:endParaRPr>
          </a:p>
          <a:p>
            <a:pPr>
              <a:spcBef>
                <a:spcPct val="20000"/>
              </a:spcBef>
              <a:buFontTx/>
              <a:buChar char="-"/>
            </a:pPr>
            <a:r>
              <a:rPr lang="fr-FR" sz="2400">
                <a:latin typeface="Tahoma" pitchFamily="34" charset="0"/>
                <a:cs typeface="Tahoma" pitchFamily="34" charset="0"/>
              </a:rPr>
              <a:t> Individual patient’s protection must always prevails on collective interest</a:t>
            </a:r>
          </a:p>
          <a:p>
            <a:pPr>
              <a:spcBef>
                <a:spcPct val="20000"/>
              </a:spcBef>
              <a:buFontTx/>
              <a:buChar char="-"/>
            </a:pPr>
            <a:endParaRPr lang="fr-FR" sz="800">
              <a:latin typeface="Tahoma" pitchFamily="34" charset="0"/>
              <a:cs typeface="Tahoma" pitchFamily="34" charset="0"/>
            </a:endParaRPr>
          </a:p>
          <a:p>
            <a:pPr>
              <a:spcBef>
                <a:spcPct val="20000"/>
              </a:spcBef>
              <a:buFontTx/>
              <a:buChar char="-"/>
            </a:pPr>
            <a:endParaRPr lang="fr-FR" sz="800">
              <a:latin typeface="Tahoma" pitchFamily="34" charset="0"/>
              <a:cs typeface="Tahoma" pitchFamily="34" charset="0"/>
            </a:endParaRPr>
          </a:p>
          <a:p>
            <a:pPr>
              <a:spcBef>
                <a:spcPct val="20000"/>
              </a:spcBef>
            </a:pPr>
            <a:r>
              <a:rPr lang="fr-FR" sz="2400">
                <a:latin typeface="Tahoma" pitchFamily="34" charset="0"/>
                <a:cs typeface="Tahoma" pitchFamily="34" charset="0"/>
              </a:rPr>
              <a:t>- Early detection, medical follow up and assessment cannot compense low representativity of clinical development phase</a:t>
            </a:r>
          </a:p>
          <a:p>
            <a:pPr>
              <a:spcBef>
                <a:spcPct val="20000"/>
              </a:spcBef>
            </a:pPr>
            <a:endParaRPr lang="fr-FR" sz="800">
              <a:latin typeface="Tahoma" pitchFamily="34" charset="0"/>
              <a:cs typeface="Tahoma" pitchFamily="34" charset="0"/>
            </a:endParaRPr>
          </a:p>
          <a:p>
            <a:pPr>
              <a:spcBef>
                <a:spcPct val="20000"/>
              </a:spcBef>
            </a:pPr>
            <a:endParaRPr lang="fr-FR" sz="800">
              <a:latin typeface="Tahoma" pitchFamily="34" charset="0"/>
              <a:cs typeface="Tahoma" pitchFamily="34" charset="0"/>
            </a:endParaRPr>
          </a:p>
          <a:p>
            <a:pPr>
              <a:spcBef>
                <a:spcPct val="20000"/>
              </a:spcBef>
            </a:pPr>
            <a:r>
              <a:rPr lang="fr-FR" sz="2400">
                <a:latin typeface="Tahoma" pitchFamily="34" charset="0"/>
                <a:cs typeface="Tahoma" pitchFamily="34" charset="0"/>
              </a:rPr>
              <a:t>- Supportive predictibility of safety in clinical trials must be confirmed by risk management plans </a:t>
            </a:r>
            <a:endParaRPr lang="fr-FR" sz="1000">
              <a:latin typeface="Tahoma" pitchFamily="34" charset="0"/>
              <a:cs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49688513-DC52-401A-BBF7-DDA6C2921130}" type="slidenum">
              <a:rPr lang="fr-FR"/>
              <a:pPr>
                <a:defRPr/>
              </a:pPr>
              <a:t>38</a:t>
            </a:fld>
            <a:endParaRPr lang="fr-FR"/>
          </a:p>
        </p:txBody>
      </p:sp>
      <p:sp>
        <p:nvSpPr>
          <p:cNvPr id="40963" name="Rectangle 5"/>
          <p:cNvSpPr>
            <a:spLocks noChangeArrowheads="1"/>
          </p:cNvSpPr>
          <p:nvPr/>
        </p:nvSpPr>
        <p:spPr bwMode="auto">
          <a:xfrm>
            <a:off x="304800" y="1628775"/>
            <a:ext cx="8839200" cy="4929188"/>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rPr>
              <a:t>		</a:t>
            </a:r>
          </a:p>
          <a:p>
            <a:pPr marL="342900" indent="-342900">
              <a:spcBef>
                <a:spcPct val="20000"/>
              </a:spcBef>
            </a:pPr>
            <a:r>
              <a:rPr lang="fr-FR" sz="2400">
                <a:latin typeface="Tahoma" pitchFamily="34" charset="0"/>
              </a:rPr>
              <a:t>			Pharmaceutical industry in 					Pharmacovigilance management during 			clinical development period :</a:t>
            </a:r>
          </a:p>
          <a:p>
            <a:pPr marL="342900" indent="-342900">
              <a:spcBef>
                <a:spcPct val="20000"/>
              </a:spcBef>
            </a:pPr>
            <a:r>
              <a:rPr lang="fr-FR" sz="2400">
                <a:latin typeface="Tahoma" pitchFamily="34" charset="0"/>
              </a:rPr>
              <a:t> </a:t>
            </a:r>
          </a:p>
          <a:p>
            <a:pPr marL="342900" indent="-342900">
              <a:spcBef>
                <a:spcPct val="20000"/>
              </a:spcBef>
            </a:pPr>
            <a:r>
              <a:rPr lang="fr-FR" sz="2400">
                <a:latin typeface="Tahoma" pitchFamily="34" charset="0"/>
              </a:rPr>
              <a:t>			     </a:t>
            </a:r>
            <a:r>
              <a:rPr lang="fr-FR" sz="2400">
                <a:solidFill>
                  <a:srgbClr val="800000"/>
                </a:solidFill>
                <a:latin typeface="Tahoma" pitchFamily="34" charset="0"/>
              </a:rPr>
              <a:t>A full role in public health</a:t>
            </a:r>
          </a:p>
          <a:p>
            <a:pPr marL="342900" indent="-342900">
              <a:spcBef>
                <a:spcPct val="20000"/>
              </a:spcBef>
            </a:pPr>
            <a:endParaRPr lang="fr-FR" sz="2400">
              <a:latin typeface="Tahoma" pitchFamily="34" charset="0"/>
            </a:endParaRPr>
          </a:p>
          <a:p>
            <a:pPr marL="342900" indent="-342900">
              <a:spcBef>
                <a:spcPct val="20000"/>
              </a:spcBef>
            </a:pPr>
            <a:endParaRPr lang="fr-FR" sz="2400">
              <a:latin typeface="Tahoma" pitchFamily="34" charset="0"/>
            </a:endParaRPr>
          </a:p>
          <a:p>
            <a:pPr marL="342900" indent="-342900">
              <a:spcBef>
                <a:spcPct val="20000"/>
              </a:spcBef>
            </a:pPr>
            <a:r>
              <a:rPr lang="fr-FR" sz="2400">
                <a:latin typeface="Tahoma" pitchFamily="34" charset="0"/>
              </a:rPr>
              <a:t>		   </a:t>
            </a:r>
            <a:r>
              <a:rPr lang="fr-FR" sz="3200">
                <a:latin typeface="Tahoma" pitchFamily="34" charset="0"/>
              </a:rPr>
              <a:t>Thank you for your attention !</a:t>
            </a:r>
          </a:p>
        </p:txBody>
      </p:sp>
      <p:sp>
        <p:nvSpPr>
          <p:cNvPr id="40964" name="AutoShape 7"/>
          <p:cNvSpPr>
            <a:spLocks noChangeArrowheads="1"/>
          </p:cNvSpPr>
          <p:nvPr/>
        </p:nvSpPr>
        <p:spPr bwMode="auto">
          <a:xfrm>
            <a:off x="1763713" y="3789363"/>
            <a:ext cx="720725" cy="287337"/>
          </a:xfrm>
          <a:prstGeom prst="rightArrow">
            <a:avLst>
              <a:gd name="adj1" fmla="val 50000"/>
              <a:gd name="adj2" fmla="val 62707"/>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
        <p:nvSpPr>
          <p:cNvPr id="40965"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TRACKING DRUG SIDE EFFECTS</a:t>
            </a:r>
            <a:br>
              <a:rPr lang="fr-FR" sz="3200">
                <a:latin typeface="Tahoma" pitchFamily="34" charset="0"/>
              </a:rPr>
            </a:br>
            <a:r>
              <a:rPr lang="fr-FR" sz="3200">
                <a:latin typeface="Tahoma" pitchFamily="34" charset="0"/>
              </a:rPr>
              <a:t>DURING CLINICAL TRIALS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PRELIMINARY STATEMENTS :</a:t>
            </a:r>
            <a:br>
              <a:rPr lang="fr-FR" sz="3200">
                <a:latin typeface="Tahoma" pitchFamily="34" charset="0"/>
              </a:rPr>
            </a:br>
            <a:r>
              <a:rPr lang="fr-FR" sz="3200">
                <a:latin typeface="Tahoma" pitchFamily="34" charset="0"/>
              </a:rPr>
              <a:t>The essential benefit / risk ratio</a:t>
            </a:r>
          </a:p>
        </p:txBody>
      </p:sp>
      <p:graphicFrame>
        <p:nvGraphicFramePr>
          <p:cNvPr id="5158" name="Group 38"/>
          <p:cNvGraphicFramePr>
            <a:graphicFrameLocks noGrp="1"/>
          </p:cNvGraphicFramePr>
          <p:nvPr>
            <p:ph/>
          </p:nvPr>
        </p:nvGraphicFramePr>
        <p:xfrm>
          <a:off x="250825" y="1484313"/>
          <a:ext cx="8497888" cy="3959225"/>
        </p:xfrm>
        <a:graphic>
          <a:graphicData uri="http://schemas.openxmlformats.org/drawingml/2006/table">
            <a:tbl>
              <a:tblPr/>
              <a:tblGrid>
                <a:gridCol w="2089150"/>
                <a:gridCol w="3240088"/>
                <a:gridCol w="3168650"/>
              </a:tblGrid>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2000" b="1" i="0" u="none" strike="noStrike" cap="none" normalizeH="0" baseline="0" smtClean="0">
                        <a:ln>
                          <a:noFill/>
                        </a:ln>
                        <a:solidFill>
                          <a:schemeClr val="tx1"/>
                        </a:solidFill>
                        <a:effectLst/>
                        <a:latin typeface="Tahoma" pitchFamily="34" charset="0"/>
                        <a:cs typeface="Arial"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Clinical development</a:t>
                      </a:r>
                      <a:endParaRPr kumimoji="0" lang="fr-FR" sz="2000" b="1" i="0" u="none" strike="noStrike" cap="none" normalizeH="0" baseline="0" smtClean="0">
                        <a:ln>
                          <a:noFill/>
                        </a:ln>
                        <a:solidFill>
                          <a:schemeClr val="tx1"/>
                        </a:solidFill>
                        <a:effectLst/>
                        <a:latin typeface="Tahoma" pitchFamily="34" charset="0"/>
                        <a:cs typeface="Arial" charset="0"/>
                      </a:endParaRP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Post Marketing period </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Patient exposure</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Limited </a:t>
                      </a:r>
                      <a:endParaRPr kumimoji="0" lang="fr-FR" sz="2000" b="1" i="0" u="none" strike="noStrike" cap="none" normalizeH="0" baseline="0" smtClean="0">
                        <a:ln>
                          <a:noFill/>
                        </a:ln>
                        <a:solidFill>
                          <a:schemeClr val="tx1"/>
                        </a:solidFill>
                        <a:effectLst/>
                        <a:latin typeface="Tahoma" pitchFamily="34" charset="0"/>
                        <a:cs typeface="Arial" charset="0"/>
                      </a:endParaRP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Large </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Drug use</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Under conditions of a protocol</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Real conditions of use</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At-risk patients</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Healthy (apart the indication)</a:t>
                      </a:r>
                      <a:endParaRPr kumimoji="0" lang="fr-FR" sz="2000" b="1" i="0" u="none" strike="noStrike" cap="none" normalizeH="0" baseline="0" smtClean="0">
                        <a:ln>
                          <a:noFill/>
                        </a:ln>
                        <a:solidFill>
                          <a:schemeClr val="tx1"/>
                        </a:solidFill>
                        <a:effectLst/>
                        <a:latin typeface="Tahoma" pitchFamily="34" charset="0"/>
                        <a:cs typeface="Arial" charset="0"/>
                      </a:endParaRP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Large, including at risk groups</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Efficacy assessment</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Pivotal (clinical and statistical evidence )</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Supportive only</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Safety assessment</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800000"/>
                          </a:solidFill>
                          <a:effectLst/>
                          <a:latin typeface="Tahoma" pitchFamily="34" charset="0"/>
                          <a:cs typeface="Arial" charset="0"/>
                        </a:rPr>
                        <a:t>Suggestive only</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002060"/>
                          </a:solidFill>
                          <a:effectLst/>
                          <a:latin typeface="Tahoma" pitchFamily="34" charset="0"/>
                          <a:cs typeface="Arial" charset="0"/>
                        </a:rPr>
                        <a:t>Pivotal (real conditions of use)</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53" name="Rectangle 5"/>
          <p:cNvSpPr>
            <a:spLocks noChangeArrowheads="1"/>
          </p:cNvSpPr>
          <p:nvPr/>
        </p:nvSpPr>
        <p:spPr bwMode="auto">
          <a:xfrm>
            <a:off x="1187450" y="5661025"/>
            <a:ext cx="7488238" cy="936625"/>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	Could the suggestive clinical development period be predictive ?</a:t>
            </a:r>
          </a:p>
        </p:txBody>
      </p:sp>
      <p:sp>
        <p:nvSpPr>
          <p:cNvPr id="5154" name="AutoShape 7"/>
          <p:cNvSpPr>
            <a:spLocks noChangeArrowheads="1"/>
          </p:cNvSpPr>
          <p:nvPr/>
        </p:nvSpPr>
        <p:spPr bwMode="auto">
          <a:xfrm>
            <a:off x="827088" y="5805488"/>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
        <p:nvSpPr>
          <p:cNvPr id="4"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4E209998-D5A7-4270-9AC4-B5EA201F52F0}" type="slidenum">
              <a:rPr lang="fr-FR" sz="1400" b="0">
                <a:solidFill>
                  <a:schemeClr val="tx1"/>
                </a:solidFill>
                <a:latin typeface="Arial" pitchFamily="34" charset="0"/>
                <a:cs typeface="+mn-cs"/>
              </a:rPr>
              <a:pPr algn="r">
                <a:defRPr/>
              </a:pPr>
              <a:t>4</a:t>
            </a:fld>
            <a:endParaRPr lang="fr-FR" sz="1400" b="0">
              <a:solidFill>
                <a:schemeClr val="tx1"/>
              </a:solidFill>
              <a:latin typeface="Arial" pitchFamily="34" charset="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PRELIMINARY STATEMENTS :</a:t>
            </a:r>
            <a:br>
              <a:rPr lang="fr-FR" sz="3200">
                <a:latin typeface="Tahoma" pitchFamily="34" charset="0"/>
              </a:rPr>
            </a:br>
            <a:r>
              <a:rPr lang="fr-FR" sz="3200">
                <a:latin typeface="Tahoma" pitchFamily="34" charset="0"/>
              </a:rPr>
              <a:t>Early detection of safety issues</a:t>
            </a:r>
          </a:p>
        </p:txBody>
      </p:sp>
      <p:pic>
        <p:nvPicPr>
          <p:cNvPr id="6147" name="Picture 8" descr="InfographicJPG"/>
          <p:cNvPicPr>
            <a:picLocks noChangeAspect="1" noChangeArrowheads="1"/>
          </p:cNvPicPr>
          <p:nvPr/>
        </p:nvPicPr>
        <p:blipFill>
          <a:blip r:embed="rId3" cstate="print"/>
          <a:srcRect t="15556" r="1720" b="15994"/>
          <a:stretch>
            <a:fillRect/>
          </a:stretch>
        </p:blipFill>
        <p:spPr bwMode="auto">
          <a:xfrm>
            <a:off x="755650" y="1412875"/>
            <a:ext cx="7561263" cy="3632200"/>
          </a:xfrm>
          <a:prstGeom prst="rect">
            <a:avLst/>
          </a:prstGeom>
          <a:noFill/>
          <a:ln w="9525">
            <a:solidFill>
              <a:srgbClr val="002060"/>
            </a:solidFill>
            <a:miter lim="800000"/>
            <a:headEnd/>
            <a:tailEnd/>
          </a:ln>
        </p:spPr>
      </p:pic>
      <p:sp>
        <p:nvSpPr>
          <p:cNvPr id="6148" name="Rectangle 5"/>
          <p:cNvSpPr>
            <a:spLocks noChangeArrowheads="1"/>
          </p:cNvSpPr>
          <p:nvPr/>
        </p:nvSpPr>
        <p:spPr bwMode="auto">
          <a:xfrm>
            <a:off x="304800" y="5084763"/>
            <a:ext cx="8588375" cy="1439862"/>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Paradox : </a:t>
            </a:r>
          </a:p>
          <a:p>
            <a:pPr marL="342900" indent="-342900">
              <a:spcBef>
                <a:spcPct val="20000"/>
              </a:spcBef>
              <a:buFontTx/>
              <a:buChar char="-"/>
            </a:pPr>
            <a:r>
              <a:rPr lang="fr-FR" sz="2400">
                <a:latin typeface="Tahoma" pitchFamily="34" charset="0"/>
                <a:cs typeface="Tahoma" pitchFamily="34" charset="0"/>
              </a:rPr>
              <a:t>Sponsors wish an early assessment of safety (costs) </a:t>
            </a:r>
          </a:p>
          <a:p>
            <a:pPr marL="342900" indent="-342900">
              <a:spcBef>
                <a:spcPct val="20000"/>
              </a:spcBef>
              <a:buFontTx/>
              <a:buChar char="-"/>
            </a:pPr>
            <a:r>
              <a:rPr lang="fr-FR" sz="2400">
                <a:latin typeface="Tahoma" pitchFamily="34" charset="0"/>
                <a:cs typeface="Tahoma" pitchFamily="34" charset="0"/>
              </a:rPr>
              <a:t>But reliable detection requires a high number of patients</a:t>
            </a:r>
          </a:p>
        </p:txBody>
      </p:sp>
      <p:sp>
        <p:nvSpPr>
          <p:cNvPr id="6149" name="Oval 10"/>
          <p:cNvSpPr>
            <a:spLocks noChangeArrowheads="1"/>
          </p:cNvSpPr>
          <p:nvPr/>
        </p:nvSpPr>
        <p:spPr bwMode="auto">
          <a:xfrm>
            <a:off x="6443663" y="2924175"/>
            <a:ext cx="1730375" cy="1728788"/>
          </a:xfrm>
          <a:prstGeom prst="ellipse">
            <a:avLst/>
          </a:prstGeom>
          <a:solidFill>
            <a:srgbClr val="3B31FB"/>
          </a:solidFill>
          <a:ln w="9525">
            <a:solidFill>
              <a:srgbClr val="0000CC"/>
            </a:solidFill>
            <a:round/>
            <a:headEnd/>
            <a:tailEnd/>
          </a:ln>
          <a:effectLst/>
        </p:spPr>
        <p:txBody>
          <a:bodyPr wrap="none" anchor="ctr"/>
          <a:lstStyle/>
          <a:p>
            <a:endParaRPr lang="ru-RU" sz="1800" b="0">
              <a:solidFill>
                <a:srgbClr val="808080"/>
              </a:solidFill>
            </a:endParaRPr>
          </a:p>
        </p:txBody>
      </p:sp>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BA925E35-665D-42D9-8BE4-A1BA06F342DF}" type="slidenum">
              <a:rPr lang="fr-FR" sz="1400" b="0">
                <a:solidFill>
                  <a:schemeClr val="tx1"/>
                </a:solidFill>
                <a:latin typeface="Arial" pitchFamily="34" charset="0"/>
                <a:cs typeface="+mn-cs"/>
              </a:rPr>
              <a:pPr algn="r">
                <a:defRPr/>
              </a:pPr>
              <a:t>5</a:t>
            </a:fld>
            <a:endParaRPr lang="fr-FR" sz="1400" b="0">
              <a:solidFill>
                <a:schemeClr val="tx1"/>
              </a:solidFill>
              <a:latin typeface="Arial" pitchFamily="34" charset="0"/>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2"/>
          </p:nvPr>
        </p:nvSpPr>
        <p:spPr/>
        <p:txBody>
          <a:bodyPr/>
          <a:lstStyle/>
          <a:p>
            <a:pPr>
              <a:defRPr/>
            </a:pPr>
            <a:fld id="{D3F339C5-016D-477A-9E59-695F4D2C455F}" type="slidenum">
              <a:rPr lang="fr-FR"/>
              <a:pPr>
                <a:defRPr/>
              </a:pPr>
              <a:t>6</a:t>
            </a:fld>
            <a:endParaRPr lang="fr-FR"/>
          </a:p>
        </p:txBody>
      </p:sp>
      <p:sp>
        <p:nvSpPr>
          <p:cNvPr id="7171" name="AutoShape 5"/>
          <p:cNvSpPr>
            <a:spLocks noChangeArrowheads="1"/>
          </p:cNvSpPr>
          <p:nvPr/>
        </p:nvSpPr>
        <p:spPr bwMode="auto">
          <a:xfrm>
            <a:off x="396875" y="2924175"/>
            <a:ext cx="6769100" cy="1296988"/>
          </a:xfrm>
          <a:prstGeom prst="flowChartMerge">
            <a:avLst/>
          </a:prstGeom>
          <a:solidFill>
            <a:schemeClr val="accent1"/>
          </a:solidFill>
          <a:ln w="9525">
            <a:solidFill>
              <a:schemeClr val="tx1"/>
            </a:solidFill>
            <a:miter lim="800000"/>
            <a:headEnd/>
            <a:tailEnd/>
          </a:ln>
          <a:effectLst/>
        </p:spPr>
        <p:txBody>
          <a:bodyPr wrap="none" anchor="ctr"/>
          <a:lstStyle/>
          <a:p>
            <a:pPr algn="ctr">
              <a:spcBef>
                <a:spcPct val="50000"/>
              </a:spcBef>
            </a:pPr>
            <a:endParaRPr lang="ru-RU" sz="2400">
              <a:solidFill>
                <a:srgbClr val="1C1C1C"/>
              </a:solidFill>
              <a:latin typeface="Tahoma" pitchFamily="34" charset="0"/>
            </a:endParaRPr>
          </a:p>
        </p:txBody>
      </p:sp>
      <p:sp>
        <p:nvSpPr>
          <p:cNvPr id="7172" name="AutoShape 8"/>
          <p:cNvSpPr>
            <a:spLocks noChangeArrowheads="1"/>
          </p:cNvSpPr>
          <p:nvPr/>
        </p:nvSpPr>
        <p:spPr bwMode="auto">
          <a:xfrm>
            <a:off x="395288" y="4386263"/>
            <a:ext cx="6769100" cy="1419225"/>
          </a:xfrm>
          <a:prstGeom prst="flowChartExtract">
            <a:avLst/>
          </a:prstGeom>
          <a:solidFill>
            <a:schemeClr val="accent1"/>
          </a:solidFill>
          <a:ln w="9525">
            <a:solidFill>
              <a:schemeClr val="tx1"/>
            </a:solidFill>
            <a:miter lim="800000"/>
            <a:headEnd/>
            <a:tailEnd/>
          </a:ln>
          <a:effectLst/>
        </p:spPr>
        <p:txBody>
          <a:bodyPr wrap="none" anchor="ctr"/>
          <a:lstStyle/>
          <a:p>
            <a:pPr algn="ctr"/>
            <a:endParaRPr lang="fr-FR" sz="2400">
              <a:solidFill>
                <a:srgbClr val="000066"/>
              </a:solidFill>
              <a:latin typeface="Tahoma" pitchFamily="34" charset="0"/>
            </a:endParaRPr>
          </a:p>
          <a:p>
            <a:pPr algn="ctr"/>
            <a:endParaRPr lang="fr-FR" sz="800">
              <a:solidFill>
                <a:srgbClr val="000066"/>
              </a:solidFill>
              <a:latin typeface="Tahoma" pitchFamily="34" charset="0"/>
            </a:endParaRPr>
          </a:p>
        </p:txBody>
      </p:sp>
      <p:sp>
        <p:nvSpPr>
          <p:cNvPr id="7173" name="AutoShape 10"/>
          <p:cNvSpPr>
            <a:spLocks noChangeArrowheads="1"/>
          </p:cNvSpPr>
          <p:nvPr/>
        </p:nvSpPr>
        <p:spPr bwMode="auto">
          <a:xfrm>
            <a:off x="1763713" y="3932238"/>
            <a:ext cx="4033837" cy="719137"/>
          </a:xfrm>
          <a:prstGeom prst="flowChartProcess">
            <a:avLst/>
          </a:prstGeom>
          <a:solidFill>
            <a:schemeClr val="accent1"/>
          </a:solidFill>
          <a:ln w="9525">
            <a:solidFill>
              <a:schemeClr val="tx1"/>
            </a:solidFill>
            <a:miter lim="800000"/>
            <a:headEnd/>
            <a:tailEnd/>
          </a:ln>
          <a:effectLst/>
        </p:spPr>
        <p:txBody>
          <a:bodyPr wrap="none" anchor="ctr"/>
          <a:lstStyle/>
          <a:p>
            <a:pPr algn="ctr">
              <a:spcBef>
                <a:spcPct val="50000"/>
              </a:spcBef>
            </a:pPr>
            <a:endParaRPr lang="ru-RU" sz="2400">
              <a:latin typeface="Tahoma" pitchFamily="34" charset="0"/>
            </a:endParaRPr>
          </a:p>
        </p:txBody>
      </p:sp>
      <p:sp>
        <p:nvSpPr>
          <p:cNvPr id="7174" name="Rectangle 5"/>
          <p:cNvSpPr>
            <a:spLocks noChangeArrowheads="1"/>
          </p:cNvSpPr>
          <p:nvPr/>
        </p:nvSpPr>
        <p:spPr bwMode="auto">
          <a:xfrm>
            <a:off x="1979613" y="1484313"/>
            <a:ext cx="3529012" cy="1296987"/>
          </a:xfrm>
          <a:prstGeom prst="rect">
            <a:avLst/>
          </a:prstGeom>
          <a:solidFill>
            <a:srgbClr val="CCFFFF"/>
          </a:solidFill>
          <a:ln w="9525">
            <a:solidFill>
              <a:srgbClr val="000066"/>
            </a:solidFill>
            <a:miter lim="800000"/>
            <a:headEnd/>
            <a:tailEnd/>
          </a:ln>
        </p:spPr>
        <p:txBody>
          <a:bodyPr/>
          <a:lstStyle/>
          <a:p>
            <a:pPr marL="342900" indent="-342900">
              <a:spcBef>
                <a:spcPct val="20000"/>
              </a:spcBef>
            </a:pPr>
            <a:r>
              <a:rPr lang="fr-FR" sz="2400">
                <a:latin typeface="Tahoma" pitchFamily="34" charset="0"/>
              </a:rPr>
              <a:t>     Patient exposure</a:t>
            </a:r>
          </a:p>
          <a:p>
            <a:pPr marL="342900" indent="-342900">
              <a:spcBef>
                <a:spcPct val="20000"/>
              </a:spcBef>
            </a:pPr>
            <a:endParaRPr lang="fr-FR" sz="2400">
              <a:latin typeface="Tahoma" pitchFamily="34" charset="0"/>
            </a:endParaRPr>
          </a:p>
          <a:p>
            <a:pPr marL="342900" indent="-342900">
              <a:spcBef>
                <a:spcPct val="20000"/>
              </a:spcBef>
            </a:pPr>
            <a:r>
              <a:rPr lang="fr-FR" sz="2400">
                <a:latin typeface="Tahoma" pitchFamily="34" charset="0"/>
              </a:rPr>
              <a:t>  Adverse Events (AE)</a:t>
            </a:r>
          </a:p>
        </p:txBody>
      </p:sp>
      <p:sp>
        <p:nvSpPr>
          <p:cNvPr id="7175" name="Rectangle 5"/>
          <p:cNvSpPr>
            <a:spLocks noChangeArrowheads="1"/>
          </p:cNvSpPr>
          <p:nvPr/>
        </p:nvSpPr>
        <p:spPr bwMode="auto">
          <a:xfrm>
            <a:off x="2124075" y="2924175"/>
            <a:ext cx="3240088" cy="935038"/>
          </a:xfrm>
          <a:prstGeom prst="rect">
            <a:avLst/>
          </a:prstGeom>
          <a:noFill/>
          <a:ln w="9525">
            <a:noFill/>
            <a:miter lim="800000"/>
            <a:headEnd/>
            <a:tailEnd/>
          </a:ln>
        </p:spPr>
        <p:txBody>
          <a:bodyPr/>
          <a:lstStyle/>
          <a:p>
            <a:pPr marL="342900" indent="-342900" algn="ctr">
              <a:spcBef>
                <a:spcPct val="20000"/>
              </a:spcBef>
            </a:pPr>
            <a:r>
              <a:rPr lang="fr-FR" sz="2400">
                <a:latin typeface="Tahoma" pitchFamily="34" charset="0"/>
              </a:rPr>
              <a:t> Operational ICSR*</a:t>
            </a:r>
          </a:p>
          <a:p>
            <a:pPr marL="342900" indent="-342900" algn="ctr">
              <a:spcBef>
                <a:spcPct val="20000"/>
              </a:spcBef>
            </a:pPr>
            <a:r>
              <a:rPr lang="fr-FR" sz="2400">
                <a:latin typeface="Tahoma" pitchFamily="34" charset="0"/>
              </a:rPr>
              <a:t>management</a:t>
            </a:r>
          </a:p>
        </p:txBody>
      </p:sp>
      <p:sp>
        <p:nvSpPr>
          <p:cNvPr id="7176" name="Rectangle 5"/>
          <p:cNvSpPr>
            <a:spLocks noChangeArrowheads="1"/>
          </p:cNvSpPr>
          <p:nvPr/>
        </p:nvSpPr>
        <p:spPr bwMode="auto">
          <a:xfrm>
            <a:off x="2339975" y="4003675"/>
            <a:ext cx="3097213" cy="431800"/>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rPr>
              <a:t>Risk management</a:t>
            </a:r>
          </a:p>
        </p:txBody>
      </p:sp>
      <p:sp>
        <p:nvSpPr>
          <p:cNvPr id="7177" name="Rectangle 5"/>
          <p:cNvSpPr>
            <a:spLocks noChangeArrowheads="1"/>
          </p:cNvSpPr>
          <p:nvPr/>
        </p:nvSpPr>
        <p:spPr bwMode="auto">
          <a:xfrm>
            <a:off x="971550" y="4941888"/>
            <a:ext cx="5849938" cy="430212"/>
          </a:xfrm>
          <a:prstGeom prst="rect">
            <a:avLst/>
          </a:prstGeom>
          <a:noFill/>
          <a:ln w="9525">
            <a:noFill/>
            <a:miter lim="800000"/>
            <a:headEnd/>
            <a:tailEnd/>
          </a:ln>
        </p:spPr>
        <p:txBody>
          <a:bodyPr/>
          <a:lstStyle/>
          <a:p>
            <a:pPr marL="342900" indent="-342900" algn="ctr">
              <a:spcBef>
                <a:spcPct val="20000"/>
              </a:spcBef>
            </a:pPr>
            <a:r>
              <a:rPr lang="fr-FR" sz="2400">
                <a:latin typeface="Tahoma" pitchFamily="34" charset="0"/>
              </a:rPr>
              <a:t>Early signal detection</a:t>
            </a:r>
          </a:p>
          <a:p>
            <a:pPr marL="342900" indent="-342900" algn="ctr">
              <a:spcBef>
                <a:spcPct val="20000"/>
              </a:spcBef>
            </a:pPr>
            <a:r>
              <a:rPr lang="fr-FR" sz="2400">
                <a:latin typeface="Tahoma" pitchFamily="34" charset="0"/>
              </a:rPr>
              <a:t>Extrapolation of safety results</a:t>
            </a:r>
          </a:p>
        </p:txBody>
      </p:sp>
      <p:sp>
        <p:nvSpPr>
          <p:cNvPr id="7178" name="AutoShape 18"/>
          <p:cNvSpPr>
            <a:spLocks noChangeArrowheads="1"/>
          </p:cNvSpPr>
          <p:nvPr/>
        </p:nvSpPr>
        <p:spPr bwMode="auto">
          <a:xfrm>
            <a:off x="3492500" y="1989138"/>
            <a:ext cx="287338" cy="431800"/>
          </a:xfrm>
          <a:prstGeom prst="downArrow">
            <a:avLst>
              <a:gd name="adj1" fmla="val 50000"/>
              <a:gd name="adj2" fmla="val 37569"/>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
        <p:nvSpPr>
          <p:cNvPr id="7179" name="AutoShape 20"/>
          <p:cNvSpPr>
            <a:spLocks noChangeArrowheads="1"/>
          </p:cNvSpPr>
          <p:nvPr/>
        </p:nvSpPr>
        <p:spPr bwMode="auto">
          <a:xfrm>
            <a:off x="5795963" y="1773238"/>
            <a:ext cx="1944687" cy="935037"/>
          </a:xfrm>
          <a:prstGeom prst="wedgeRectCallout">
            <a:avLst>
              <a:gd name="adj1" fmla="val -55880"/>
              <a:gd name="adj2" fmla="val 88370"/>
            </a:avLst>
          </a:prstGeom>
          <a:noFill/>
          <a:ln w="38100">
            <a:solidFill>
              <a:srgbClr val="800000"/>
            </a:solidFill>
            <a:miter lim="800000"/>
            <a:headEnd/>
            <a:tailEnd/>
          </a:ln>
          <a:effectLst/>
        </p:spPr>
        <p:txBody>
          <a:bodyPr/>
          <a:lstStyle/>
          <a:p>
            <a:pPr algn="ctr"/>
            <a:endParaRPr lang="ru-RU" sz="1800" b="0">
              <a:solidFill>
                <a:srgbClr val="808080"/>
              </a:solidFill>
            </a:endParaRPr>
          </a:p>
        </p:txBody>
      </p:sp>
      <p:sp>
        <p:nvSpPr>
          <p:cNvPr id="7180" name="Rectangle 5"/>
          <p:cNvSpPr>
            <a:spLocks noChangeArrowheads="1"/>
          </p:cNvSpPr>
          <p:nvPr/>
        </p:nvSpPr>
        <p:spPr bwMode="auto">
          <a:xfrm>
            <a:off x="5653088" y="1771650"/>
            <a:ext cx="2232025" cy="936625"/>
          </a:xfrm>
          <a:prstGeom prst="rect">
            <a:avLst/>
          </a:prstGeom>
          <a:noFill/>
          <a:ln w="9525">
            <a:noFill/>
            <a:miter lim="800000"/>
            <a:headEnd/>
            <a:tailEnd/>
          </a:ln>
        </p:spPr>
        <p:txBody>
          <a:bodyPr/>
          <a:lstStyle/>
          <a:p>
            <a:pPr marL="342900" indent="-342900" algn="ctr">
              <a:spcBef>
                <a:spcPct val="20000"/>
              </a:spcBef>
            </a:pPr>
            <a:r>
              <a:rPr lang="fr-FR" sz="2400">
                <a:latin typeface="Tahoma" pitchFamily="34" charset="0"/>
              </a:rPr>
              <a:t>Safety data </a:t>
            </a:r>
          </a:p>
          <a:p>
            <a:pPr marL="342900" indent="-342900" algn="ctr">
              <a:spcBef>
                <a:spcPct val="20000"/>
              </a:spcBef>
            </a:pPr>
            <a:r>
              <a:rPr lang="fr-FR" sz="2400">
                <a:latin typeface="Tahoma" pitchFamily="34" charset="0"/>
              </a:rPr>
              <a:t>collection</a:t>
            </a:r>
          </a:p>
        </p:txBody>
      </p:sp>
      <p:sp>
        <p:nvSpPr>
          <p:cNvPr id="7181" name="AutoShape 22"/>
          <p:cNvSpPr>
            <a:spLocks noChangeArrowheads="1"/>
          </p:cNvSpPr>
          <p:nvPr/>
        </p:nvSpPr>
        <p:spPr bwMode="auto">
          <a:xfrm>
            <a:off x="5867400" y="3573463"/>
            <a:ext cx="3097213" cy="503237"/>
          </a:xfrm>
          <a:prstGeom prst="wedgeRectCallout">
            <a:avLst>
              <a:gd name="adj1" fmla="val -63481"/>
              <a:gd name="adj2" fmla="val 89745"/>
            </a:avLst>
          </a:prstGeom>
          <a:noFill/>
          <a:ln w="38100">
            <a:solidFill>
              <a:srgbClr val="800000"/>
            </a:solidFill>
            <a:miter lim="800000"/>
            <a:headEnd/>
            <a:tailEnd/>
          </a:ln>
          <a:effectLst/>
        </p:spPr>
        <p:txBody>
          <a:bodyPr/>
          <a:lstStyle/>
          <a:p>
            <a:pPr algn="ctr"/>
            <a:endParaRPr lang="ru-RU" sz="1800" b="0">
              <a:solidFill>
                <a:srgbClr val="808080"/>
              </a:solidFill>
            </a:endParaRPr>
          </a:p>
        </p:txBody>
      </p:sp>
      <p:sp>
        <p:nvSpPr>
          <p:cNvPr id="7182" name="Rectangle 5"/>
          <p:cNvSpPr>
            <a:spLocks noChangeArrowheads="1"/>
          </p:cNvSpPr>
          <p:nvPr/>
        </p:nvSpPr>
        <p:spPr bwMode="auto">
          <a:xfrm>
            <a:off x="5795963" y="3573463"/>
            <a:ext cx="3241675" cy="576262"/>
          </a:xfrm>
          <a:prstGeom prst="rect">
            <a:avLst/>
          </a:prstGeom>
          <a:noFill/>
          <a:ln w="9525">
            <a:noFill/>
            <a:miter lim="800000"/>
            <a:headEnd/>
            <a:tailEnd/>
          </a:ln>
        </p:spPr>
        <p:txBody>
          <a:bodyPr/>
          <a:lstStyle/>
          <a:p>
            <a:pPr marL="342900" indent="-342900" algn="ctr">
              <a:spcBef>
                <a:spcPct val="20000"/>
              </a:spcBef>
            </a:pPr>
            <a:r>
              <a:rPr lang="fr-FR" sz="2400">
                <a:latin typeface="Tahoma" pitchFamily="34" charset="0"/>
              </a:rPr>
              <a:t>Patient protection</a:t>
            </a:r>
          </a:p>
        </p:txBody>
      </p:sp>
      <p:sp>
        <p:nvSpPr>
          <p:cNvPr id="7183" name="AutoShape 24"/>
          <p:cNvSpPr>
            <a:spLocks noChangeArrowheads="1"/>
          </p:cNvSpPr>
          <p:nvPr/>
        </p:nvSpPr>
        <p:spPr bwMode="auto">
          <a:xfrm>
            <a:off x="6300788" y="4581525"/>
            <a:ext cx="2592387" cy="431800"/>
          </a:xfrm>
          <a:prstGeom prst="wedgeRectCallout">
            <a:avLst>
              <a:gd name="adj1" fmla="val -48713"/>
              <a:gd name="adj2" fmla="val 195588"/>
            </a:avLst>
          </a:prstGeom>
          <a:noFill/>
          <a:ln w="38100">
            <a:solidFill>
              <a:srgbClr val="800000"/>
            </a:solidFill>
            <a:miter lim="800000"/>
            <a:headEnd/>
            <a:tailEnd/>
          </a:ln>
          <a:effectLst/>
        </p:spPr>
        <p:txBody>
          <a:bodyPr/>
          <a:lstStyle/>
          <a:p>
            <a:pPr algn="ctr"/>
            <a:endParaRPr lang="ru-RU" sz="1800" b="0">
              <a:solidFill>
                <a:srgbClr val="808080"/>
              </a:solidFill>
            </a:endParaRPr>
          </a:p>
        </p:txBody>
      </p:sp>
      <p:sp>
        <p:nvSpPr>
          <p:cNvPr id="7184" name="Rectangle 5"/>
          <p:cNvSpPr>
            <a:spLocks noChangeArrowheads="1"/>
          </p:cNvSpPr>
          <p:nvPr/>
        </p:nvSpPr>
        <p:spPr bwMode="auto">
          <a:xfrm>
            <a:off x="6156325" y="4579938"/>
            <a:ext cx="2808288" cy="935037"/>
          </a:xfrm>
          <a:prstGeom prst="rect">
            <a:avLst/>
          </a:prstGeom>
          <a:noFill/>
          <a:ln w="9525">
            <a:noFill/>
            <a:miter lim="800000"/>
            <a:headEnd/>
            <a:tailEnd/>
          </a:ln>
        </p:spPr>
        <p:txBody>
          <a:bodyPr/>
          <a:lstStyle/>
          <a:p>
            <a:pPr marL="342900" indent="-342900" algn="ctr">
              <a:spcBef>
                <a:spcPct val="20000"/>
              </a:spcBef>
            </a:pPr>
            <a:r>
              <a:rPr lang="fr-FR" sz="2400">
                <a:latin typeface="Tahoma" pitchFamily="34" charset="0"/>
              </a:rPr>
              <a:t>Global risk</a:t>
            </a:r>
          </a:p>
        </p:txBody>
      </p:sp>
      <p:sp>
        <p:nvSpPr>
          <p:cNvPr id="7185"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TRACKING DRUG SIDE EFFECTS</a:t>
            </a:r>
            <a:br>
              <a:rPr lang="fr-FR" sz="3200">
                <a:latin typeface="Tahoma" pitchFamily="34" charset="0"/>
              </a:rPr>
            </a:br>
            <a:r>
              <a:rPr lang="fr-FR" sz="3200">
                <a:latin typeface="Tahoma" pitchFamily="34" charset="0"/>
              </a:rPr>
              <a:t>DURING CLINICAL TRIALS</a:t>
            </a:r>
          </a:p>
        </p:txBody>
      </p:sp>
      <p:sp>
        <p:nvSpPr>
          <p:cNvPr id="7186" name="Rectangle 5"/>
          <p:cNvSpPr>
            <a:spLocks noChangeArrowheads="1"/>
          </p:cNvSpPr>
          <p:nvPr/>
        </p:nvSpPr>
        <p:spPr bwMode="auto">
          <a:xfrm>
            <a:off x="755650" y="5949950"/>
            <a:ext cx="7777163" cy="503238"/>
          </a:xfrm>
          <a:prstGeom prst="rect">
            <a:avLst/>
          </a:prstGeom>
          <a:noFill/>
          <a:ln w="9525">
            <a:noFill/>
            <a:miter lim="800000"/>
            <a:headEnd/>
            <a:tailEnd/>
          </a:ln>
        </p:spPr>
        <p:txBody>
          <a:bodyPr/>
          <a:lstStyle/>
          <a:p>
            <a:pPr marL="342900" indent="-342900">
              <a:spcBef>
                <a:spcPct val="20000"/>
              </a:spcBef>
            </a:pPr>
            <a:r>
              <a:rPr lang="fr-FR" sz="2400">
                <a:latin typeface="Tahoma" pitchFamily="34" charset="0"/>
                <a:cs typeface="Tahoma" pitchFamily="34" charset="0"/>
              </a:rPr>
              <a:t>	From individual to collective patient protection</a:t>
            </a:r>
          </a:p>
        </p:txBody>
      </p:sp>
      <p:sp>
        <p:nvSpPr>
          <p:cNvPr id="7187" name="AutoShape 7"/>
          <p:cNvSpPr>
            <a:spLocks noChangeArrowheads="1"/>
          </p:cNvSpPr>
          <p:nvPr/>
        </p:nvSpPr>
        <p:spPr bwMode="auto">
          <a:xfrm>
            <a:off x="468313" y="6094413"/>
            <a:ext cx="647700" cy="215900"/>
          </a:xfrm>
          <a:prstGeom prst="rightArrow">
            <a:avLst>
              <a:gd name="adj1" fmla="val 50000"/>
              <a:gd name="adj2" fmla="val 75000"/>
            </a:avLst>
          </a:prstGeom>
          <a:solidFill>
            <a:srgbClr val="800000"/>
          </a:solidFill>
          <a:ln w="9525">
            <a:solidFill>
              <a:schemeClr val="tx1"/>
            </a:solidFill>
            <a:miter lim="800000"/>
            <a:headEnd/>
            <a:tailEnd/>
          </a:ln>
          <a:effectLst/>
        </p:spPr>
        <p:txBody>
          <a:bodyPr wrap="none" anchor="ctr"/>
          <a:lstStyle/>
          <a:p>
            <a:endParaRPr lang="ru-RU" sz="1800" b="0">
              <a:solidFill>
                <a:srgbClr val="808080"/>
              </a:solidFill>
            </a:endParaRPr>
          </a:p>
        </p:txBody>
      </p:sp>
      <p:sp>
        <p:nvSpPr>
          <p:cNvPr id="7188" name="Rectangle 5"/>
          <p:cNvSpPr>
            <a:spLocks noChangeArrowheads="1"/>
          </p:cNvSpPr>
          <p:nvPr/>
        </p:nvSpPr>
        <p:spPr bwMode="auto">
          <a:xfrm>
            <a:off x="304800" y="6453188"/>
            <a:ext cx="3619500" cy="288925"/>
          </a:xfrm>
          <a:prstGeom prst="rect">
            <a:avLst/>
          </a:prstGeom>
          <a:noFill/>
          <a:ln w="9525">
            <a:noFill/>
            <a:miter lim="800000"/>
            <a:headEnd/>
            <a:tailEnd/>
          </a:ln>
        </p:spPr>
        <p:txBody>
          <a:bodyPr/>
          <a:lstStyle/>
          <a:p>
            <a:pPr marL="342900" indent="-342900">
              <a:spcBef>
                <a:spcPct val="20000"/>
              </a:spcBef>
            </a:pPr>
            <a:r>
              <a:rPr lang="fr-FR" sz="1000">
                <a:latin typeface="Tahoma" pitchFamily="34" charset="0"/>
              </a:rPr>
              <a:t>* = Individual Case Safety Report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304800" y="1628775"/>
            <a:ext cx="8588375" cy="4929188"/>
          </a:xfrm>
          <a:prstGeom prst="rect">
            <a:avLst/>
          </a:prstGeom>
          <a:noFill/>
          <a:ln w="9525">
            <a:noFill/>
            <a:miter lim="800000"/>
            <a:headEnd/>
            <a:tailEnd/>
          </a:ln>
        </p:spPr>
        <p:txBody>
          <a:bodyPr/>
          <a:lstStyle/>
          <a:p>
            <a:pPr lvl="2">
              <a:spcBef>
                <a:spcPct val="20000"/>
              </a:spcBef>
            </a:pPr>
            <a:endParaRPr lang="fr-FR" sz="800">
              <a:latin typeface="Tahoma" pitchFamily="34" charset="0"/>
              <a:cs typeface="Tahoma" pitchFamily="34" charset="0"/>
            </a:endParaRPr>
          </a:p>
          <a:p>
            <a:pPr lvl="2">
              <a:spcBef>
                <a:spcPct val="20000"/>
              </a:spcBef>
              <a:buFontTx/>
              <a:buChar char="-"/>
            </a:pPr>
            <a:r>
              <a:rPr lang="fr-FR" sz="3200">
                <a:latin typeface="Tahoma" pitchFamily="34" charset="0"/>
                <a:cs typeface="Tahoma" pitchFamily="34" charset="0"/>
              </a:rPr>
              <a:t> Operational ICSR management</a:t>
            </a:r>
          </a:p>
          <a:p>
            <a:pPr marL="342900" indent="-342900">
              <a:spcBef>
                <a:spcPct val="20000"/>
              </a:spcBef>
            </a:pPr>
            <a:endParaRPr lang="fr-FR" sz="3200">
              <a:latin typeface="Tahoma" pitchFamily="34" charset="0"/>
              <a:cs typeface="Tahoma" pitchFamily="34" charset="0"/>
            </a:endParaRPr>
          </a:p>
          <a:p>
            <a:pPr marL="342900" indent="-342900">
              <a:spcBef>
                <a:spcPct val="20000"/>
              </a:spcBef>
            </a:pPr>
            <a:endParaRPr lang="fr-FR" sz="3200">
              <a:latin typeface="Tahoma" pitchFamily="34" charset="0"/>
              <a:cs typeface="Tahoma" pitchFamily="34" charset="0"/>
            </a:endParaRPr>
          </a:p>
          <a:p>
            <a:pPr lvl="2">
              <a:spcBef>
                <a:spcPct val="20000"/>
              </a:spcBef>
              <a:buFontTx/>
              <a:buChar char="-"/>
            </a:pPr>
            <a:r>
              <a:rPr lang="fr-FR" sz="3200">
                <a:latin typeface="Tahoma" pitchFamily="34" charset="0"/>
                <a:cs typeface="Tahoma" pitchFamily="34" charset="0"/>
              </a:rPr>
              <a:t> Risk management</a:t>
            </a:r>
          </a:p>
          <a:p>
            <a:pPr marL="342900" indent="-342900">
              <a:spcBef>
                <a:spcPct val="20000"/>
              </a:spcBef>
            </a:pPr>
            <a:endParaRPr lang="fr-FR" sz="3200">
              <a:latin typeface="Tahoma" pitchFamily="34" charset="0"/>
              <a:cs typeface="Tahoma" pitchFamily="34" charset="0"/>
            </a:endParaRPr>
          </a:p>
          <a:p>
            <a:pPr marL="342900" indent="-342900">
              <a:spcBef>
                <a:spcPct val="20000"/>
              </a:spcBef>
            </a:pPr>
            <a:endParaRPr lang="fr-FR" sz="3200">
              <a:latin typeface="Tahoma" pitchFamily="34" charset="0"/>
              <a:cs typeface="Tahoma" pitchFamily="34" charset="0"/>
            </a:endParaRPr>
          </a:p>
          <a:p>
            <a:pPr lvl="2">
              <a:spcBef>
                <a:spcPct val="20000"/>
              </a:spcBef>
              <a:buFontTx/>
              <a:buChar char="-"/>
            </a:pPr>
            <a:r>
              <a:rPr lang="fr-FR" sz="3200">
                <a:latin typeface="Tahoma" pitchFamily="34" charset="0"/>
                <a:cs typeface="Tahoma" pitchFamily="34" charset="0"/>
              </a:rPr>
              <a:t> Extrapolation of safety results</a:t>
            </a:r>
            <a:endParaRPr lang="fr-FR" sz="2400">
              <a:latin typeface="Tahoma" pitchFamily="34" charset="0"/>
              <a:cs typeface="Tahoma" pitchFamily="34" charset="0"/>
            </a:endParaRPr>
          </a:p>
        </p:txBody>
      </p:sp>
      <p:sp>
        <p:nvSpPr>
          <p:cNvPr id="8195"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TRACKING DRUG SIDE EFFECTS</a:t>
            </a:r>
            <a:br>
              <a:rPr lang="fr-FR" sz="3200">
                <a:latin typeface="Tahoma" pitchFamily="34" charset="0"/>
              </a:rPr>
            </a:br>
            <a:r>
              <a:rPr lang="fr-FR" sz="3200">
                <a:latin typeface="Tahoma" pitchFamily="34" charset="0"/>
              </a:rPr>
              <a:t>DURING CLINICAL TRIALS</a:t>
            </a:r>
          </a:p>
        </p:txBody>
      </p:sp>
      <p:sp>
        <p:nvSpPr>
          <p:cNvPr id="4"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fld id="{B928A19A-152B-42AF-B8B6-88FC1F7DACDB}" type="slidenum">
              <a:rPr lang="fr-FR" sz="1400" b="0">
                <a:solidFill>
                  <a:schemeClr val="tx1"/>
                </a:solidFill>
                <a:latin typeface="Arial" pitchFamily="34" charset="0"/>
                <a:cs typeface="+mn-cs"/>
              </a:rPr>
              <a:pPr algn="r">
                <a:defRPr/>
              </a:pPr>
              <a:t>7</a:t>
            </a:fld>
            <a:endParaRPr lang="fr-FR" sz="1400" b="0">
              <a:solidFill>
                <a:schemeClr val="tx1"/>
              </a:solidFill>
              <a:latin typeface="Arial" pitchFamily="34" charset="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7E456F8-7B18-4231-826C-5A476596EA27}" type="slidenum">
              <a:rPr lang="fr-FR" smtClean="0"/>
              <a:pPr>
                <a:defRPr/>
              </a:pPr>
              <a:t>8</a:t>
            </a:fld>
            <a:endParaRPr lang="fr-FR"/>
          </a:p>
        </p:txBody>
      </p:sp>
      <p:sp>
        <p:nvSpPr>
          <p:cNvPr id="9219" name="Rectangle 5"/>
          <p:cNvSpPr>
            <a:spLocks noChangeArrowheads="1"/>
          </p:cNvSpPr>
          <p:nvPr/>
        </p:nvSpPr>
        <p:spPr bwMode="auto">
          <a:xfrm>
            <a:off x="304800" y="1628775"/>
            <a:ext cx="8588375" cy="4929188"/>
          </a:xfrm>
          <a:prstGeom prst="rect">
            <a:avLst/>
          </a:prstGeom>
          <a:noFill/>
          <a:ln w="9525">
            <a:noFill/>
            <a:miter lim="800000"/>
            <a:headEnd/>
            <a:tailEnd/>
          </a:ln>
        </p:spPr>
        <p:txBody>
          <a:bodyPr/>
          <a:lstStyle/>
          <a:p>
            <a:pPr lvl="2">
              <a:spcBef>
                <a:spcPct val="20000"/>
              </a:spcBef>
            </a:pPr>
            <a:endParaRPr lang="fr-FR" sz="800">
              <a:latin typeface="Tahoma" pitchFamily="34" charset="0"/>
              <a:cs typeface="Tahoma" pitchFamily="34" charset="0"/>
            </a:endParaRPr>
          </a:p>
          <a:p>
            <a:pPr lvl="2">
              <a:spcBef>
                <a:spcPct val="20000"/>
              </a:spcBef>
              <a:buFontTx/>
              <a:buChar char="-"/>
            </a:pPr>
            <a:r>
              <a:rPr lang="fr-FR" sz="3200">
                <a:solidFill>
                  <a:srgbClr val="800000"/>
                </a:solidFill>
                <a:latin typeface="Tahoma" pitchFamily="34" charset="0"/>
                <a:cs typeface="Tahoma" pitchFamily="34" charset="0"/>
              </a:rPr>
              <a:t> Operational ICSR management</a:t>
            </a:r>
          </a:p>
          <a:p>
            <a:pPr marL="342900" indent="-342900">
              <a:spcBef>
                <a:spcPct val="20000"/>
              </a:spcBef>
            </a:pPr>
            <a:endParaRPr lang="fr-FR" sz="3200">
              <a:latin typeface="Tahoma" pitchFamily="34" charset="0"/>
              <a:cs typeface="Tahoma" pitchFamily="34" charset="0"/>
            </a:endParaRPr>
          </a:p>
          <a:p>
            <a:pPr marL="342900" indent="-342900">
              <a:spcBef>
                <a:spcPct val="20000"/>
              </a:spcBef>
            </a:pPr>
            <a:endParaRPr lang="fr-FR" sz="3200">
              <a:latin typeface="Tahoma" pitchFamily="34" charset="0"/>
              <a:cs typeface="Tahoma" pitchFamily="34" charset="0"/>
            </a:endParaRPr>
          </a:p>
          <a:p>
            <a:pPr lvl="2">
              <a:spcBef>
                <a:spcPct val="20000"/>
              </a:spcBef>
              <a:buFontTx/>
              <a:buChar char="-"/>
            </a:pPr>
            <a:r>
              <a:rPr lang="fr-FR" sz="3200">
                <a:latin typeface="Tahoma" pitchFamily="34" charset="0"/>
                <a:cs typeface="Tahoma" pitchFamily="34" charset="0"/>
              </a:rPr>
              <a:t> Risk management</a:t>
            </a:r>
          </a:p>
          <a:p>
            <a:pPr marL="342900" indent="-342900">
              <a:spcBef>
                <a:spcPct val="20000"/>
              </a:spcBef>
            </a:pPr>
            <a:endParaRPr lang="fr-FR" sz="3200">
              <a:latin typeface="Tahoma" pitchFamily="34" charset="0"/>
              <a:cs typeface="Tahoma" pitchFamily="34" charset="0"/>
            </a:endParaRPr>
          </a:p>
          <a:p>
            <a:pPr marL="342900" indent="-342900">
              <a:spcBef>
                <a:spcPct val="20000"/>
              </a:spcBef>
            </a:pPr>
            <a:endParaRPr lang="fr-FR" sz="3200">
              <a:latin typeface="Tahoma" pitchFamily="34" charset="0"/>
              <a:cs typeface="Tahoma" pitchFamily="34" charset="0"/>
            </a:endParaRPr>
          </a:p>
          <a:p>
            <a:pPr lvl="2">
              <a:spcBef>
                <a:spcPct val="20000"/>
              </a:spcBef>
              <a:buFontTx/>
              <a:buChar char="-"/>
            </a:pPr>
            <a:r>
              <a:rPr lang="fr-FR" sz="3200">
                <a:latin typeface="Tahoma" pitchFamily="34" charset="0"/>
                <a:cs typeface="Tahoma" pitchFamily="34" charset="0"/>
              </a:rPr>
              <a:t> Extrapolation of safety results</a:t>
            </a:r>
            <a:endParaRPr lang="fr-FR" sz="2400">
              <a:latin typeface="Tahoma" pitchFamily="34" charset="0"/>
              <a:cs typeface="Tahoma" pitchFamily="34" charset="0"/>
            </a:endParaRPr>
          </a:p>
        </p:txBody>
      </p:sp>
      <p:sp>
        <p:nvSpPr>
          <p:cNvPr id="9220"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TRACKING DRUG SIDE EFFECTS</a:t>
            </a:r>
            <a:br>
              <a:rPr lang="fr-FR" sz="3200">
                <a:latin typeface="Tahoma" pitchFamily="34" charset="0"/>
              </a:rPr>
            </a:br>
            <a:r>
              <a:rPr lang="fr-FR" sz="3200">
                <a:latin typeface="Tahoma" pitchFamily="34" charset="0"/>
              </a:rPr>
              <a:t>DURING CLINICAL TRIALS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6F576E4-F37E-431D-86D4-8C2156A57D41}" type="slidenum">
              <a:rPr lang="fr-FR" smtClean="0"/>
              <a:pPr>
                <a:defRPr/>
              </a:pPr>
              <a:t>9</a:t>
            </a:fld>
            <a:endParaRPr lang="fr-FR"/>
          </a:p>
        </p:txBody>
      </p:sp>
      <p:sp>
        <p:nvSpPr>
          <p:cNvPr id="11267" name="Rectangle 2"/>
          <p:cNvSpPr>
            <a:spLocks noChangeArrowheads="1"/>
          </p:cNvSpPr>
          <p:nvPr/>
        </p:nvSpPr>
        <p:spPr bwMode="auto">
          <a:xfrm>
            <a:off x="611188" y="333375"/>
            <a:ext cx="7920037" cy="966788"/>
          </a:xfrm>
          <a:prstGeom prst="rect">
            <a:avLst/>
          </a:prstGeom>
          <a:solidFill>
            <a:srgbClr val="CCECFF">
              <a:alpha val="50195"/>
            </a:srgbClr>
          </a:solidFill>
          <a:ln w="9525">
            <a:solidFill>
              <a:srgbClr val="000099"/>
            </a:solidFill>
            <a:miter lim="800000"/>
            <a:headEnd/>
            <a:tailEnd/>
          </a:ln>
        </p:spPr>
        <p:txBody>
          <a:bodyPr anchor="ctr"/>
          <a:lstStyle/>
          <a:p>
            <a:r>
              <a:rPr lang="fr-FR" sz="3200">
                <a:latin typeface="Tahoma" pitchFamily="34" charset="0"/>
              </a:rPr>
              <a:t>Operational ICSR management :</a:t>
            </a:r>
            <a:br>
              <a:rPr lang="fr-FR" sz="3200">
                <a:latin typeface="Tahoma" pitchFamily="34" charset="0"/>
              </a:rPr>
            </a:br>
            <a:r>
              <a:rPr lang="fr-FR" sz="3200">
                <a:latin typeface="Tahoma" pitchFamily="34" charset="0"/>
              </a:rPr>
              <a:t>What are the stakeholders ?</a:t>
            </a:r>
          </a:p>
        </p:txBody>
      </p:sp>
      <p:sp>
        <p:nvSpPr>
          <p:cNvPr id="10244" name="Rectangle 5"/>
          <p:cNvSpPr>
            <a:spLocks noChangeArrowheads="1"/>
          </p:cNvSpPr>
          <p:nvPr/>
        </p:nvSpPr>
        <p:spPr bwMode="auto">
          <a:xfrm>
            <a:off x="304800" y="1557338"/>
            <a:ext cx="88392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FontTx/>
              <a:buAutoNum type="arabicParenR"/>
              <a:defRPr/>
            </a:pPr>
            <a:r>
              <a:rPr lang="fr-FR" sz="2400" u="sng" dirty="0">
                <a:latin typeface="Tahoma" pitchFamily="34" charset="0"/>
                <a:cs typeface="Tahoma" pitchFamily="34" charset="0"/>
              </a:rPr>
              <a:t>The patient (and relatives) :</a:t>
            </a:r>
          </a:p>
          <a:p>
            <a:pPr marL="457200" indent="-457200">
              <a:spcBef>
                <a:spcPct val="20000"/>
              </a:spcBef>
              <a:defRPr/>
            </a:pPr>
            <a:endParaRPr lang="fr-FR" sz="800" dirty="0">
              <a:latin typeface="Tahoma" pitchFamily="34" charset="0"/>
              <a:cs typeface="Tahoma" pitchFamily="34" charset="0"/>
            </a:endParaRPr>
          </a:p>
          <a:p>
            <a:pPr marL="457200" indent="-457200">
              <a:spcBef>
                <a:spcPct val="20000"/>
              </a:spcBef>
              <a:defRPr/>
            </a:pPr>
            <a:r>
              <a:rPr lang="fr-FR" sz="2400" dirty="0">
                <a:latin typeface="Tahoma" pitchFamily="34" charset="0"/>
                <a:cs typeface="Tahoma" pitchFamily="34" charset="0"/>
              </a:rPr>
              <a:t>- </a:t>
            </a:r>
            <a:r>
              <a:rPr lang="fr-FR" sz="2400" dirty="0" err="1">
                <a:latin typeface="Tahoma" pitchFamily="34" charset="0"/>
                <a:cs typeface="Tahoma" pitchFamily="34" charset="0"/>
              </a:rPr>
              <a:t>Written</a:t>
            </a:r>
            <a:r>
              <a:rPr lang="fr-FR" sz="2400" dirty="0">
                <a:latin typeface="Tahoma" pitchFamily="34" charset="0"/>
                <a:cs typeface="Tahoma" pitchFamily="34" charset="0"/>
              </a:rPr>
              <a:t> </a:t>
            </a:r>
            <a:r>
              <a:rPr lang="fr-FR" sz="2400" dirty="0" err="1">
                <a:latin typeface="Tahoma" pitchFamily="34" charset="0"/>
                <a:cs typeface="Tahoma" pitchFamily="34" charset="0"/>
              </a:rPr>
              <a:t>informed</a:t>
            </a:r>
            <a:r>
              <a:rPr lang="fr-FR" sz="2400" dirty="0">
                <a:latin typeface="Tahoma" pitchFamily="34" charset="0"/>
                <a:cs typeface="Tahoma" pitchFamily="34" charset="0"/>
              </a:rPr>
              <a:t> consent </a:t>
            </a:r>
            <a:r>
              <a:rPr lang="fr-FR" sz="2400" dirty="0" err="1">
                <a:latin typeface="Tahoma" pitchFamily="34" charset="0"/>
                <a:cs typeface="Tahoma" pitchFamily="34" charset="0"/>
              </a:rPr>
              <a:t>form</a:t>
            </a:r>
            <a:r>
              <a:rPr lang="fr-FR" sz="2400" dirty="0">
                <a:latin typeface="Tahoma" pitchFamily="34" charset="0"/>
                <a:cs typeface="Tahoma" pitchFamily="34" charset="0"/>
              </a:rPr>
              <a:t> : </a:t>
            </a:r>
          </a:p>
          <a:p>
            <a:pPr marL="457200" indent="-457200">
              <a:spcBef>
                <a:spcPct val="20000"/>
              </a:spcBef>
              <a:defRPr/>
            </a:pPr>
            <a:r>
              <a:rPr lang="fr-FR" sz="2400" dirty="0">
                <a:latin typeface="Tahoma" pitchFamily="34" charset="0"/>
                <a:cs typeface="Tahoma" pitchFamily="34" charset="0"/>
              </a:rPr>
              <a:t>	</a:t>
            </a:r>
            <a:r>
              <a:rPr lang="fr-FR" sz="2000" dirty="0">
                <a:latin typeface="Tahoma" pitchFamily="34" charset="0"/>
                <a:cs typeface="Tahoma" pitchFamily="34" charset="0"/>
              </a:rPr>
              <a:t>- To </a:t>
            </a:r>
            <a:r>
              <a:rPr lang="fr-FR" sz="2000" dirty="0" err="1">
                <a:latin typeface="Tahoma" pitchFamily="34" charset="0"/>
                <a:cs typeface="Tahoma" pitchFamily="34" charset="0"/>
              </a:rPr>
              <a:t>ensure</a:t>
            </a:r>
            <a:r>
              <a:rPr lang="fr-FR" sz="2000" dirty="0">
                <a:latin typeface="Tahoma" pitchFamily="34" charset="0"/>
                <a:cs typeface="Tahoma" pitchFamily="34" charset="0"/>
              </a:rPr>
              <a:t> the </a:t>
            </a:r>
            <a:r>
              <a:rPr lang="fr-FR" sz="2000" dirty="0" err="1">
                <a:latin typeface="Tahoma" pitchFamily="34" charset="0"/>
                <a:cs typeface="Tahoma" pitchFamily="34" charset="0"/>
              </a:rPr>
              <a:t>awareness</a:t>
            </a:r>
            <a:r>
              <a:rPr lang="fr-FR" sz="2000" dirty="0">
                <a:latin typeface="Tahoma" pitchFamily="34" charset="0"/>
                <a:cs typeface="Tahoma" pitchFamily="34" charset="0"/>
              </a:rPr>
              <a:t> and the </a:t>
            </a:r>
            <a:r>
              <a:rPr lang="fr-FR" sz="2000" dirty="0" err="1">
                <a:latin typeface="Tahoma" pitchFamily="34" charset="0"/>
                <a:cs typeface="Tahoma" pitchFamily="34" charset="0"/>
              </a:rPr>
              <a:t>acceptance</a:t>
            </a:r>
            <a:r>
              <a:rPr lang="fr-FR" sz="2000" dirty="0">
                <a:latin typeface="Tahoma" pitchFamily="34" charset="0"/>
                <a:cs typeface="Tahoma" pitchFamily="34" charset="0"/>
              </a:rPr>
              <a:t>                             of the </a:t>
            </a:r>
            <a:r>
              <a:rPr lang="fr-FR" sz="2000" dirty="0" err="1">
                <a:latin typeface="Tahoma" pitchFamily="34" charset="0"/>
                <a:cs typeface="Tahoma" pitchFamily="34" charset="0"/>
              </a:rPr>
              <a:t>safety</a:t>
            </a:r>
            <a:r>
              <a:rPr lang="fr-FR" sz="2000" dirty="0">
                <a:latin typeface="Tahoma" pitchFamily="34" charset="0"/>
                <a:cs typeface="Tahoma" pitchFamily="34" charset="0"/>
              </a:rPr>
              <a:t> </a:t>
            </a:r>
            <a:r>
              <a:rPr lang="fr-FR" sz="2000" dirty="0" err="1">
                <a:latin typeface="Tahoma" pitchFamily="34" charset="0"/>
                <a:cs typeface="Tahoma" pitchFamily="34" charset="0"/>
              </a:rPr>
              <a:t>risk</a:t>
            </a:r>
            <a:endParaRPr lang="fr-FR" sz="2000" dirty="0">
              <a:latin typeface="Tahoma" pitchFamily="34" charset="0"/>
              <a:cs typeface="Tahoma" pitchFamily="34" charset="0"/>
            </a:endParaRPr>
          </a:p>
          <a:p>
            <a:pPr marL="457200" indent="-457200">
              <a:spcBef>
                <a:spcPct val="20000"/>
              </a:spcBef>
              <a:defRPr/>
            </a:pPr>
            <a:r>
              <a:rPr lang="fr-FR" sz="2000" dirty="0">
                <a:latin typeface="Tahoma" pitchFamily="34" charset="0"/>
                <a:cs typeface="Tahoma" pitchFamily="34" charset="0"/>
              </a:rPr>
              <a:t>	- To </a:t>
            </a:r>
            <a:r>
              <a:rPr lang="fr-FR" sz="2000" dirty="0" err="1">
                <a:latin typeface="Tahoma" pitchFamily="34" charset="0"/>
                <a:cs typeface="Tahoma" pitchFamily="34" charset="0"/>
              </a:rPr>
              <a:t>inform</a:t>
            </a:r>
            <a:r>
              <a:rPr lang="fr-FR" sz="2000" dirty="0">
                <a:latin typeface="Tahoma" pitchFamily="34" charset="0"/>
                <a:cs typeface="Tahoma" pitchFamily="34" charset="0"/>
              </a:rPr>
              <a:t> about </a:t>
            </a:r>
            <a:r>
              <a:rPr lang="fr-FR" sz="2000" dirty="0" err="1">
                <a:latin typeface="Tahoma" pitchFamily="34" charset="0"/>
                <a:cs typeface="Tahoma" pitchFamily="34" charset="0"/>
              </a:rPr>
              <a:t>insurance</a:t>
            </a:r>
            <a:r>
              <a:rPr lang="fr-FR" sz="2000" dirty="0">
                <a:latin typeface="Tahoma" pitchFamily="34" charset="0"/>
                <a:cs typeface="Tahoma" pitchFamily="34" charset="0"/>
              </a:rPr>
              <a:t> </a:t>
            </a:r>
            <a:r>
              <a:rPr lang="fr-FR" sz="2000" dirty="0" err="1">
                <a:latin typeface="Tahoma" pitchFamily="34" charset="0"/>
                <a:cs typeface="Tahoma" pitchFamily="34" charset="0"/>
              </a:rPr>
              <a:t>process</a:t>
            </a:r>
            <a:endParaRPr lang="fr-FR" sz="2000" dirty="0">
              <a:latin typeface="Tahoma" pitchFamily="34" charset="0"/>
              <a:cs typeface="Tahoma" pitchFamily="34" charset="0"/>
            </a:endParaRPr>
          </a:p>
          <a:p>
            <a:pPr marL="457200" indent="-457200">
              <a:spcBef>
                <a:spcPct val="20000"/>
              </a:spcBef>
              <a:defRPr/>
            </a:pPr>
            <a:r>
              <a:rPr lang="fr-FR" sz="2000" dirty="0">
                <a:latin typeface="Tahoma" pitchFamily="34" charset="0"/>
                <a:cs typeface="Tahoma" pitchFamily="34" charset="0"/>
              </a:rPr>
              <a:t>	- To </a:t>
            </a:r>
            <a:r>
              <a:rPr lang="fr-FR" sz="2000" dirty="0" err="1">
                <a:latin typeface="Tahoma" pitchFamily="34" charset="0"/>
                <a:cs typeface="Tahoma" pitchFamily="34" charset="0"/>
              </a:rPr>
              <a:t>optimize</a:t>
            </a:r>
            <a:r>
              <a:rPr lang="fr-FR" sz="2000" dirty="0">
                <a:latin typeface="Tahoma" pitchFamily="34" charset="0"/>
                <a:cs typeface="Tahoma" pitchFamily="34" charset="0"/>
              </a:rPr>
              <a:t> patients </a:t>
            </a:r>
            <a:r>
              <a:rPr lang="fr-FR" sz="2000" dirty="0" err="1">
                <a:latin typeface="Tahoma" pitchFamily="34" charset="0"/>
                <a:cs typeface="Tahoma" pitchFamily="34" charset="0"/>
              </a:rPr>
              <a:t>compliance</a:t>
            </a:r>
            <a:r>
              <a:rPr lang="fr-FR" sz="2000" dirty="0">
                <a:latin typeface="Tahoma" pitchFamily="34" charset="0"/>
                <a:cs typeface="Tahoma" pitchFamily="34" charset="0"/>
              </a:rPr>
              <a:t> (instructions)</a:t>
            </a:r>
          </a:p>
          <a:p>
            <a:pPr marL="457200" indent="-457200">
              <a:spcBef>
                <a:spcPct val="20000"/>
              </a:spcBef>
              <a:defRPr/>
            </a:pPr>
            <a:endParaRPr lang="fr-FR" sz="2400" dirty="0">
              <a:latin typeface="Tahoma" pitchFamily="34" charset="0"/>
              <a:cs typeface="Tahoma" pitchFamily="34" charset="0"/>
            </a:endParaRPr>
          </a:p>
          <a:p>
            <a:pPr>
              <a:spcBef>
                <a:spcPct val="20000"/>
              </a:spcBef>
              <a:defRPr/>
            </a:pPr>
            <a:r>
              <a:rPr lang="fr-FR" sz="2400" dirty="0">
                <a:latin typeface="Tahoma" pitchFamily="34" charset="0"/>
                <a:cs typeface="Tahoma" pitchFamily="34" charset="0"/>
              </a:rPr>
              <a:t>- </a:t>
            </a:r>
            <a:r>
              <a:rPr lang="fr-FR" sz="2400" dirty="0" err="1">
                <a:latin typeface="Tahoma" pitchFamily="34" charset="0"/>
                <a:cs typeface="Tahoma" pitchFamily="34" charset="0"/>
              </a:rPr>
              <a:t>Patient’s</a:t>
            </a:r>
            <a:r>
              <a:rPr lang="fr-FR" sz="2400" dirty="0">
                <a:latin typeface="Tahoma" pitchFamily="34" charset="0"/>
                <a:cs typeface="Tahoma" pitchFamily="34" charset="0"/>
              </a:rPr>
              <a:t> </a:t>
            </a:r>
            <a:r>
              <a:rPr lang="fr-FR" sz="2400" dirty="0" err="1">
                <a:latin typeface="Tahoma" pitchFamily="34" charset="0"/>
                <a:cs typeface="Tahoma" pitchFamily="34" charset="0"/>
              </a:rPr>
              <a:t>reporting</a:t>
            </a:r>
            <a:r>
              <a:rPr lang="fr-FR" sz="2400" dirty="0">
                <a:latin typeface="Tahoma" pitchFamily="34" charset="0"/>
                <a:cs typeface="Tahoma" pitchFamily="34" charset="0"/>
              </a:rPr>
              <a:t> </a:t>
            </a:r>
            <a:r>
              <a:rPr lang="fr-FR" sz="2400" dirty="0" err="1">
                <a:latin typeface="Tahoma" pitchFamily="34" charset="0"/>
                <a:cs typeface="Tahoma" pitchFamily="34" charset="0"/>
              </a:rPr>
              <a:t>tools</a:t>
            </a:r>
            <a:r>
              <a:rPr lang="fr-FR" sz="2400" dirty="0">
                <a:latin typeface="Tahoma" pitchFamily="34" charset="0"/>
                <a:cs typeface="Tahoma" pitchFamily="34" charset="0"/>
              </a:rPr>
              <a:t> : </a:t>
            </a:r>
          </a:p>
          <a:p>
            <a:pPr lvl="1">
              <a:spcBef>
                <a:spcPct val="20000"/>
              </a:spcBef>
              <a:defRPr/>
            </a:pPr>
            <a:r>
              <a:rPr lang="fr-FR" sz="2000" dirty="0">
                <a:latin typeface="Tahoma" pitchFamily="34" charset="0"/>
                <a:cs typeface="Tahoma" pitchFamily="34" charset="0"/>
              </a:rPr>
              <a:t>- Self </a:t>
            </a:r>
            <a:r>
              <a:rPr lang="fr-FR" sz="2000" dirty="0" err="1">
                <a:latin typeface="Tahoma" pitchFamily="34" charset="0"/>
                <a:cs typeface="Tahoma" pitchFamily="34" charset="0"/>
              </a:rPr>
              <a:t>assessment</a:t>
            </a:r>
            <a:r>
              <a:rPr lang="fr-FR" sz="2000" dirty="0">
                <a:latin typeface="Tahoma" pitchFamily="34" charset="0"/>
                <a:cs typeface="Tahoma" pitchFamily="34" charset="0"/>
              </a:rPr>
              <a:t> book / </a:t>
            </a:r>
            <a:r>
              <a:rPr lang="fr-FR" sz="2000" dirty="0" err="1">
                <a:latin typeface="Tahoma" pitchFamily="34" charset="0"/>
                <a:cs typeface="Tahoma" pitchFamily="34" charset="0"/>
              </a:rPr>
              <a:t>leaflet</a:t>
            </a:r>
            <a:r>
              <a:rPr lang="fr-FR" sz="2000" dirty="0">
                <a:latin typeface="Tahoma" pitchFamily="34" charset="0"/>
                <a:cs typeface="Tahoma" pitchFamily="34" charset="0"/>
              </a:rPr>
              <a:t> to </a:t>
            </a:r>
            <a:r>
              <a:rPr lang="fr-FR" sz="2000" dirty="0" err="1">
                <a:latin typeface="Tahoma" pitchFamily="34" charset="0"/>
                <a:cs typeface="Tahoma" pitchFamily="34" charset="0"/>
              </a:rPr>
              <a:t>facilitate</a:t>
            </a:r>
            <a:r>
              <a:rPr lang="fr-FR" sz="2000" dirty="0">
                <a:latin typeface="Tahoma" pitchFamily="34" charset="0"/>
                <a:cs typeface="Tahoma" pitchFamily="34" charset="0"/>
              </a:rPr>
              <a:t> </a:t>
            </a:r>
            <a:r>
              <a:rPr lang="fr-FR" sz="2000" dirty="0" err="1">
                <a:latin typeface="Tahoma" pitchFamily="34" charset="0"/>
                <a:cs typeface="Tahoma" pitchFamily="34" charset="0"/>
              </a:rPr>
              <a:t>spontaneous</a:t>
            </a:r>
            <a:r>
              <a:rPr lang="fr-FR" sz="2000" dirty="0">
                <a:latin typeface="Tahoma" pitchFamily="34" charset="0"/>
                <a:cs typeface="Tahoma" pitchFamily="34" charset="0"/>
              </a:rPr>
              <a:t> notifications and to </a:t>
            </a:r>
            <a:r>
              <a:rPr lang="fr-FR" sz="2000" dirty="0" err="1">
                <a:latin typeface="Tahoma" pitchFamily="34" charset="0"/>
                <a:cs typeface="Tahoma" pitchFamily="34" charset="0"/>
              </a:rPr>
              <a:t>get</a:t>
            </a:r>
            <a:r>
              <a:rPr lang="fr-FR" sz="2000" dirty="0">
                <a:latin typeface="Tahoma" pitchFamily="34" charset="0"/>
                <a:cs typeface="Tahoma" pitchFamily="34" charset="0"/>
              </a:rPr>
              <a:t> </a:t>
            </a:r>
            <a:r>
              <a:rPr lang="fr-FR" sz="2000" dirty="0" err="1">
                <a:latin typeface="Tahoma" pitchFamily="34" charset="0"/>
                <a:cs typeface="Tahoma" pitchFamily="34" charset="0"/>
              </a:rPr>
              <a:t>early</a:t>
            </a:r>
            <a:r>
              <a:rPr lang="fr-FR" sz="2000" dirty="0">
                <a:latin typeface="Tahoma" pitchFamily="34" charset="0"/>
                <a:cs typeface="Tahoma" pitchFamily="34" charset="0"/>
              </a:rPr>
              <a:t> </a:t>
            </a:r>
            <a:r>
              <a:rPr lang="fr-FR" sz="2000" dirty="0" err="1">
                <a:latin typeface="Tahoma" pitchFamily="34" charset="0"/>
                <a:cs typeface="Tahoma" pitchFamily="34" charset="0"/>
              </a:rPr>
              <a:t>primary</a:t>
            </a:r>
            <a:r>
              <a:rPr lang="fr-FR" sz="2000" dirty="0">
                <a:latin typeface="Tahoma" pitchFamily="34" charset="0"/>
                <a:cs typeface="Tahoma" pitchFamily="34" charset="0"/>
              </a:rPr>
              <a:t> information </a:t>
            </a:r>
            <a:r>
              <a:rPr lang="fr-FR" sz="2000" dirty="0" err="1">
                <a:latin typeface="Tahoma" pitchFamily="34" charset="0"/>
                <a:cs typeface="Tahoma" pitchFamily="34" charset="0"/>
              </a:rPr>
              <a:t>tracability</a:t>
            </a:r>
            <a:r>
              <a:rPr lang="fr-FR" sz="2000" dirty="0">
                <a:latin typeface="Tahoma" pitchFamily="34" charset="0"/>
                <a:cs typeface="Tahoma" pitchFamily="34" charset="0"/>
              </a:rPr>
              <a:t> (</a:t>
            </a:r>
            <a:r>
              <a:rPr lang="fr-FR" sz="2000" dirty="0" err="1">
                <a:latin typeface="Tahoma" pitchFamily="34" charset="0"/>
                <a:cs typeface="Tahoma" pitchFamily="34" charset="0"/>
              </a:rPr>
              <a:t>clock</a:t>
            </a:r>
            <a:r>
              <a:rPr lang="fr-FR" sz="2000" dirty="0">
                <a:latin typeface="Tahoma" pitchFamily="34" charset="0"/>
                <a:cs typeface="Tahoma" pitchFamily="34" charset="0"/>
              </a:rPr>
              <a:t> </a:t>
            </a:r>
            <a:r>
              <a:rPr lang="fr-FR" sz="2000" dirty="0" err="1">
                <a:latin typeface="Tahoma" pitchFamily="34" charset="0"/>
                <a:cs typeface="Tahoma" pitchFamily="34" charset="0"/>
              </a:rPr>
              <a:t>start</a:t>
            </a:r>
            <a:r>
              <a:rPr lang="fr-FR" sz="2000" dirty="0">
                <a:latin typeface="Tahoma" pitchFamily="34" charset="0"/>
                <a:cs typeface="Tahoma" pitchFamily="34" charset="0"/>
              </a:rPr>
              <a:t>)</a:t>
            </a:r>
          </a:p>
          <a:p>
            <a:pPr marL="457200" indent="-457200">
              <a:spcBef>
                <a:spcPct val="20000"/>
              </a:spcBef>
              <a:defRPr/>
            </a:pPr>
            <a:r>
              <a:rPr lang="fr-FR" sz="2000" dirty="0">
                <a:latin typeface="Tahoma" pitchFamily="34" charset="0"/>
                <a:cs typeface="Tahoma" pitchFamily="34" charset="0"/>
              </a:rPr>
              <a:t>	- Phone monitoring</a:t>
            </a:r>
          </a:p>
          <a:p>
            <a:pPr marL="457200" indent="-457200">
              <a:spcBef>
                <a:spcPct val="20000"/>
              </a:spcBef>
              <a:defRPr/>
            </a:pPr>
            <a:endParaRPr lang="fr-FR" sz="1000" dirty="0">
              <a:latin typeface="Tahoma" pitchFamily="34" charset="0"/>
              <a:cs typeface="Tahoma" pitchFamily="34" charset="0"/>
            </a:endParaRPr>
          </a:p>
        </p:txBody>
      </p:sp>
      <p:pic>
        <p:nvPicPr>
          <p:cNvPr id="11269" name="Picture 5"/>
          <p:cNvPicPr>
            <a:picLocks noChangeAspect="1" noChangeArrowheads="1"/>
          </p:cNvPicPr>
          <p:nvPr/>
        </p:nvPicPr>
        <p:blipFill>
          <a:blip r:embed="rId2" cstate="print"/>
          <a:srcRect l="35605" t="10776" r="32198" b="10162"/>
          <a:stretch>
            <a:fillRect/>
          </a:stretch>
        </p:blipFill>
        <p:spPr bwMode="auto">
          <a:xfrm>
            <a:off x="7077075" y="1484313"/>
            <a:ext cx="1455738" cy="2235200"/>
          </a:xfrm>
          <a:prstGeom prst="rect">
            <a:avLst/>
          </a:prstGeom>
          <a:noFill/>
          <a:ln w="9525">
            <a:solidFill>
              <a:srgbClr val="000066"/>
            </a:solidFill>
            <a:miter lim="800000"/>
            <a:headEnd/>
            <a:tailEnd/>
          </a:ln>
          <a:effectLst/>
        </p:spPr>
      </p:pic>
    </p:spTree>
  </p:cSld>
  <p:clrMapOvr>
    <a:masterClrMapping/>
  </p:clrMapOvr>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808080"/>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808080"/>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9325</TotalTime>
  <Words>2337</Words>
  <Application>Microsoft Office PowerPoint</Application>
  <PresentationFormat>Экран (4:3)</PresentationFormat>
  <Paragraphs>554</Paragraphs>
  <Slides>38</Slides>
  <Notes>10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38</vt:i4>
      </vt:variant>
    </vt:vector>
  </HeadingPairs>
  <TitlesOfParts>
    <vt:vector size="44" baseType="lpstr">
      <vt:lpstr>Arial</vt:lpstr>
      <vt:lpstr>Calibri</vt:lpstr>
      <vt:lpstr>Tahoma</vt:lpstr>
      <vt:lpstr>Wingdings 2</vt:lpstr>
      <vt:lpstr>Modèle par défaut</vt:lpstr>
      <vt:lpstr>Graphique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INNOTHERA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METABOLISME DU FER</dc:title>
  <dc:creator>*</dc:creator>
  <cp:lastModifiedBy>User</cp:lastModifiedBy>
  <cp:revision>598</cp:revision>
  <cp:lastPrinted>2014-04-04T16:24:00Z</cp:lastPrinted>
  <dcterms:created xsi:type="dcterms:W3CDTF">2009-03-09T09:54:42Z</dcterms:created>
  <dcterms:modified xsi:type="dcterms:W3CDTF">2014-04-17T08:08:24Z</dcterms:modified>
</cp:coreProperties>
</file>