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diagrams/data9.xml" ContentType="application/vnd.openxmlformats-officedocument.drawingml.diagramData+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Default Extension="ppt" ContentType="application/vnd.ms-powerpoint"/>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9"/>
  </p:notesMasterIdLst>
  <p:handoutMasterIdLst>
    <p:handoutMasterId r:id="rId30"/>
  </p:handoutMasterIdLst>
  <p:sldIdLst>
    <p:sldId id="258" r:id="rId2"/>
    <p:sldId id="383" r:id="rId3"/>
    <p:sldId id="384" r:id="rId4"/>
    <p:sldId id="387" r:id="rId5"/>
    <p:sldId id="263" r:id="rId6"/>
    <p:sldId id="386" r:id="rId7"/>
    <p:sldId id="373" r:id="rId8"/>
    <p:sldId id="363" r:id="rId9"/>
    <p:sldId id="360" r:id="rId10"/>
    <p:sldId id="370" r:id="rId11"/>
    <p:sldId id="375" r:id="rId12"/>
    <p:sldId id="274" r:id="rId13"/>
    <p:sldId id="275" r:id="rId14"/>
    <p:sldId id="378" r:id="rId15"/>
    <p:sldId id="364" r:id="rId16"/>
    <p:sldId id="356" r:id="rId17"/>
    <p:sldId id="366" r:id="rId18"/>
    <p:sldId id="379" r:id="rId19"/>
    <p:sldId id="380" r:id="rId20"/>
    <p:sldId id="385" r:id="rId21"/>
    <p:sldId id="382" r:id="rId22"/>
    <p:sldId id="391" r:id="rId23"/>
    <p:sldId id="388" r:id="rId24"/>
    <p:sldId id="390" r:id="rId25"/>
    <p:sldId id="346" r:id="rId26"/>
    <p:sldId id="381" r:id="rId27"/>
    <p:sldId id="376" r:id="rId2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33CC"/>
    <a:srgbClr val="2C4A4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0202" autoAdjust="0"/>
  </p:normalViewPr>
  <p:slideViewPr>
    <p:cSldViewPr>
      <p:cViewPr>
        <p:scale>
          <a:sx n="100" d="100"/>
          <a:sy n="100" d="100"/>
        </p:scale>
        <p:origin x="378" y="11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552"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mcdc01\users\magnuse\07%20projects\Rosling%20graphs\2013%20w%20lab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mcdc01\users\magnuse\07%20projects\Rosling%20graphs\2013%20w%20labl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umcdc01\users\magnuse\07%20projects\Rosling%20graphs\2013%20w%20l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6647145457631046"/>
          <c:y val="0.14194691526678449"/>
          <c:w val="0.77431240598748841"/>
          <c:h val="0.74948643586988561"/>
        </c:manualLayout>
      </c:layout>
      <c:bubbleChart>
        <c:ser>
          <c:idx val="4"/>
          <c:order val="0"/>
          <c:tx>
            <c:v>Europe</c:v>
          </c:tx>
          <c:spPr>
            <a:solidFill>
              <a:schemeClr val="bg1">
                <a:lumMod val="85000"/>
              </a:schemeClr>
            </a:solidFill>
            <a:ln w="25400">
              <a:noFill/>
            </a:ln>
          </c:spPr>
          <c:xVal>
            <c:numRef>
              <c:f>'all countries 2013'!$C$46:$C$79</c:f>
              <c:numCache>
                <c:formatCode>General</c:formatCode>
                <c:ptCount val="34"/>
                <c:pt idx="0">
                  <c:v>111.71064189240865</c:v>
                </c:pt>
                <c:pt idx="1">
                  <c:v>99.406227275494828</c:v>
                </c:pt>
                <c:pt idx="2">
                  <c:v>24.152827792382595</c:v>
                </c:pt>
                <c:pt idx="3">
                  <c:v>212.72813775201104</c:v>
                </c:pt>
                <c:pt idx="4">
                  <c:v>488.65812006119694</c:v>
                </c:pt>
                <c:pt idx="5">
                  <c:v>9.691586366532821</c:v>
                </c:pt>
                <c:pt idx="6">
                  <c:v>491.68066240831376</c:v>
                </c:pt>
                <c:pt idx="7">
                  <c:v>274.55559496151125</c:v>
                </c:pt>
                <c:pt idx="8">
                  <c:v>662.75633371666402</c:v>
                </c:pt>
                <c:pt idx="9">
                  <c:v>665.08711045282917</c:v>
                </c:pt>
                <c:pt idx="10">
                  <c:v>139.04161891931858</c:v>
                </c:pt>
                <c:pt idx="11">
                  <c:v>187.81325650011252</c:v>
                </c:pt>
                <c:pt idx="12">
                  <c:v>638.40274104885805</c:v>
                </c:pt>
                <c:pt idx="13">
                  <c:v>935.53708120090346</c:v>
                </c:pt>
                <c:pt idx="14">
                  <c:v>299.06851100353265</c:v>
                </c:pt>
                <c:pt idx="15">
                  <c:v>362.48138511888129</c:v>
                </c:pt>
                <c:pt idx="16">
                  <c:v>14.940768053868394</c:v>
                </c:pt>
                <c:pt idx="17">
                  <c:v>410.32832986100863</c:v>
                </c:pt>
                <c:pt idx="18">
                  <c:v>559.98519031347257</c:v>
                </c:pt>
                <c:pt idx="19">
                  <c:v>447.78241190424029</c:v>
                </c:pt>
                <c:pt idx="20">
                  <c:v>69.48968512486428</c:v>
                </c:pt>
                <c:pt idx="21">
                  <c:v>838.12743691082323</c:v>
                </c:pt>
                <c:pt idx="22">
                  <c:v>79.414517616481078</c:v>
                </c:pt>
                <c:pt idx="23">
                  <c:v>43.551130748433813</c:v>
                </c:pt>
                <c:pt idx="24">
                  <c:v>48.067925382652</c:v>
                </c:pt>
                <c:pt idx="25">
                  <c:v>200.92648560389279</c:v>
                </c:pt>
                <c:pt idx="26">
                  <c:v>471.69506774824669</c:v>
                </c:pt>
                <c:pt idx="27">
                  <c:v>252.42260461988565</c:v>
                </c:pt>
                <c:pt idx="28">
                  <c:v>66.460010410158532</c:v>
                </c:pt>
                <c:pt idx="29">
                  <c:v>504.63719031346778</c:v>
                </c:pt>
                <c:pt idx="30">
                  <c:v>602.63701269661033</c:v>
                </c:pt>
                <c:pt idx="31">
                  <c:v>5.5793130490271103</c:v>
                </c:pt>
                <c:pt idx="32">
                  <c:v>592.09792808177247</c:v>
                </c:pt>
                <c:pt idx="33">
                  <c:v>1266.1289495556898</c:v>
                </c:pt>
              </c:numCache>
            </c:numRef>
          </c:xVal>
          <c:yVal>
            <c:numRef>
              <c:f>'all countries 2013'!$D$46:$D$79</c:f>
              <c:numCache>
                <c:formatCode>General</c:formatCode>
                <c:ptCount val="34"/>
                <c:pt idx="0">
                  <c:v>0.82842465753424765</c:v>
                </c:pt>
                <c:pt idx="1">
                  <c:v>0.73656666666666659</c:v>
                </c:pt>
                <c:pt idx="2">
                  <c:v>0.67631862493586503</c:v>
                </c:pt>
                <c:pt idx="3">
                  <c:v>0.31437387387387933</c:v>
                </c:pt>
                <c:pt idx="4">
                  <c:v>0.76261210471746599</c:v>
                </c:pt>
                <c:pt idx="5">
                  <c:v>0.71719086021505463</c:v>
                </c:pt>
                <c:pt idx="6">
                  <c:v>0.71423572474377695</c:v>
                </c:pt>
                <c:pt idx="7">
                  <c:v>0.6980735244519386</c:v>
                </c:pt>
                <c:pt idx="8">
                  <c:v>0.673511501597444</c:v>
                </c:pt>
                <c:pt idx="9">
                  <c:v>0.64384693348156941</c:v>
                </c:pt>
                <c:pt idx="10">
                  <c:v>0.6234261939218515</c:v>
                </c:pt>
                <c:pt idx="11">
                  <c:v>0.61676497695853005</c:v>
                </c:pt>
                <c:pt idx="12">
                  <c:v>0.61131321744834755</c:v>
                </c:pt>
                <c:pt idx="13">
                  <c:v>0.59159666359635366</c:v>
                </c:pt>
                <c:pt idx="14">
                  <c:v>0.58277235772357794</c:v>
                </c:pt>
                <c:pt idx="15">
                  <c:v>0.57479026888604401</c:v>
                </c:pt>
                <c:pt idx="16">
                  <c:v>0.55324390243902755</c:v>
                </c:pt>
                <c:pt idx="17">
                  <c:v>0.54913120362895562</c:v>
                </c:pt>
                <c:pt idx="18">
                  <c:v>0.52348457862728059</c:v>
                </c:pt>
                <c:pt idx="19">
                  <c:v>0.91304292358804062</c:v>
                </c:pt>
                <c:pt idx="20">
                  <c:v>0.89856818181817888</c:v>
                </c:pt>
                <c:pt idx="21">
                  <c:v>0.88337230739375161</c:v>
                </c:pt>
                <c:pt idx="22">
                  <c:v>0.78769942196531795</c:v>
                </c:pt>
                <c:pt idx="23">
                  <c:v>0.74780084299262395</c:v>
                </c:pt>
                <c:pt idx="24">
                  <c:v>0.74755029585798749</c:v>
                </c:pt>
                <c:pt idx="25">
                  <c:v>0.72336336924583344</c:v>
                </c:pt>
                <c:pt idx="26">
                  <c:v>0.69615378421900254</c:v>
                </c:pt>
                <c:pt idx="27">
                  <c:v>0.66865009940358966</c:v>
                </c:pt>
                <c:pt idx="28">
                  <c:v>0.5855086206896547</c:v>
                </c:pt>
                <c:pt idx="29">
                  <c:v>0.53932529335072055</c:v>
                </c:pt>
                <c:pt idx="30">
                  <c:v>0.511852631578947</c:v>
                </c:pt>
                <c:pt idx="31">
                  <c:v>0.24713953488372206</c:v>
                </c:pt>
                <c:pt idx="32">
                  <c:v>0.77441622641509711</c:v>
                </c:pt>
                <c:pt idx="33">
                  <c:v>0.55790715132359259</c:v>
                </c:pt>
              </c:numCache>
            </c:numRef>
          </c:yVal>
          <c:bubbleSize>
            <c:numRef>
              <c:f>'all countries 2013'!$F$46:$F$79</c:f>
              <c:numCache>
                <c:formatCode>General</c:formatCode>
                <c:ptCount val="34"/>
                <c:pt idx="0">
                  <c:v>2</c:v>
                </c:pt>
                <c:pt idx="1">
                  <c:v>2</c:v>
                </c:pt>
                <c:pt idx="2">
                  <c:v>2</c:v>
                </c:pt>
                <c:pt idx="3">
                  <c:v>1</c:v>
                </c:pt>
                <c:pt idx="4">
                  <c:v>1</c:v>
                </c:pt>
                <c:pt idx="5">
                  <c:v>1</c:v>
                </c:pt>
                <c:pt idx="6">
                  <c:v>2</c:v>
                </c:pt>
                <c:pt idx="7">
                  <c:v>2</c:v>
                </c:pt>
                <c:pt idx="8">
                  <c:v>2</c:v>
                </c:pt>
                <c:pt idx="9">
                  <c:v>1</c:v>
                </c:pt>
                <c:pt idx="10">
                  <c:v>1</c:v>
                </c:pt>
                <c:pt idx="11">
                  <c:v>1</c:v>
                </c:pt>
                <c:pt idx="12">
                  <c:v>2</c:v>
                </c:pt>
                <c:pt idx="13">
                  <c:v>1</c:v>
                </c:pt>
                <c:pt idx="14">
                  <c:v>1</c:v>
                </c:pt>
                <c:pt idx="15">
                  <c:v>1</c:v>
                </c:pt>
                <c:pt idx="16">
                  <c:v>1</c:v>
                </c:pt>
                <c:pt idx="17">
                  <c:v>1</c:v>
                </c:pt>
                <c:pt idx="18">
                  <c:v>2</c:v>
                </c:pt>
                <c:pt idx="19">
                  <c:v>2</c:v>
                </c:pt>
                <c:pt idx="20">
                  <c:v>1</c:v>
                </c:pt>
                <c:pt idx="21">
                  <c:v>2</c:v>
                </c:pt>
                <c:pt idx="22">
                  <c:v>1</c:v>
                </c:pt>
                <c:pt idx="23">
                  <c:v>2</c:v>
                </c:pt>
                <c:pt idx="24">
                  <c:v>1</c:v>
                </c:pt>
                <c:pt idx="25">
                  <c:v>2</c:v>
                </c:pt>
                <c:pt idx="26">
                  <c:v>2</c:v>
                </c:pt>
                <c:pt idx="27">
                  <c:v>2</c:v>
                </c:pt>
                <c:pt idx="28">
                  <c:v>1</c:v>
                </c:pt>
                <c:pt idx="29">
                  <c:v>1</c:v>
                </c:pt>
                <c:pt idx="30">
                  <c:v>2</c:v>
                </c:pt>
                <c:pt idx="31">
                  <c:v>2</c:v>
                </c:pt>
                <c:pt idx="32">
                  <c:v>2</c:v>
                </c:pt>
                <c:pt idx="33">
                  <c:v>2</c:v>
                </c:pt>
              </c:numCache>
            </c:numRef>
          </c:bubbleSize>
        </c:ser>
        <c:ser>
          <c:idx val="0"/>
          <c:order val="1"/>
          <c:tx>
            <c:v>Africa</c:v>
          </c:tx>
          <c:spPr>
            <a:solidFill>
              <a:srgbClr val="77933C"/>
            </a:solidFill>
            <a:ln w="25400">
              <a:noFill/>
            </a:ln>
          </c:spPr>
          <c:xVal>
            <c:numRef>
              <c:f>'all countries 2013'!$C$2:$C$25</c:f>
              <c:numCache>
                <c:formatCode>General</c:formatCode>
                <c:ptCount val="24"/>
                <c:pt idx="0">
                  <c:v>14.276763780268793</c:v>
                </c:pt>
                <c:pt idx="1">
                  <c:v>2.7737945491537119</c:v>
                </c:pt>
                <c:pt idx="2">
                  <c:v>10.177397345681673</c:v>
                </c:pt>
                <c:pt idx="3">
                  <c:v>0.16841669388935526</c:v>
                </c:pt>
                <c:pt idx="4">
                  <c:v>27.004663917854895</c:v>
                </c:pt>
                <c:pt idx="5">
                  <c:v>42.604812419715124</c:v>
                </c:pt>
                <c:pt idx="6">
                  <c:v>9.3992692068191701</c:v>
                </c:pt>
                <c:pt idx="7">
                  <c:v>3.6934565520238505</c:v>
                </c:pt>
                <c:pt idx="8">
                  <c:v>9.6328052001398099</c:v>
                </c:pt>
                <c:pt idx="9">
                  <c:v>3.5224442480992582</c:v>
                </c:pt>
                <c:pt idx="10">
                  <c:v>77.878898949978449</c:v>
                </c:pt>
                <c:pt idx="11">
                  <c:v>6.7868663793667627</c:v>
                </c:pt>
                <c:pt idx="12">
                  <c:v>0.15037130434324958</c:v>
                </c:pt>
                <c:pt idx="13">
                  <c:v>60.317481706637722</c:v>
                </c:pt>
                <c:pt idx="14">
                  <c:v>2.4141340388820618</c:v>
                </c:pt>
                <c:pt idx="15">
                  <c:v>10.793818269164415</c:v>
                </c:pt>
                <c:pt idx="16">
                  <c:v>24.675151713646198</c:v>
                </c:pt>
                <c:pt idx="17">
                  <c:v>0.90543985602441468</c:v>
                </c:pt>
                <c:pt idx="18">
                  <c:v>14.609763419824922</c:v>
                </c:pt>
                <c:pt idx="19">
                  <c:v>52.750309871170259</c:v>
                </c:pt>
                <c:pt idx="20">
                  <c:v>45.193825017041839</c:v>
                </c:pt>
                <c:pt idx="21">
                  <c:v>9.273873268260818</c:v>
                </c:pt>
                <c:pt idx="22">
                  <c:v>1.3776794142507909</c:v>
                </c:pt>
                <c:pt idx="23">
                  <c:v>6.8759548119153937</c:v>
                </c:pt>
              </c:numCache>
            </c:numRef>
          </c:xVal>
          <c:yVal>
            <c:numRef>
              <c:f>'all countries 2013'!$D$2:$D$25</c:f>
              <c:numCache>
                <c:formatCode>General</c:formatCode>
                <c:ptCount val="24"/>
                <c:pt idx="0">
                  <c:v>0.9575352504638267</c:v>
                </c:pt>
                <c:pt idx="1">
                  <c:v>0.65387096774193498</c:v>
                </c:pt>
                <c:pt idx="2">
                  <c:v>0.6423434782608779</c:v>
                </c:pt>
                <c:pt idx="3">
                  <c:v>0.50900000000000001</c:v>
                </c:pt>
                <c:pt idx="4">
                  <c:v>0.95762359550561804</c:v>
                </c:pt>
                <c:pt idx="5">
                  <c:v>0.83556989247312397</c:v>
                </c:pt>
                <c:pt idx="6">
                  <c:v>0.79149999999999998</c:v>
                </c:pt>
                <c:pt idx="7">
                  <c:v>0.67614606741573424</c:v>
                </c:pt>
                <c:pt idx="8">
                  <c:v>0.56527007299270104</c:v>
                </c:pt>
                <c:pt idx="9">
                  <c:v>0.53786470588234758</c:v>
                </c:pt>
                <c:pt idx="10">
                  <c:v>0.50141532364597097</c:v>
                </c:pt>
                <c:pt idx="11">
                  <c:v>0.45001587301587564</c:v>
                </c:pt>
                <c:pt idx="12">
                  <c:v>0.32100000000000201</c:v>
                </c:pt>
                <c:pt idx="13">
                  <c:v>0.90555319148935798</c:v>
                </c:pt>
                <c:pt idx="14">
                  <c:v>0.80634482758620762</c:v>
                </c:pt>
                <c:pt idx="15">
                  <c:v>0.74307352941176497</c:v>
                </c:pt>
                <c:pt idx="16">
                  <c:v>0.68954923362750387</c:v>
                </c:pt>
                <c:pt idx="17">
                  <c:v>0.52170588235294102</c:v>
                </c:pt>
                <c:pt idx="18">
                  <c:v>0.43197560975609978</c:v>
                </c:pt>
                <c:pt idx="19">
                  <c:v>0.42238226431339115</c:v>
                </c:pt>
                <c:pt idx="20">
                  <c:v>0.88966666666666661</c:v>
                </c:pt>
                <c:pt idx="21">
                  <c:v>0.55554054054054103</c:v>
                </c:pt>
                <c:pt idx="22">
                  <c:v>0.33213636363636601</c:v>
                </c:pt>
                <c:pt idx="23">
                  <c:v>0.80180334728033498</c:v>
                </c:pt>
              </c:numCache>
            </c:numRef>
          </c:yVal>
          <c:bubbleSize>
            <c:numRef>
              <c:f>'all countries 2013'!$F$2:$F$25</c:f>
              <c:numCache>
                <c:formatCode>General</c:formatCode>
                <c:ptCount val="24"/>
                <c:pt idx="0">
                  <c:v>2</c:v>
                </c:pt>
                <c:pt idx="1">
                  <c:v>1</c:v>
                </c:pt>
                <c:pt idx="2">
                  <c:v>2</c:v>
                </c:pt>
                <c:pt idx="3">
                  <c:v>1</c:v>
                </c:pt>
                <c:pt idx="4">
                  <c:v>1</c:v>
                </c:pt>
                <c:pt idx="5">
                  <c:v>1</c:v>
                </c:pt>
                <c:pt idx="6">
                  <c:v>1</c:v>
                </c:pt>
                <c:pt idx="7">
                  <c:v>2</c:v>
                </c:pt>
                <c:pt idx="8">
                  <c:v>1</c:v>
                </c:pt>
                <c:pt idx="9">
                  <c:v>2</c:v>
                </c:pt>
                <c:pt idx="10">
                  <c:v>1</c:v>
                </c:pt>
                <c:pt idx="11">
                  <c:v>1</c:v>
                </c:pt>
                <c:pt idx="12">
                  <c:v>1</c:v>
                </c:pt>
                <c:pt idx="13">
                  <c:v>2</c:v>
                </c:pt>
                <c:pt idx="14">
                  <c:v>1</c:v>
                </c:pt>
                <c:pt idx="15">
                  <c:v>2</c:v>
                </c:pt>
                <c:pt idx="16">
                  <c:v>2</c:v>
                </c:pt>
                <c:pt idx="17">
                  <c:v>2</c:v>
                </c:pt>
                <c:pt idx="18">
                  <c:v>2</c:v>
                </c:pt>
                <c:pt idx="19">
                  <c:v>2</c:v>
                </c:pt>
                <c:pt idx="20">
                  <c:v>2</c:v>
                </c:pt>
                <c:pt idx="21">
                  <c:v>1</c:v>
                </c:pt>
                <c:pt idx="22">
                  <c:v>1</c:v>
                </c:pt>
                <c:pt idx="23">
                  <c:v>2</c:v>
                </c:pt>
              </c:numCache>
            </c:numRef>
          </c:bubbleSize>
        </c:ser>
        <c:ser>
          <c:idx val="1"/>
          <c:order val="2"/>
          <c:tx>
            <c:v>ASEAN</c:v>
          </c:tx>
          <c:spPr>
            <a:solidFill>
              <a:srgbClr val="D73027"/>
            </a:solidFill>
            <a:ln w="25400">
              <a:noFill/>
            </a:ln>
          </c:spPr>
          <c:xVal>
            <c:numRef>
              <c:f>'all countries 2013'!$C$26:$C$32</c:f>
              <c:numCache>
                <c:formatCode>General</c:formatCode>
                <c:ptCount val="7"/>
                <c:pt idx="0">
                  <c:v>3.5143547930614352</c:v>
                </c:pt>
                <c:pt idx="1">
                  <c:v>327.95576807774631</c:v>
                </c:pt>
                <c:pt idx="2">
                  <c:v>6.9711438706644993</c:v>
                </c:pt>
                <c:pt idx="3">
                  <c:v>0.92371351114637934</c:v>
                </c:pt>
                <c:pt idx="4">
                  <c:v>232.78347336568248</c:v>
                </c:pt>
                <c:pt idx="5">
                  <c:v>1.2296557709201998</c:v>
                </c:pt>
                <c:pt idx="6">
                  <c:v>3345.0530758188829</c:v>
                </c:pt>
              </c:numCache>
            </c:numRef>
          </c:xVal>
          <c:yVal>
            <c:numRef>
              <c:f>'all countries 2013'!$D$26:$D$32</c:f>
              <c:numCache>
                <c:formatCode>General</c:formatCode>
                <c:ptCount val="7"/>
                <c:pt idx="0">
                  <c:v>0.70917538461538565</c:v>
                </c:pt>
                <c:pt idx="1">
                  <c:v>0.62256582278481065</c:v>
                </c:pt>
                <c:pt idx="2">
                  <c:v>0.62050000000000005</c:v>
                </c:pt>
                <c:pt idx="3">
                  <c:v>0.56825000000000003</c:v>
                </c:pt>
                <c:pt idx="4">
                  <c:v>0.46908539944903632</c:v>
                </c:pt>
                <c:pt idx="5">
                  <c:v>0.43272307692307732</c:v>
                </c:pt>
                <c:pt idx="6">
                  <c:v>0.28221784834382702</c:v>
                </c:pt>
              </c:numCache>
            </c:numRef>
          </c:yVal>
          <c:bubbleSize>
            <c:numRef>
              <c:f>'all countries 2013'!$F$26:$F$32</c:f>
              <c:numCache>
                <c:formatCode>General</c:formatCode>
                <c:ptCount val="7"/>
                <c:pt idx="0">
                  <c:v>1</c:v>
                </c:pt>
                <c:pt idx="1">
                  <c:v>1</c:v>
                </c:pt>
                <c:pt idx="2">
                  <c:v>2</c:v>
                </c:pt>
                <c:pt idx="3">
                  <c:v>1</c:v>
                </c:pt>
                <c:pt idx="4">
                  <c:v>1</c:v>
                </c:pt>
                <c:pt idx="5">
                  <c:v>1</c:v>
                </c:pt>
                <c:pt idx="6">
                  <c:v>1</c:v>
                </c:pt>
              </c:numCache>
            </c:numRef>
          </c:bubbleSize>
        </c:ser>
        <c:ser>
          <c:idx val="3"/>
          <c:order val="3"/>
          <c:tx>
            <c:v>EMRO</c:v>
          </c:tx>
          <c:spPr>
            <a:solidFill>
              <a:srgbClr val="FEE090"/>
            </a:solidFill>
            <a:ln w="25400">
              <a:noFill/>
            </a:ln>
          </c:spPr>
          <c:xVal>
            <c:numRef>
              <c:f>'all countries 2013'!$C$37:$C$45</c:f>
              <c:numCache>
                <c:formatCode>General</c:formatCode>
                <c:ptCount val="9"/>
                <c:pt idx="0">
                  <c:v>4.7497502727452758</c:v>
                </c:pt>
                <c:pt idx="1">
                  <c:v>19.274421665350363</c:v>
                </c:pt>
                <c:pt idx="2">
                  <c:v>7.0137403788324209</c:v>
                </c:pt>
                <c:pt idx="3">
                  <c:v>106.61846119636265</c:v>
                </c:pt>
                <c:pt idx="4">
                  <c:v>0.59638750510420824</c:v>
                </c:pt>
                <c:pt idx="5">
                  <c:v>10.519210708556498</c:v>
                </c:pt>
                <c:pt idx="6">
                  <c:v>556.09558756857393</c:v>
                </c:pt>
                <c:pt idx="7">
                  <c:v>4.4738718939180497</c:v>
                </c:pt>
                <c:pt idx="8">
                  <c:v>27.914314783565789</c:v>
                </c:pt>
              </c:numCache>
            </c:numRef>
          </c:xVal>
          <c:yVal>
            <c:numRef>
              <c:f>'all countries 2013'!$D$37:$D$45</c:f>
              <c:numCache>
                <c:formatCode>General</c:formatCode>
                <c:ptCount val="9"/>
                <c:pt idx="0">
                  <c:v>0.826538461538461</c:v>
                </c:pt>
                <c:pt idx="1">
                  <c:v>0.62558698296837001</c:v>
                </c:pt>
                <c:pt idx="2">
                  <c:v>0.543276315789474</c:v>
                </c:pt>
                <c:pt idx="3">
                  <c:v>0.48128210284401235</c:v>
                </c:pt>
                <c:pt idx="4">
                  <c:v>0.46084210526315977</c:v>
                </c:pt>
                <c:pt idx="5">
                  <c:v>0.39202023809524</c:v>
                </c:pt>
                <c:pt idx="6">
                  <c:v>0.35105188141391108</c:v>
                </c:pt>
                <c:pt idx="7">
                  <c:v>0.34817241379310387</c:v>
                </c:pt>
                <c:pt idx="8">
                  <c:v>0.32728989361702415</c:v>
                </c:pt>
              </c:numCache>
            </c:numRef>
          </c:yVal>
          <c:bubbleSize>
            <c:numRef>
              <c:f>'all countries 2013'!$F$37:$F$45</c:f>
              <c:numCache>
                <c:formatCode>General</c:formatCode>
                <c:ptCount val="9"/>
                <c:pt idx="0">
                  <c:v>1</c:v>
                </c:pt>
                <c:pt idx="1">
                  <c:v>2</c:v>
                </c:pt>
                <c:pt idx="2">
                  <c:v>1</c:v>
                </c:pt>
                <c:pt idx="3">
                  <c:v>2</c:v>
                </c:pt>
                <c:pt idx="4">
                  <c:v>1</c:v>
                </c:pt>
                <c:pt idx="5">
                  <c:v>1</c:v>
                </c:pt>
                <c:pt idx="6">
                  <c:v>2</c:v>
                </c:pt>
                <c:pt idx="7">
                  <c:v>1</c:v>
                </c:pt>
                <c:pt idx="8">
                  <c:v>2</c:v>
                </c:pt>
              </c:numCache>
            </c:numRef>
          </c:bubbleSize>
        </c:ser>
        <c:ser>
          <c:idx val="5"/>
          <c:order val="4"/>
          <c:tx>
            <c:v>Latin America</c:v>
          </c:tx>
          <c:spPr>
            <a:solidFill>
              <a:srgbClr val="4576B4"/>
            </a:solidFill>
            <a:ln w="25400">
              <a:noFill/>
            </a:ln>
          </c:spPr>
          <c:xVal>
            <c:numRef>
              <c:f>'all countries 2013'!$C$80:$C$89</c:f>
              <c:numCache>
                <c:formatCode>General</c:formatCode>
                <c:ptCount val="10"/>
                <c:pt idx="0">
                  <c:v>43.114527399598394</c:v>
                </c:pt>
                <c:pt idx="1">
                  <c:v>2.9510916886043899</c:v>
                </c:pt>
                <c:pt idx="2">
                  <c:v>175.8165006398965</c:v>
                </c:pt>
                <c:pt idx="3">
                  <c:v>1.0298014490072518</c:v>
                </c:pt>
                <c:pt idx="4">
                  <c:v>51.100943102795405</c:v>
                </c:pt>
                <c:pt idx="5">
                  <c:v>123.44235867275574</c:v>
                </c:pt>
                <c:pt idx="6">
                  <c:v>2.2942241091790665</c:v>
                </c:pt>
                <c:pt idx="7">
                  <c:v>27.937592877249593</c:v>
                </c:pt>
                <c:pt idx="8">
                  <c:v>121.22261667676855</c:v>
                </c:pt>
                <c:pt idx="9">
                  <c:v>23.026318050502557</c:v>
                </c:pt>
              </c:numCache>
            </c:numRef>
          </c:xVal>
          <c:yVal>
            <c:numRef>
              <c:f>'all countries 2013'!$D$80:$D$89</c:f>
              <c:numCache>
                <c:formatCode>General</c:formatCode>
                <c:ptCount val="10"/>
                <c:pt idx="0">
                  <c:v>0.75961939690302072</c:v>
                </c:pt>
                <c:pt idx="1">
                  <c:v>0.7106888888888937</c:v>
                </c:pt>
                <c:pt idx="2">
                  <c:v>0.70789195884146305</c:v>
                </c:pt>
                <c:pt idx="3">
                  <c:v>0.69818357487922467</c:v>
                </c:pt>
                <c:pt idx="4">
                  <c:v>0.646127294157266</c:v>
                </c:pt>
                <c:pt idx="5">
                  <c:v>0.58064239543725737</c:v>
                </c:pt>
                <c:pt idx="6">
                  <c:v>0.53525</c:v>
                </c:pt>
                <c:pt idx="7">
                  <c:v>0.49095010395010635</c:v>
                </c:pt>
                <c:pt idx="8">
                  <c:v>0.42791428571429002</c:v>
                </c:pt>
                <c:pt idx="9">
                  <c:v>0.5036268656716415</c:v>
                </c:pt>
              </c:numCache>
            </c:numRef>
          </c:yVal>
          <c:bubbleSize>
            <c:numRef>
              <c:f>'all countries 2013'!$F$80:$F$89</c:f>
              <c:numCache>
                <c:formatCode>General</c:formatCode>
                <c:ptCount val="10"/>
                <c:pt idx="0">
                  <c:v>1</c:v>
                </c:pt>
                <c:pt idx="1">
                  <c:v>1</c:v>
                </c:pt>
                <c:pt idx="2">
                  <c:v>2</c:v>
                </c:pt>
                <c:pt idx="3">
                  <c:v>2</c:v>
                </c:pt>
                <c:pt idx="4">
                  <c:v>2</c:v>
                </c:pt>
                <c:pt idx="5">
                  <c:v>2</c:v>
                </c:pt>
                <c:pt idx="6">
                  <c:v>1</c:v>
                </c:pt>
                <c:pt idx="7">
                  <c:v>1</c:v>
                </c:pt>
                <c:pt idx="8">
                  <c:v>1</c:v>
                </c:pt>
                <c:pt idx="9">
                  <c:v>2</c:v>
                </c:pt>
              </c:numCache>
            </c:numRef>
          </c:bubbleSize>
        </c:ser>
        <c:ser>
          <c:idx val="6"/>
          <c:order val="5"/>
          <c:tx>
            <c:v>North America</c:v>
          </c:tx>
          <c:spPr>
            <a:solidFill>
              <a:srgbClr val="FBAFED"/>
            </a:solidFill>
            <a:ln w="25400">
              <a:noFill/>
            </a:ln>
          </c:spPr>
          <c:xVal>
            <c:numRef>
              <c:f>'all countries 2013'!$C$90:$C$91</c:f>
              <c:numCache>
                <c:formatCode>General</c:formatCode>
                <c:ptCount val="2"/>
                <c:pt idx="0">
                  <c:v>729.13457179348018</c:v>
                </c:pt>
                <c:pt idx="1">
                  <c:v>975.78089881481003</c:v>
                </c:pt>
              </c:numCache>
            </c:numRef>
          </c:xVal>
          <c:yVal>
            <c:numRef>
              <c:f>'all countries 2013'!$D$90:$D$91</c:f>
              <c:numCache>
                <c:formatCode>General</c:formatCode>
                <c:ptCount val="2"/>
                <c:pt idx="0">
                  <c:v>0.37844759933129718</c:v>
                </c:pt>
                <c:pt idx="1">
                  <c:v>0.35961311553170699</c:v>
                </c:pt>
              </c:numCache>
            </c:numRef>
          </c:yVal>
          <c:bubbleSize>
            <c:numRef>
              <c:f>'all countries 2013'!$F$90:$F$91</c:f>
              <c:numCache>
                <c:formatCode>General</c:formatCode>
                <c:ptCount val="2"/>
                <c:pt idx="0">
                  <c:v>1</c:v>
                </c:pt>
                <c:pt idx="1">
                  <c:v>1</c:v>
                </c:pt>
              </c:numCache>
            </c:numRef>
          </c:bubbleSize>
        </c:ser>
        <c:ser>
          <c:idx val="7"/>
          <c:order val="6"/>
          <c:tx>
            <c:v>Oceania</c:v>
          </c:tx>
          <c:spPr>
            <a:solidFill>
              <a:srgbClr val="B3A2C7"/>
            </a:solidFill>
            <a:ln w="25400">
              <a:noFill/>
            </a:ln>
          </c:spPr>
          <c:xVal>
            <c:numRef>
              <c:f>'all countries 2013'!$C$92:$C$93</c:f>
              <c:numCache>
                <c:formatCode>General</c:formatCode>
                <c:ptCount val="2"/>
                <c:pt idx="0">
                  <c:v>966.06891963621558</c:v>
                </c:pt>
                <c:pt idx="1">
                  <c:v>950.97132168573296</c:v>
                </c:pt>
              </c:numCache>
            </c:numRef>
          </c:xVal>
          <c:yVal>
            <c:numRef>
              <c:f>'all countries 2013'!$D$92:$D$93</c:f>
              <c:numCache>
                <c:formatCode>General</c:formatCode>
                <c:ptCount val="2"/>
                <c:pt idx="0">
                  <c:v>0.6915736305430441</c:v>
                </c:pt>
                <c:pt idx="1">
                  <c:v>0.44632544518445372</c:v>
                </c:pt>
              </c:numCache>
            </c:numRef>
          </c:yVal>
          <c:bubbleSize>
            <c:numRef>
              <c:f>'all countries 2013'!$F$92:$F$93</c:f>
              <c:numCache>
                <c:formatCode>General</c:formatCode>
                <c:ptCount val="2"/>
                <c:pt idx="0">
                  <c:v>1</c:v>
                </c:pt>
                <c:pt idx="1">
                  <c:v>1</c:v>
                </c:pt>
              </c:numCache>
            </c:numRef>
          </c:bubbleSize>
        </c:ser>
        <c:ser>
          <c:idx val="2"/>
          <c:order val="7"/>
          <c:tx>
            <c:v>Asia</c:v>
          </c:tx>
          <c:spPr>
            <a:solidFill>
              <a:srgbClr val="F46D43"/>
            </a:solidFill>
            <a:ln w="25400">
              <a:noFill/>
            </a:ln>
          </c:spPr>
          <c:xVal>
            <c:numRef>
              <c:f>'all countries 2013'!$C$33:$C$36</c:f>
              <c:numCache>
                <c:formatCode>General</c:formatCode>
                <c:ptCount val="4"/>
                <c:pt idx="0">
                  <c:v>474.04748372485676</c:v>
                </c:pt>
                <c:pt idx="1">
                  <c:v>21.67512468760669</c:v>
                </c:pt>
                <c:pt idx="2">
                  <c:v>1.8074110227162981</c:v>
                </c:pt>
                <c:pt idx="3">
                  <c:v>960.87845861858852</c:v>
                </c:pt>
              </c:numCache>
            </c:numRef>
          </c:xVal>
          <c:yVal>
            <c:numRef>
              <c:f>'all countries 2013'!$D$33:$D$36</c:f>
              <c:numCache>
                <c:formatCode>General</c:formatCode>
                <c:ptCount val="4"/>
                <c:pt idx="0">
                  <c:v>0.71881790000663059</c:v>
                </c:pt>
                <c:pt idx="1">
                  <c:v>0.80570556668304771</c:v>
                </c:pt>
                <c:pt idx="2">
                  <c:v>0.67563636363636403</c:v>
                </c:pt>
                <c:pt idx="3">
                  <c:v>0.43265841836734964</c:v>
                </c:pt>
              </c:numCache>
            </c:numRef>
          </c:yVal>
          <c:bubbleSize>
            <c:numRef>
              <c:f>'all countries 2013'!$F$33:$F$36</c:f>
              <c:numCache>
                <c:formatCode>General</c:formatCode>
                <c:ptCount val="4"/>
                <c:pt idx="0">
                  <c:v>1</c:v>
                </c:pt>
                <c:pt idx="1">
                  <c:v>2</c:v>
                </c:pt>
                <c:pt idx="2">
                  <c:v>2</c:v>
                </c:pt>
                <c:pt idx="3">
                  <c:v>1</c:v>
                </c:pt>
              </c:numCache>
            </c:numRef>
          </c:bubbleSize>
        </c:ser>
        <c:ser>
          <c:idx val="8"/>
          <c:order val="8"/>
          <c:tx>
            <c:v>Russian speaking countries</c:v>
          </c:tx>
          <c:spPr>
            <a:solidFill>
              <a:srgbClr val="7D539F"/>
            </a:solidFill>
            <a:ln w="25400">
              <a:noFill/>
            </a:ln>
          </c:spPr>
          <c:dLbls>
            <c:dLbl>
              <c:idx val="0"/>
              <c:layout>
                <c:manualLayout>
                  <c:x val="-1.0932594421944979E-2"/>
                  <c:y val="-2.0948336124795418E-3"/>
                </c:manualLayout>
              </c:layout>
              <c:tx>
                <c:rich>
                  <a:bodyPr/>
                  <a:lstStyle/>
                  <a:p>
                    <a:r>
                      <a:rPr lang="en-US" sz="1800"/>
                      <a:t>B</a:t>
                    </a:r>
                    <a:r>
                      <a:rPr lang="en-US"/>
                      <a:t>elarus</a:t>
                    </a:r>
                  </a:p>
                </c:rich>
              </c:tx>
              <c:showVal val="1"/>
            </c:dLbl>
            <c:dLbl>
              <c:idx val="1"/>
              <c:tx>
                <c:rich>
                  <a:bodyPr/>
                  <a:lstStyle/>
                  <a:p>
                    <a:r>
                      <a:rPr lang="en-US" sz="1800"/>
                      <a:t>Kazakhstan</a:t>
                    </a:r>
                  </a:p>
                </c:rich>
              </c:tx>
              <c:showVal val="1"/>
            </c:dLbl>
            <c:dLbl>
              <c:idx val="2"/>
              <c:layout>
                <c:manualLayout>
                  <c:x val="-9.5660201192019744E-3"/>
                  <c:y val="0"/>
                </c:manualLayout>
              </c:layout>
              <c:tx>
                <c:rich>
                  <a:bodyPr/>
                  <a:lstStyle/>
                  <a:p>
                    <a:r>
                      <a:rPr lang="en-US" sz="1800"/>
                      <a:t>Ukraine</a:t>
                    </a:r>
                  </a:p>
                </c:rich>
              </c:tx>
              <c:showVal val="1"/>
            </c:dLbl>
            <c:dLbl>
              <c:idx val="3"/>
              <c:layout>
                <c:manualLayout>
                  <c:x val="-9.5660201192019744E-3"/>
                  <c:y val="-6.2845008374386021E-3"/>
                </c:manualLayout>
              </c:layout>
              <c:tx>
                <c:rich>
                  <a:bodyPr/>
                  <a:lstStyle/>
                  <a:p>
                    <a:r>
                      <a:rPr lang="en-US" sz="1800"/>
                      <a:t>Moldavia</a:t>
                    </a:r>
                  </a:p>
                </c:rich>
              </c:tx>
              <c:showVal val="1"/>
            </c:dLbl>
            <c:dLbl>
              <c:idx val="4"/>
              <c:layout>
                <c:manualLayout>
                  <c:x val="-1.2299168724688021E-2"/>
                  <c:y val="-2.0948336124795418E-3"/>
                </c:manualLayout>
              </c:layout>
              <c:tx>
                <c:rich>
                  <a:bodyPr/>
                  <a:lstStyle/>
                  <a:p>
                    <a:r>
                      <a:rPr lang="en-US" sz="1800"/>
                      <a:t>A</a:t>
                    </a:r>
                    <a:r>
                      <a:rPr lang="en-US"/>
                      <a:t>rmenia</a:t>
                    </a:r>
                  </a:p>
                </c:rich>
              </c:tx>
              <c:showVal val="1"/>
            </c:dLbl>
            <c:dLbl>
              <c:idx val="5"/>
              <c:tx>
                <c:rich>
                  <a:bodyPr/>
                  <a:lstStyle/>
                  <a:p>
                    <a:r>
                      <a:rPr lang="en-US" sz="1800"/>
                      <a:t>U</a:t>
                    </a:r>
                    <a:r>
                      <a:rPr lang="en-US"/>
                      <a:t>zbekistan</a:t>
                    </a:r>
                  </a:p>
                </c:rich>
              </c:tx>
              <c:showVal val="1"/>
            </c:dLbl>
            <c:txPr>
              <a:bodyPr/>
              <a:lstStyle/>
              <a:p>
                <a:pPr>
                  <a:defRPr sz="1800"/>
                </a:pPr>
                <a:endParaRPr lang="ru-RU"/>
              </a:p>
            </c:txPr>
            <c:showVal val="1"/>
          </c:dLbls>
          <c:xVal>
            <c:numRef>
              <c:f>'all countries 2013'!$C$94:$C$99</c:f>
              <c:numCache>
                <c:formatCode>General</c:formatCode>
                <c:ptCount val="6"/>
                <c:pt idx="0">
                  <c:v>20.777303870562168</c:v>
                </c:pt>
                <c:pt idx="1">
                  <c:v>1.2967319648263234</c:v>
                </c:pt>
                <c:pt idx="2">
                  <c:v>1.5480152257393203</c:v>
                </c:pt>
                <c:pt idx="3">
                  <c:v>5.2487275288852668</c:v>
                </c:pt>
                <c:pt idx="4">
                  <c:v>66.909108515142307</c:v>
                </c:pt>
                <c:pt idx="5">
                  <c:v>2.6167381856102567</c:v>
                </c:pt>
              </c:numCache>
            </c:numRef>
          </c:xVal>
          <c:yVal>
            <c:numRef>
              <c:f>'all countries 2013'!$D$94:$D$99</c:f>
              <c:numCache>
                <c:formatCode>General</c:formatCode>
                <c:ptCount val="6"/>
                <c:pt idx="0">
                  <c:v>0.98675000000000002</c:v>
                </c:pt>
                <c:pt idx="1">
                  <c:v>0.96213043478260896</c:v>
                </c:pt>
                <c:pt idx="2">
                  <c:v>0.90844927536231901</c:v>
                </c:pt>
                <c:pt idx="3">
                  <c:v>0.9034210526315869</c:v>
                </c:pt>
                <c:pt idx="4">
                  <c:v>0.75505025125628489</c:v>
                </c:pt>
                <c:pt idx="5">
                  <c:v>0.18944000000000163</c:v>
                </c:pt>
              </c:numCache>
            </c:numRef>
          </c:yVal>
          <c:bubbleSize>
            <c:numRef>
              <c:f>'all countries 2013'!$F$94:$F$99</c:f>
              <c:numCache>
                <c:formatCode>General</c:formatCode>
                <c:ptCount val="6"/>
                <c:pt idx="0">
                  <c:v>1</c:v>
                </c:pt>
                <c:pt idx="1">
                  <c:v>2</c:v>
                </c:pt>
                <c:pt idx="2">
                  <c:v>1</c:v>
                </c:pt>
                <c:pt idx="3">
                  <c:v>1</c:v>
                </c:pt>
                <c:pt idx="4">
                  <c:v>1</c:v>
                </c:pt>
                <c:pt idx="5">
                  <c:v>1</c:v>
                </c:pt>
              </c:numCache>
            </c:numRef>
          </c:bubbleSize>
        </c:ser>
        <c:bubbleScale val="15"/>
        <c:axId val="68579712"/>
        <c:axId val="68581248"/>
      </c:bubbleChart>
      <c:valAx>
        <c:axId val="68579712"/>
        <c:scaling>
          <c:logBase val="10"/>
          <c:orientation val="minMax"/>
          <c:max val="4000"/>
          <c:min val="1.0000000000000023E-2"/>
        </c:scaling>
        <c:axPos val="b"/>
        <c:numFmt formatCode="General" sourceLinked="1"/>
        <c:minorTickMark val="cross"/>
        <c:tickLblPos val="nextTo"/>
        <c:txPr>
          <a:bodyPr/>
          <a:lstStyle/>
          <a:p>
            <a:pPr>
              <a:defRPr sz="1400"/>
            </a:pPr>
            <a:endParaRPr lang="ru-RU"/>
          </a:p>
        </c:txPr>
        <c:crossAx val="68581248"/>
        <c:crossesAt val="0"/>
        <c:crossBetween val="midCat"/>
      </c:valAx>
      <c:valAx>
        <c:axId val="68581248"/>
        <c:scaling>
          <c:orientation val="minMax"/>
          <c:max val="1"/>
        </c:scaling>
        <c:axPos val="l"/>
        <c:majorGridlines/>
        <c:numFmt formatCode="General" sourceLinked="1"/>
        <c:tickLblPos val="nextTo"/>
        <c:txPr>
          <a:bodyPr/>
          <a:lstStyle/>
          <a:p>
            <a:pPr>
              <a:defRPr sz="1400"/>
            </a:pPr>
            <a:endParaRPr lang="ru-RU"/>
          </a:p>
        </c:txPr>
        <c:crossAx val="68579712"/>
        <c:crossesAt val="1.0000000000000023E-2"/>
        <c:crossBetween val="midCat"/>
      </c:valAx>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6647145457631046"/>
          <c:y val="0.14194691526678449"/>
          <c:w val="0.77431240598748852"/>
          <c:h val="0.74948643586988561"/>
        </c:manualLayout>
      </c:layout>
      <c:bubbleChart>
        <c:ser>
          <c:idx val="4"/>
          <c:order val="0"/>
          <c:tx>
            <c:v>Europe</c:v>
          </c:tx>
          <c:spPr>
            <a:solidFill>
              <a:schemeClr val="bg1">
                <a:lumMod val="85000"/>
              </a:schemeClr>
            </a:solidFill>
            <a:ln w="25400">
              <a:noFill/>
            </a:ln>
          </c:spPr>
          <c:xVal>
            <c:numRef>
              <c:f>'all countries 2013'!$C$46:$C$79</c:f>
              <c:numCache>
                <c:formatCode>General</c:formatCode>
                <c:ptCount val="34"/>
                <c:pt idx="0">
                  <c:v>111.71064189240865</c:v>
                </c:pt>
                <c:pt idx="1">
                  <c:v>99.406227275494828</c:v>
                </c:pt>
                <c:pt idx="2">
                  <c:v>24.152827792382595</c:v>
                </c:pt>
                <c:pt idx="3">
                  <c:v>212.72813775201109</c:v>
                </c:pt>
                <c:pt idx="4">
                  <c:v>488.65812006119694</c:v>
                </c:pt>
                <c:pt idx="5">
                  <c:v>9.691586366532821</c:v>
                </c:pt>
                <c:pt idx="6">
                  <c:v>491.68066240831376</c:v>
                </c:pt>
                <c:pt idx="7">
                  <c:v>274.55559496151125</c:v>
                </c:pt>
                <c:pt idx="8">
                  <c:v>662.75633371666424</c:v>
                </c:pt>
                <c:pt idx="9">
                  <c:v>665.08711045282917</c:v>
                </c:pt>
                <c:pt idx="10">
                  <c:v>139.04161891931858</c:v>
                </c:pt>
                <c:pt idx="11">
                  <c:v>187.81325650011252</c:v>
                </c:pt>
                <c:pt idx="12">
                  <c:v>638.40274104885805</c:v>
                </c:pt>
                <c:pt idx="13">
                  <c:v>935.53708120090346</c:v>
                </c:pt>
                <c:pt idx="14">
                  <c:v>299.06851100353265</c:v>
                </c:pt>
                <c:pt idx="15">
                  <c:v>362.48138511888129</c:v>
                </c:pt>
                <c:pt idx="16">
                  <c:v>14.940768053868394</c:v>
                </c:pt>
                <c:pt idx="17">
                  <c:v>410.32832986100863</c:v>
                </c:pt>
                <c:pt idx="18">
                  <c:v>559.98519031347257</c:v>
                </c:pt>
                <c:pt idx="19">
                  <c:v>447.78241190424029</c:v>
                </c:pt>
                <c:pt idx="20">
                  <c:v>69.48968512486428</c:v>
                </c:pt>
                <c:pt idx="21">
                  <c:v>838.12743691082323</c:v>
                </c:pt>
                <c:pt idx="22">
                  <c:v>79.414517616481078</c:v>
                </c:pt>
                <c:pt idx="23">
                  <c:v>43.551130748433813</c:v>
                </c:pt>
                <c:pt idx="24">
                  <c:v>48.067925382652</c:v>
                </c:pt>
                <c:pt idx="25">
                  <c:v>200.92648560389279</c:v>
                </c:pt>
                <c:pt idx="26">
                  <c:v>471.69506774824669</c:v>
                </c:pt>
                <c:pt idx="27">
                  <c:v>252.42260461988565</c:v>
                </c:pt>
                <c:pt idx="28">
                  <c:v>66.460010410158532</c:v>
                </c:pt>
                <c:pt idx="29">
                  <c:v>504.63719031346778</c:v>
                </c:pt>
                <c:pt idx="30">
                  <c:v>602.63701269661033</c:v>
                </c:pt>
                <c:pt idx="31">
                  <c:v>5.5793130490271103</c:v>
                </c:pt>
                <c:pt idx="32">
                  <c:v>592.09792808177247</c:v>
                </c:pt>
                <c:pt idx="33">
                  <c:v>1266.1289495556898</c:v>
                </c:pt>
              </c:numCache>
            </c:numRef>
          </c:xVal>
          <c:yVal>
            <c:numRef>
              <c:f>'all countries 2013'!$D$46:$D$79</c:f>
              <c:numCache>
                <c:formatCode>General</c:formatCode>
                <c:ptCount val="34"/>
                <c:pt idx="0">
                  <c:v>0.82842465753424765</c:v>
                </c:pt>
                <c:pt idx="1">
                  <c:v>0.73656666666666659</c:v>
                </c:pt>
                <c:pt idx="2">
                  <c:v>0.67631862493586503</c:v>
                </c:pt>
                <c:pt idx="3">
                  <c:v>0.31437387387387966</c:v>
                </c:pt>
                <c:pt idx="4">
                  <c:v>0.76261210471746577</c:v>
                </c:pt>
                <c:pt idx="5">
                  <c:v>0.71719086021505463</c:v>
                </c:pt>
                <c:pt idx="6">
                  <c:v>0.71423572474377695</c:v>
                </c:pt>
                <c:pt idx="7">
                  <c:v>0.69807352445193849</c:v>
                </c:pt>
                <c:pt idx="8">
                  <c:v>0.673511501597444</c:v>
                </c:pt>
                <c:pt idx="9">
                  <c:v>0.64384693348156974</c:v>
                </c:pt>
                <c:pt idx="10">
                  <c:v>0.6234261939218515</c:v>
                </c:pt>
                <c:pt idx="11">
                  <c:v>0.61676497695853039</c:v>
                </c:pt>
                <c:pt idx="12">
                  <c:v>0.61131321744834777</c:v>
                </c:pt>
                <c:pt idx="13">
                  <c:v>0.59159666359635321</c:v>
                </c:pt>
                <c:pt idx="14">
                  <c:v>0.58277235772357772</c:v>
                </c:pt>
                <c:pt idx="15">
                  <c:v>0.57479026888604401</c:v>
                </c:pt>
                <c:pt idx="16">
                  <c:v>0.55324390243902777</c:v>
                </c:pt>
                <c:pt idx="17">
                  <c:v>0.54913120362895562</c:v>
                </c:pt>
                <c:pt idx="18">
                  <c:v>0.52348457862728059</c:v>
                </c:pt>
                <c:pt idx="19">
                  <c:v>0.91304292358804062</c:v>
                </c:pt>
                <c:pt idx="20">
                  <c:v>0.89856818181817844</c:v>
                </c:pt>
                <c:pt idx="21">
                  <c:v>0.88337230739375139</c:v>
                </c:pt>
                <c:pt idx="22">
                  <c:v>0.78769942196531795</c:v>
                </c:pt>
                <c:pt idx="23">
                  <c:v>0.74780084299262395</c:v>
                </c:pt>
                <c:pt idx="24">
                  <c:v>0.74755029585798749</c:v>
                </c:pt>
                <c:pt idx="25">
                  <c:v>0.72336336924583322</c:v>
                </c:pt>
                <c:pt idx="26">
                  <c:v>0.69615378421900231</c:v>
                </c:pt>
                <c:pt idx="27">
                  <c:v>0.66865009940359033</c:v>
                </c:pt>
                <c:pt idx="28">
                  <c:v>0.58550862068965459</c:v>
                </c:pt>
                <c:pt idx="29">
                  <c:v>0.53932529335072077</c:v>
                </c:pt>
                <c:pt idx="30">
                  <c:v>0.511852631578947</c:v>
                </c:pt>
                <c:pt idx="31">
                  <c:v>0.24713953488372212</c:v>
                </c:pt>
                <c:pt idx="32">
                  <c:v>0.77441622641509755</c:v>
                </c:pt>
                <c:pt idx="33">
                  <c:v>0.55790715132359292</c:v>
                </c:pt>
              </c:numCache>
            </c:numRef>
          </c:yVal>
          <c:bubbleSize>
            <c:numRef>
              <c:f>'all countries 2013'!$F$46:$F$79</c:f>
              <c:numCache>
                <c:formatCode>General</c:formatCode>
                <c:ptCount val="34"/>
                <c:pt idx="0">
                  <c:v>2</c:v>
                </c:pt>
                <c:pt idx="1">
                  <c:v>2</c:v>
                </c:pt>
                <c:pt idx="2">
                  <c:v>2</c:v>
                </c:pt>
                <c:pt idx="3">
                  <c:v>1</c:v>
                </c:pt>
                <c:pt idx="4">
                  <c:v>1</c:v>
                </c:pt>
                <c:pt idx="5">
                  <c:v>1</c:v>
                </c:pt>
                <c:pt idx="6">
                  <c:v>2</c:v>
                </c:pt>
                <c:pt idx="7">
                  <c:v>2</c:v>
                </c:pt>
                <c:pt idx="8">
                  <c:v>2</c:v>
                </c:pt>
                <c:pt idx="9">
                  <c:v>1</c:v>
                </c:pt>
                <c:pt idx="10">
                  <c:v>1</c:v>
                </c:pt>
                <c:pt idx="11">
                  <c:v>1</c:v>
                </c:pt>
                <c:pt idx="12">
                  <c:v>2</c:v>
                </c:pt>
                <c:pt idx="13">
                  <c:v>1</c:v>
                </c:pt>
                <c:pt idx="14">
                  <c:v>1</c:v>
                </c:pt>
                <c:pt idx="15">
                  <c:v>1</c:v>
                </c:pt>
                <c:pt idx="16">
                  <c:v>1</c:v>
                </c:pt>
                <c:pt idx="17">
                  <c:v>1</c:v>
                </c:pt>
                <c:pt idx="18">
                  <c:v>2</c:v>
                </c:pt>
                <c:pt idx="19">
                  <c:v>2</c:v>
                </c:pt>
                <c:pt idx="20">
                  <c:v>1</c:v>
                </c:pt>
                <c:pt idx="21">
                  <c:v>2</c:v>
                </c:pt>
                <c:pt idx="22">
                  <c:v>1</c:v>
                </c:pt>
                <c:pt idx="23">
                  <c:v>2</c:v>
                </c:pt>
                <c:pt idx="24">
                  <c:v>1</c:v>
                </c:pt>
                <c:pt idx="25">
                  <c:v>2</c:v>
                </c:pt>
                <c:pt idx="26">
                  <c:v>2</c:v>
                </c:pt>
                <c:pt idx="27">
                  <c:v>2</c:v>
                </c:pt>
                <c:pt idx="28">
                  <c:v>1</c:v>
                </c:pt>
                <c:pt idx="29">
                  <c:v>1</c:v>
                </c:pt>
                <c:pt idx="30">
                  <c:v>2</c:v>
                </c:pt>
                <c:pt idx="31">
                  <c:v>2</c:v>
                </c:pt>
                <c:pt idx="32">
                  <c:v>2</c:v>
                </c:pt>
                <c:pt idx="33">
                  <c:v>2</c:v>
                </c:pt>
              </c:numCache>
            </c:numRef>
          </c:bubbleSize>
        </c:ser>
        <c:ser>
          <c:idx val="0"/>
          <c:order val="1"/>
          <c:tx>
            <c:v>Africa</c:v>
          </c:tx>
          <c:spPr>
            <a:solidFill>
              <a:srgbClr val="77933C"/>
            </a:solidFill>
            <a:ln w="25400">
              <a:noFill/>
            </a:ln>
          </c:spPr>
          <c:dLbls>
            <c:dLbl>
              <c:idx val="0"/>
              <c:layout>
                <c:manualLayout>
                  <c:x val="-2.4598337449376319E-2"/>
                  <c:y val="1.67586688998363E-2"/>
                </c:manualLayout>
              </c:layout>
              <c:tx>
                <c:rich>
                  <a:bodyPr/>
                  <a:lstStyle/>
                  <a:p>
                    <a:r>
                      <a:rPr lang="en-US" sz="700"/>
                      <a:t>D</a:t>
                    </a:r>
                    <a:r>
                      <a:rPr lang="en-US"/>
                      <a:t>em Rep Congo</a:t>
                    </a:r>
                  </a:p>
                </c:rich>
              </c:tx>
              <c:showVal val="1"/>
            </c:dLbl>
            <c:dLbl>
              <c:idx val="1"/>
              <c:layout>
                <c:manualLayout>
                  <c:x val="-1.3665743027431241E-2"/>
                  <c:y val="6.2845008374386021E-3"/>
                </c:manualLayout>
              </c:layout>
              <c:tx>
                <c:rich>
                  <a:bodyPr/>
                  <a:lstStyle/>
                  <a:p>
                    <a:r>
                      <a:rPr lang="en-US" sz="700"/>
                      <a:t>G</a:t>
                    </a:r>
                    <a:r>
                      <a:rPr lang="en-US"/>
                      <a:t>uinea</a:t>
                    </a:r>
                  </a:p>
                </c:rich>
              </c:tx>
              <c:showVal val="1"/>
            </c:dLbl>
            <c:dLbl>
              <c:idx val="2"/>
              <c:layout>
                <c:manualLayout>
                  <c:x val="-1.2299168724688119E-2"/>
                  <c:y val="0"/>
                </c:manualLayout>
              </c:layout>
              <c:tx>
                <c:rich>
                  <a:bodyPr/>
                  <a:lstStyle/>
                  <a:p>
                    <a:r>
                      <a:rPr lang="en-US" sz="700"/>
                      <a:t>M</a:t>
                    </a:r>
                    <a:r>
                      <a:rPr lang="en-US"/>
                      <a:t>adagascar</a:t>
                    </a:r>
                  </a:p>
                </c:rich>
              </c:tx>
              <c:showVal val="1"/>
            </c:dLbl>
            <c:dLbl>
              <c:idx val="3"/>
              <c:layout>
                <c:manualLayout>
                  <c:x val="-1.2299168724688119E-2"/>
                  <c:y val="-2.094833612479541E-3"/>
                </c:manualLayout>
              </c:layout>
              <c:tx>
                <c:rich>
                  <a:bodyPr/>
                  <a:lstStyle/>
                  <a:p>
                    <a:r>
                      <a:rPr lang="en-US" sz="700"/>
                      <a:t>B</a:t>
                    </a:r>
                    <a:r>
                      <a:rPr lang="en-US"/>
                      <a:t>urkina</a:t>
                    </a:r>
                    <a:r>
                      <a:rPr lang="en-US" baseline="0"/>
                      <a:t> Faso</a:t>
                    </a:r>
                    <a:endParaRPr lang="en-US"/>
                  </a:p>
                </c:rich>
              </c:tx>
              <c:showVal val="1"/>
            </c:dLbl>
            <c:dLbl>
              <c:idx val="4"/>
              <c:layout>
                <c:manualLayout>
                  <c:x val="-8.1994458164587995E-3"/>
                  <c:y val="0"/>
                </c:manualLayout>
              </c:layout>
              <c:tx>
                <c:rich>
                  <a:bodyPr/>
                  <a:lstStyle/>
                  <a:p>
                    <a:r>
                      <a:rPr lang="en-US" sz="700"/>
                      <a:t>Z</a:t>
                    </a:r>
                    <a:r>
                      <a:rPr lang="en-US"/>
                      <a:t>imbabwe</a:t>
                    </a:r>
                  </a:p>
                </c:rich>
              </c:tx>
              <c:showVal val="1"/>
            </c:dLbl>
            <c:dLbl>
              <c:idx val="5"/>
              <c:layout>
                <c:manualLayout>
                  <c:x val="-1.2299168724688119E-2"/>
                  <c:y val="0"/>
                </c:manualLayout>
              </c:layout>
              <c:tx>
                <c:rich>
                  <a:bodyPr/>
                  <a:lstStyle/>
                  <a:p>
                    <a:r>
                      <a:rPr lang="en-US" sz="700"/>
                      <a:t>N</a:t>
                    </a:r>
                    <a:r>
                      <a:rPr lang="en-US"/>
                      <a:t>amibia</a:t>
                    </a:r>
                  </a:p>
                </c:rich>
              </c:tx>
              <c:showVal val="1"/>
            </c:dLbl>
            <c:dLbl>
              <c:idx val="6"/>
              <c:layout>
                <c:manualLayout>
                  <c:x val="-1.3665743027431241E-2"/>
                  <c:y val="-3.8404839239479375E-17"/>
                </c:manualLayout>
              </c:layout>
              <c:tx>
                <c:rich>
                  <a:bodyPr/>
                  <a:lstStyle/>
                  <a:p>
                    <a:r>
                      <a:rPr lang="en-US" sz="700"/>
                      <a:t>B</a:t>
                    </a:r>
                    <a:r>
                      <a:rPr lang="en-US"/>
                      <a:t>otswana</a:t>
                    </a:r>
                  </a:p>
                </c:rich>
              </c:tx>
              <c:showVal val="1"/>
            </c:dLbl>
            <c:dLbl>
              <c:idx val="7"/>
              <c:layout>
                <c:manualLayout>
                  <c:x val="-1.0932594421944978E-2"/>
                  <c:y val="2.094833612479541E-3"/>
                </c:manualLayout>
              </c:layout>
              <c:tx>
                <c:rich>
                  <a:bodyPr/>
                  <a:lstStyle/>
                  <a:p>
                    <a:r>
                      <a:rPr lang="en-US" sz="700"/>
                      <a:t>M</a:t>
                    </a:r>
                    <a:r>
                      <a:rPr lang="en-US"/>
                      <a:t>ozambique</a:t>
                    </a:r>
                  </a:p>
                </c:rich>
              </c:tx>
              <c:showVal val="1"/>
            </c:dLbl>
            <c:dLbl>
              <c:idx val="8"/>
              <c:layout>
                <c:manualLayout>
                  <c:x val="-1.2299168724688119E-2"/>
                  <c:y val="-4.1896672249591349E-3"/>
                </c:manualLayout>
              </c:layout>
              <c:tx>
                <c:rich>
                  <a:bodyPr/>
                  <a:lstStyle/>
                  <a:p>
                    <a:r>
                      <a:rPr lang="en-US" sz="700"/>
                      <a:t>Z</a:t>
                    </a:r>
                    <a:r>
                      <a:rPr lang="en-US"/>
                      <a:t>ambia</a:t>
                    </a:r>
                  </a:p>
                </c:rich>
              </c:tx>
              <c:showVal val="1"/>
            </c:dLbl>
            <c:dLbl>
              <c:idx val="9"/>
              <c:layout>
                <c:manualLayout>
                  <c:x val="-2.1865188843890004E-2"/>
                  <c:y val="1.4663835287356871E-2"/>
                </c:manualLayout>
              </c:layout>
              <c:tx>
                <c:rich>
                  <a:bodyPr/>
                  <a:lstStyle/>
                  <a:p>
                    <a:r>
                      <a:rPr lang="en-US" sz="700"/>
                      <a:t>T</a:t>
                    </a:r>
                    <a:r>
                      <a:rPr lang="en-US"/>
                      <a:t>anzania</a:t>
                    </a:r>
                  </a:p>
                </c:rich>
              </c:tx>
              <c:showVal val="1"/>
            </c:dLbl>
            <c:dLbl>
              <c:idx val="10"/>
              <c:layout>
                <c:manualLayout>
                  <c:x val="-1.2299168724688119E-2"/>
                  <c:y val="-1.2569001674877248E-2"/>
                </c:manualLayout>
              </c:layout>
              <c:tx>
                <c:rich>
                  <a:bodyPr/>
                  <a:lstStyle/>
                  <a:p>
                    <a:r>
                      <a:rPr lang="en-US" sz="700"/>
                      <a:t>S</a:t>
                    </a:r>
                    <a:r>
                      <a:rPr lang="en-US"/>
                      <a:t>outh Africa</a:t>
                    </a:r>
                  </a:p>
                </c:rich>
              </c:tx>
              <c:showVal val="1"/>
            </c:dLbl>
            <c:dLbl>
              <c:idx val="11"/>
              <c:layout>
                <c:manualLayout>
                  <c:x val="-1.0932594421944978E-2"/>
                  <c:y val="0"/>
                </c:manualLayout>
              </c:layout>
              <c:tx>
                <c:rich>
                  <a:bodyPr/>
                  <a:lstStyle/>
                  <a:p>
                    <a:r>
                      <a:rPr lang="en-US" sz="700"/>
                      <a:t>A</a:t>
                    </a:r>
                    <a:r>
                      <a:rPr lang="en-US"/>
                      <a:t>ngola</a:t>
                    </a:r>
                  </a:p>
                </c:rich>
              </c:tx>
              <c:showVal val="1"/>
            </c:dLbl>
            <c:dLbl>
              <c:idx val="12"/>
              <c:layout>
                <c:manualLayout>
                  <c:x val="-9.5660201192019779E-3"/>
                  <c:y val="0"/>
                </c:manualLayout>
              </c:layout>
              <c:tx>
                <c:rich>
                  <a:bodyPr/>
                  <a:lstStyle/>
                  <a:p>
                    <a:r>
                      <a:rPr lang="en-US" sz="700"/>
                      <a:t>S</a:t>
                    </a:r>
                    <a:r>
                      <a:rPr lang="en-US"/>
                      <a:t>enegal</a:t>
                    </a:r>
                  </a:p>
                </c:rich>
              </c:tx>
              <c:showVal val="1"/>
            </c:dLbl>
            <c:dLbl>
              <c:idx val="13"/>
              <c:layout>
                <c:manualLayout>
                  <c:x val="-1.0932594421944978E-2"/>
                  <c:y val="-6.2845008374386021E-3"/>
                </c:manualLayout>
              </c:layout>
              <c:tx>
                <c:rich>
                  <a:bodyPr/>
                  <a:lstStyle/>
                  <a:p>
                    <a:r>
                      <a:rPr lang="en-US" sz="700"/>
                      <a:t>E</a:t>
                    </a:r>
                    <a:r>
                      <a:rPr lang="en-US"/>
                      <a:t>ritrea</a:t>
                    </a:r>
                  </a:p>
                </c:rich>
              </c:tx>
              <c:showVal val="1"/>
            </c:dLbl>
            <c:dLbl>
              <c:idx val="14"/>
              <c:layout>
                <c:manualLayout>
                  <c:x val="-1.5032317330174358E-2"/>
                  <c:y val="6.2845008374386412E-3"/>
                </c:manualLayout>
              </c:layout>
              <c:tx>
                <c:rich>
                  <a:bodyPr/>
                  <a:lstStyle/>
                  <a:p>
                    <a:r>
                      <a:rPr lang="en-US" sz="700"/>
                      <a:t>R</a:t>
                    </a:r>
                    <a:r>
                      <a:rPr lang="en-US"/>
                      <a:t>wanda</a:t>
                    </a:r>
                  </a:p>
                </c:rich>
              </c:tx>
              <c:showVal val="1"/>
            </c:dLbl>
            <c:dLbl>
              <c:idx val="15"/>
              <c:layout>
                <c:manualLayout>
                  <c:x val="-6.8328715137156316E-3"/>
                  <c:y val="3.8404839239479375E-17"/>
                </c:manualLayout>
              </c:layout>
              <c:tx>
                <c:rich>
                  <a:bodyPr/>
                  <a:lstStyle/>
                  <a:p>
                    <a:r>
                      <a:rPr lang="en-US" sz="700"/>
                      <a:t>G</a:t>
                    </a:r>
                    <a:r>
                      <a:rPr lang="en-US"/>
                      <a:t>hana</a:t>
                    </a:r>
                  </a:p>
                </c:rich>
              </c:tx>
              <c:showVal val="1"/>
            </c:dLbl>
            <c:dLbl>
              <c:idx val="16"/>
              <c:layout>
                <c:manualLayout>
                  <c:x val="-1.0932594421944978E-2"/>
                  <c:y val="-4.1896672249591349E-3"/>
                </c:manualLayout>
              </c:layout>
              <c:tx>
                <c:rich>
                  <a:bodyPr/>
                  <a:lstStyle/>
                  <a:p>
                    <a:r>
                      <a:rPr lang="en-US" sz="700"/>
                      <a:t>N</a:t>
                    </a:r>
                    <a:r>
                      <a:rPr lang="en-US"/>
                      <a:t>igeria</a:t>
                    </a:r>
                  </a:p>
                </c:rich>
              </c:tx>
              <c:showVal val="1"/>
            </c:dLbl>
            <c:dLbl>
              <c:idx val="17"/>
              <c:layout>
                <c:manualLayout>
                  <c:x val="-1.2299168724688119E-2"/>
                  <c:y val="2.3043169737274896E-2"/>
                </c:manualLayout>
              </c:layout>
              <c:tx>
                <c:rich>
                  <a:bodyPr/>
                  <a:lstStyle/>
                  <a:p>
                    <a:r>
                      <a:rPr lang="en-US" sz="700"/>
                      <a:t>E</a:t>
                    </a:r>
                    <a:r>
                      <a:rPr lang="en-US"/>
                      <a:t>thiopia</a:t>
                    </a:r>
                  </a:p>
                </c:rich>
              </c:tx>
              <c:showVal val="1"/>
            </c:dLbl>
            <c:dLbl>
              <c:idx val="18"/>
              <c:layout>
                <c:manualLayout>
                  <c:x val="-1.0932594421944978E-2"/>
                  <c:y val="4.1896672249591349E-3"/>
                </c:manualLayout>
              </c:layout>
              <c:tx>
                <c:rich>
                  <a:bodyPr/>
                  <a:lstStyle/>
                  <a:p>
                    <a:r>
                      <a:rPr lang="en-US" sz="700"/>
                      <a:t>S</a:t>
                    </a:r>
                    <a:r>
                      <a:rPr lang="en-US"/>
                      <a:t>ierra Leone</a:t>
                    </a:r>
                  </a:p>
                </c:rich>
              </c:tx>
              <c:showVal val="1"/>
            </c:dLbl>
            <c:dLbl>
              <c:idx val="19"/>
              <c:layout>
                <c:manualLayout>
                  <c:x val="-1.5032317330174358E-2"/>
                  <c:y val="1.8853502512315899E-2"/>
                </c:manualLayout>
              </c:layout>
              <c:tx>
                <c:rich>
                  <a:bodyPr/>
                  <a:lstStyle/>
                  <a:p>
                    <a:r>
                      <a:rPr lang="en-US" sz="700"/>
                      <a:t>K</a:t>
                    </a:r>
                    <a:r>
                      <a:rPr lang="en-US"/>
                      <a:t>enya</a:t>
                    </a:r>
                  </a:p>
                </c:rich>
              </c:tx>
              <c:showVal val="1"/>
            </c:dLbl>
            <c:dLbl>
              <c:idx val="20"/>
              <c:layout>
                <c:manualLayout>
                  <c:x val="-1.6398891632917693E-2"/>
                  <c:y val="6.2845008374386021E-3"/>
                </c:manualLayout>
              </c:layout>
              <c:tx>
                <c:rich>
                  <a:bodyPr/>
                  <a:lstStyle/>
                  <a:p>
                    <a:r>
                      <a:rPr lang="en-US" sz="700"/>
                      <a:t>C</a:t>
                    </a:r>
                    <a:r>
                      <a:rPr lang="en-US"/>
                      <a:t>ape Verde</a:t>
                    </a:r>
                  </a:p>
                </c:rich>
              </c:tx>
              <c:showVal val="1"/>
            </c:dLbl>
            <c:dLbl>
              <c:idx val="21"/>
              <c:layout>
                <c:manualLayout>
                  <c:x val="-8.1994458164588759E-3"/>
                  <c:y val="6.2845008374386021E-3"/>
                </c:manualLayout>
              </c:layout>
              <c:tx>
                <c:rich>
                  <a:bodyPr/>
                  <a:lstStyle/>
                  <a:p>
                    <a:r>
                      <a:rPr lang="en-US" sz="700"/>
                      <a:t>L</a:t>
                    </a:r>
                    <a:r>
                      <a:rPr lang="en-US"/>
                      <a:t>iberia</a:t>
                    </a:r>
                  </a:p>
                </c:rich>
              </c:tx>
              <c:showVal val="1"/>
            </c:dLbl>
            <c:dLbl>
              <c:idx val="22"/>
              <c:layout>
                <c:manualLayout>
                  <c:x val="-1.2299168724688119E-2"/>
                  <c:y val="7.6809678478958554E-17"/>
                </c:manualLayout>
              </c:layout>
              <c:tx>
                <c:rich>
                  <a:bodyPr/>
                  <a:lstStyle/>
                  <a:p>
                    <a:r>
                      <a:rPr lang="en-US" sz="700"/>
                      <a:t>M</a:t>
                    </a:r>
                    <a:r>
                      <a:rPr lang="en-US"/>
                      <a:t>ali</a:t>
                    </a:r>
                  </a:p>
                </c:rich>
              </c:tx>
              <c:showVal val="1"/>
            </c:dLbl>
            <c:dLbl>
              <c:idx val="23"/>
              <c:layout>
                <c:manualLayout>
                  <c:x val="-2.0498614541146848E-2"/>
                  <c:y val="-2.0948336124795387E-2"/>
                </c:manualLayout>
              </c:layout>
              <c:tx>
                <c:rich>
                  <a:bodyPr/>
                  <a:lstStyle/>
                  <a:p>
                    <a:r>
                      <a:rPr lang="en-US" sz="700"/>
                      <a:t>U</a:t>
                    </a:r>
                    <a:r>
                      <a:rPr lang="en-US"/>
                      <a:t>ganda</a:t>
                    </a:r>
                  </a:p>
                </c:rich>
              </c:tx>
              <c:showVal val="1"/>
            </c:dLbl>
            <c:txPr>
              <a:bodyPr/>
              <a:lstStyle/>
              <a:p>
                <a:pPr>
                  <a:defRPr sz="700"/>
                </a:pPr>
                <a:endParaRPr lang="ru-RU"/>
              </a:p>
            </c:txPr>
            <c:showVal val="1"/>
          </c:dLbls>
          <c:xVal>
            <c:numRef>
              <c:f>'all countries 2013'!$C$2:$C$25</c:f>
              <c:numCache>
                <c:formatCode>General</c:formatCode>
                <c:ptCount val="24"/>
                <c:pt idx="0">
                  <c:v>14.276763780268793</c:v>
                </c:pt>
                <c:pt idx="1">
                  <c:v>2.7737945491537133</c:v>
                </c:pt>
                <c:pt idx="2">
                  <c:v>10.177397345681673</c:v>
                </c:pt>
                <c:pt idx="3">
                  <c:v>0.16841669388935529</c:v>
                </c:pt>
                <c:pt idx="4">
                  <c:v>27.004663917854895</c:v>
                </c:pt>
                <c:pt idx="5">
                  <c:v>42.604812419715124</c:v>
                </c:pt>
                <c:pt idx="6">
                  <c:v>9.3992692068191701</c:v>
                </c:pt>
                <c:pt idx="7">
                  <c:v>3.6934565520238505</c:v>
                </c:pt>
                <c:pt idx="8">
                  <c:v>9.6328052001398099</c:v>
                </c:pt>
                <c:pt idx="9">
                  <c:v>3.5224442480992582</c:v>
                </c:pt>
                <c:pt idx="10">
                  <c:v>77.878898949978449</c:v>
                </c:pt>
                <c:pt idx="11">
                  <c:v>6.7868663793667627</c:v>
                </c:pt>
                <c:pt idx="12">
                  <c:v>0.15037130434324958</c:v>
                </c:pt>
                <c:pt idx="13">
                  <c:v>60.317481706637693</c:v>
                </c:pt>
                <c:pt idx="14">
                  <c:v>2.4141340388820627</c:v>
                </c:pt>
                <c:pt idx="15">
                  <c:v>10.793818269164415</c:v>
                </c:pt>
                <c:pt idx="16">
                  <c:v>24.675151713646205</c:v>
                </c:pt>
                <c:pt idx="17">
                  <c:v>0.9054398560244149</c:v>
                </c:pt>
                <c:pt idx="18">
                  <c:v>14.609763419824922</c:v>
                </c:pt>
                <c:pt idx="19">
                  <c:v>52.750309871170259</c:v>
                </c:pt>
                <c:pt idx="20">
                  <c:v>45.193825017041839</c:v>
                </c:pt>
                <c:pt idx="21">
                  <c:v>9.273873268260818</c:v>
                </c:pt>
                <c:pt idx="22">
                  <c:v>1.3776794142507909</c:v>
                </c:pt>
                <c:pt idx="23">
                  <c:v>6.8759548119153902</c:v>
                </c:pt>
              </c:numCache>
            </c:numRef>
          </c:xVal>
          <c:yVal>
            <c:numRef>
              <c:f>'all countries 2013'!$D$2:$D$25</c:f>
              <c:numCache>
                <c:formatCode>General</c:formatCode>
                <c:ptCount val="24"/>
                <c:pt idx="0">
                  <c:v>0.95753525046382693</c:v>
                </c:pt>
                <c:pt idx="1">
                  <c:v>0.65387096774193498</c:v>
                </c:pt>
                <c:pt idx="2">
                  <c:v>0.64234347826087834</c:v>
                </c:pt>
                <c:pt idx="3">
                  <c:v>0.50900000000000001</c:v>
                </c:pt>
                <c:pt idx="4">
                  <c:v>0.95762359550561804</c:v>
                </c:pt>
                <c:pt idx="5">
                  <c:v>0.83556989247312441</c:v>
                </c:pt>
                <c:pt idx="6">
                  <c:v>0.79149999999999998</c:v>
                </c:pt>
                <c:pt idx="7">
                  <c:v>0.67614606741573446</c:v>
                </c:pt>
                <c:pt idx="8">
                  <c:v>0.56527007299270104</c:v>
                </c:pt>
                <c:pt idx="9">
                  <c:v>0.53786470588234736</c:v>
                </c:pt>
                <c:pt idx="10">
                  <c:v>0.50141532364597097</c:v>
                </c:pt>
                <c:pt idx="11">
                  <c:v>0.45001587301587587</c:v>
                </c:pt>
                <c:pt idx="12">
                  <c:v>0.32100000000000212</c:v>
                </c:pt>
                <c:pt idx="13">
                  <c:v>0.90555319148935776</c:v>
                </c:pt>
                <c:pt idx="14">
                  <c:v>0.80634482758620762</c:v>
                </c:pt>
                <c:pt idx="15">
                  <c:v>0.74307352941176497</c:v>
                </c:pt>
                <c:pt idx="16">
                  <c:v>0.68954923362750409</c:v>
                </c:pt>
                <c:pt idx="17">
                  <c:v>0.52170588235294102</c:v>
                </c:pt>
                <c:pt idx="18">
                  <c:v>0.43197560975609989</c:v>
                </c:pt>
                <c:pt idx="19">
                  <c:v>0.42238226431339138</c:v>
                </c:pt>
                <c:pt idx="20">
                  <c:v>0.88966666666666649</c:v>
                </c:pt>
                <c:pt idx="21">
                  <c:v>0.55554054054054103</c:v>
                </c:pt>
                <c:pt idx="22">
                  <c:v>0.33213636363636612</c:v>
                </c:pt>
                <c:pt idx="23">
                  <c:v>0.80180334728033498</c:v>
                </c:pt>
              </c:numCache>
            </c:numRef>
          </c:yVal>
          <c:bubbleSize>
            <c:numRef>
              <c:f>'all countries 2013'!$F$2:$F$25</c:f>
              <c:numCache>
                <c:formatCode>General</c:formatCode>
                <c:ptCount val="24"/>
                <c:pt idx="0">
                  <c:v>2</c:v>
                </c:pt>
                <c:pt idx="1">
                  <c:v>1</c:v>
                </c:pt>
                <c:pt idx="2">
                  <c:v>2</c:v>
                </c:pt>
                <c:pt idx="3">
                  <c:v>1</c:v>
                </c:pt>
                <c:pt idx="4">
                  <c:v>1</c:v>
                </c:pt>
                <c:pt idx="5">
                  <c:v>1</c:v>
                </c:pt>
                <c:pt idx="6">
                  <c:v>1</c:v>
                </c:pt>
                <c:pt idx="7">
                  <c:v>2</c:v>
                </c:pt>
                <c:pt idx="8">
                  <c:v>1</c:v>
                </c:pt>
                <c:pt idx="9">
                  <c:v>2</c:v>
                </c:pt>
                <c:pt idx="10">
                  <c:v>1</c:v>
                </c:pt>
                <c:pt idx="11">
                  <c:v>1</c:v>
                </c:pt>
                <c:pt idx="12">
                  <c:v>1</c:v>
                </c:pt>
                <c:pt idx="13">
                  <c:v>2</c:v>
                </c:pt>
                <c:pt idx="14">
                  <c:v>1</c:v>
                </c:pt>
                <c:pt idx="15">
                  <c:v>2</c:v>
                </c:pt>
                <c:pt idx="16">
                  <c:v>2</c:v>
                </c:pt>
                <c:pt idx="17">
                  <c:v>2</c:v>
                </c:pt>
                <c:pt idx="18">
                  <c:v>2</c:v>
                </c:pt>
                <c:pt idx="19">
                  <c:v>2</c:v>
                </c:pt>
                <c:pt idx="20">
                  <c:v>2</c:v>
                </c:pt>
                <c:pt idx="21">
                  <c:v>1</c:v>
                </c:pt>
                <c:pt idx="22">
                  <c:v>1</c:v>
                </c:pt>
                <c:pt idx="23">
                  <c:v>2</c:v>
                </c:pt>
              </c:numCache>
            </c:numRef>
          </c:bubbleSize>
        </c:ser>
        <c:ser>
          <c:idx val="1"/>
          <c:order val="2"/>
          <c:tx>
            <c:v>ASEAN</c:v>
          </c:tx>
          <c:spPr>
            <a:solidFill>
              <a:srgbClr val="D73027"/>
            </a:solidFill>
            <a:ln w="25400">
              <a:noFill/>
            </a:ln>
          </c:spPr>
          <c:dLbls>
            <c:dLbl>
              <c:idx val="0"/>
              <c:layout>
                <c:manualLayout>
                  <c:x val="-1.0932594421944978E-2"/>
                  <c:y val="-6.2845008374386021E-3"/>
                </c:manualLayout>
              </c:layout>
              <c:tx>
                <c:rich>
                  <a:bodyPr/>
                  <a:lstStyle/>
                  <a:p>
                    <a:r>
                      <a:rPr lang="en-US" sz="700"/>
                      <a:t>V</a:t>
                    </a:r>
                    <a:r>
                      <a:rPr lang="en-US"/>
                      <a:t>iet Nam</a:t>
                    </a:r>
                  </a:p>
                </c:rich>
              </c:tx>
              <c:showVal val="1"/>
            </c:dLbl>
            <c:dLbl>
              <c:idx val="1"/>
              <c:layout>
                <c:manualLayout>
                  <c:x val="-9.5660201192018061E-3"/>
                  <c:y val="0"/>
                </c:manualLayout>
              </c:layout>
              <c:tx>
                <c:rich>
                  <a:bodyPr/>
                  <a:lstStyle/>
                  <a:p>
                    <a:r>
                      <a:rPr lang="en-US" sz="700"/>
                      <a:t>T</a:t>
                    </a:r>
                    <a:r>
                      <a:rPr lang="en-US"/>
                      <a:t>hailand</a:t>
                    </a:r>
                  </a:p>
                </c:rich>
              </c:tx>
              <c:showVal val="1"/>
            </c:dLbl>
            <c:dLbl>
              <c:idx val="2"/>
              <c:layout>
                <c:manualLayout>
                  <c:x val="-1.2299168724688119E-2"/>
                  <c:y val="8.3793344499182524E-3"/>
                </c:manualLayout>
              </c:layout>
              <c:tx>
                <c:rich>
                  <a:bodyPr/>
                  <a:lstStyle/>
                  <a:p>
                    <a:r>
                      <a:rPr lang="en-US" sz="700"/>
                      <a:t>C</a:t>
                    </a:r>
                    <a:r>
                      <a:rPr lang="en-US"/>
                      <a:t>ambodia</a:t>
                    </a:r>
                  </a:p>
                </c:rich>
              </c:tx>
              <c:showVal val="1"/>
            </c:dLbl>
            <c:dLbl>
              <c:idx val="3"/>
              <c:layout>
                <c:manualLayout>
                  <c:x val="-8.1994458164589296E-3"/>
                  <c:y val="0"/>
                </c:manualLayout>
              </c:layout>
              <c:tx>
                <c:rich>
                  <a:bodyPr/>
                  <a:lstStyle/>
                  <a:p>
                    <a:r>
                      <a:rPr lang="en-US" sz="700"/>
                      <a:t>I</a:t>
                    </a:r>
                    <a:r>
                      <a:rPr lang="en-US"/>
                      <a:t>ndonesia</a:t>
                    </a:r>
                  </a:p>
                </c:rich>
              </c:tx>
              <c:showVal val="1"/>
            </c:dLbl>
            <c:dLbl>
              <c:idx val="4"/>
              <c:layout>
                <c:manualLayout>
                  <c:x val="-9.5660201192019779E-3"/>
                  <c:y val="0"/>
                </c:manualLayout>
              </c:layout>
              <c:tx>
                <c:rich>
                  <a:bodyPr/>
                  <a:lstStyle/>
                  <a:p>
                    <a:r>
                      <a:rPr lang="en-US" sz="700"/>
                      <a:t>M</a:t>
                    </a:r>
                    <a:r>
                      <a:rPr lang="en-US"/>
                      <a:t>alaysia</a:t>
                    </a:r>
                  </a:p>
                </c:rich>
              </c:tx>
              <c:showVal val="1"/>
            </c:dLbl>
            <c:dLbl>
              <c:idx val="5"/>
              <c:layout>
                <c:manualLayout>
                  <c:x val="-8.1994458164588759E-3"/>
                  <c:y val="0"/>
                </c:manualLayout>
              </c:layout>
              <c:tx>
                <c:rich>
                  <a:bodyPr/>
                  <a:lstStyle/>
                  <a:p>
                    <a:r>
                      <a:rPr lang="en-US" sz="700"/>
                      <a:t>P</a:t>
                    </a:r>
                    <a:r>
                      <a:rPr lang="en-US"/>
                      <a:t>hilippines</a:t>
                    </a:r>
                  </a:p>
                </c:rich>
              </c:tx>
              <c:showVal val="1"/>
            </c:dLbl>
            <c:dLbl>
              <c:idx val="6"/>
              <c:layout>
                <c:manualLayout>
                  <c:x val="0"/>
                  <c:y val="7.6809678478958554E-17"/>
                </c:manualLayout>
              </c:layout>
              <c:tx>
                <c:rich>
                  <a:bodyPr/>
                  <a:lstStyle/>
                  <a:p>
                    <a:r>
                      <a:rPr lang="en-US" sz="700"/>
                      <a:t>S</a:t>
                    </a:r>
                    <a:r>
                      <a:rPr lang="en-US"/>
                      <a:t>ingapore</a:t>
                    </a:r>
                  </a:p>
                </c:rich>
              </c:tx>
              <c:showVal val="1"/>
            </c:dLbl>
            <c:txPr>
              <a:bodyPr/>
              <a:lstStyle/>
              <a:p>
                <a:pPr>
                  <a:defRPr sz="700"/>
                </a:pPr>
                <a:endParaRPr lang="ru-RU"/>
              </a:p>
            </c:txPr>
            <c:showVal val="1"/>
          </c:dLbls>
          <c:xVal>
            <c:numRef>
              <c:f>'all countries 2013'!$C$26:$C$32</c:f>
              <c:numCache>
                <c:formatCode>General</c:formatCode>
                <c:ptCount val="7"/>
                <c:pt idx="0">
                  <c:v>3.5143547930614352</c:v>
                </c:pt>
                <c:pt idx="1">
                  <c:v>327.95576807774631</c:v>
                </c:pt>
                <c:pt idx="2">
                  <c:v>6.9711438706644993</c:v>
                </c:pt>
                <c:pt idx="3">
                  <c:v>0.92371351114637934</c:v>
                </c:pt>
                <c:pt idx="4">
                  <c:v>232.78347336568248</c:v>
                </c:pt>
                <c:pt idx="5">
                  <c:v>1.2296557709201998</c:v>
                </c:pt>
                <c:pt idx="6">
                  <c:v>3345.0530758188829</c:v>
                </c:pt>
              </c:numCache>
            </c:numRef>
          </c:xVal>
          <c:yVal>
            <c:numRef>
              <c:f>'all countries 2013'!$D$26:$D$32</c:f>
              <c:numCache>
                <c:formatCode>General</c:formatCode>
                <c:ptCount val="7"/>
                <c:pt idx="0">
                  <c:v>0.70917538461538565</c:v>
                </c:pt>
                <c:pt idx="1">
                  <c:v>0.62256582278481065</c:v>
                </c:pt>
                <c:pt idx="2">
                  <c:v>0.62050000000000005</c:v>
                </c:pt>
                <c:pt idx="3">
                  <c:v>0.56825000000000003</c:v>
                </c:pt>
                <c:pt idx="4">
                  <c:v>0.46908539944903632</c:v>
                </c:pt>
                <c:pt idx="5">
                  <c:v>0.43272307692307732</c:v>
                </c:pt>
                <c:pt idx="6">
                  <c:v>0.28221784834382702</c:v>
                </c:pt>
              </c:numCache>
            </c:numRef>
          </c:yVal>
          <c:bubbleSize>
            <c:numRef>
              <c:f>'all countries 2013'!$F$26:$F$32</c:f>
              <c:numCache>
                <c:formatCode>General</c:formatCode>
                <c:ptCount val="7"/>
                <c:pt idx="0">
                  <c:v>1</c:v>
                </c:pt>
                <c:pt idx="1">
                  <c:v>1</c:v>
                </c:pt>
                <c:pt idx="2">
                  <c:v>2</c:v>
                </c:pt>
                <c:pt idx="3">
                  <c:v>1</c:v>
                </c:pt>
                <c:pt idx="4">
                  <c:v>1</c:v>
                </c:pt>
                <c:pt idx="5">
                  <c:v>1</c:v>
                </c:pt>
                <c:pt idx="6">
                  <c:v>1</c:v>
                </c:pt>
              </c:numCache>
            </c:numRef>
          </c:bubbleSize>
        </c:ser>
        <c:ser>
          <c:idx val="3"/>
          <c:order val="3"/>
          <c:tx>
            <c:v>EMRO</c:v>
          </c:tx>
          <c:spPr>
            <a:solidFill>
              <a:srgbClr val="FEE090"/>
            </a:solidFill>
            <a:ln w="25400">
              <a:noFill/>
            </a:ln>
          </c:spPr>
          <c:dLbls>
            <c:dLbl>
              <c:idx val="0"/>
              <c:layout>
                <c:manualLayout>
                  <c:x val="-1.5032317330174358E-2"/>
                  <c:y val="-1.2569001674877248E-2"/>
                </c:manualLayout>
              </c:layout>
              <c:tx>
                <c:rich>
                  <a:bodyPr/>
                  <a:lstStyle/>
                  <a:p>
                    <a:r>
                      <a:rPr lang="en-US" sz="700"/>
                      <a:t>U</a:t>
                    </a:r>
                    <a:r>
                      <a:rPr lang="en-US"/>
                      <a:t>AE</a:t>
                    </a:r>
                  </a:p>
                </c:rich>
              </c:tx>
              <c:showVal val="1"/>
            </c:dLbl>
            <c:dLbl>
              <c:idx val="1"/>
              <c:layout>
                <c:manualLayout>
                  <c:x val="-1.6398891632917693E-2"/>
                  <c:y val="0"/>
                </c:manualLayout>
              </c:layout>
              <c:tx>
                <c:rich>
                  <a:bodyPr/>
                  <a:lstStyle/>
                  <a:p>
                    <a:r>
                      <a:rPr lang="en-US" sz="700"/>
                      <a:t>E</a:t>
                    </a:r>
                    <a:r>
                      <a:rPr lang="en-US"/>
                      <a:t>gypt</a:t>
                    </a:r>
                  </a:p>
                </c:rich>
              </c:tx>
              <c:showVal val="1"/>
            </c:dLbl>
            <c:dLbl>
              <c:idx val="2"/>
              <c:layout>
                <c:manualLayout>
                  <c:x val="-5.4662972109725599E-3"/>
                  <c:y val="1.67586688998363E-2"/>
                </c:manualLayout>
              </c:layout>
              <c:tx>
                <c:rich>
                  <a:bodyPr/>
                  <a:lstStyle/>
                  <a:p>
                    <a:r>
                      <a:rPr lang="en-US" sz="700"/>
                      <a:t>T</a:t>
                    </a:r>
                    <a:r>
                      <a:rPr lang="en-US"/>
                      <a:t>unisia</a:t>
                    </a:r>
                  </a:p>
                </c:rich>
              </c:tx>
              <c:showVal val="1"/>
            </c:dLbl>
            <c:dLbl>
              <c:idx val="3"/>
              <c:layout>
                <c:manualLayout>
                  <c:x val="-1.6398891632917589E-2"/>
                  <c:y val="0"/>
                </c:manualLayout>
              </c:layout>
              <c:tx>
                <c:rich>
                  <a:bodyPr/>
                  <a:lstStyle/>
                  <a:p>
                    <a:r>
                      <a:rPr lang="en-US" sz="700"/>
                      <a:t>M</a:t>
                    </a:r>
                    <a:r>
                      <a:rPr lang="en-US"/>
                      <a:t>orocco</a:t>
                    </a:r>
                  </a:p>
                </c:rich>
              </c:tx>
              <c:showVal val="1"/>
            </c:dLbl>
            <c:dLbl>
              <c:idx val="4"/>
              <c:layout>
                <c:manualLayout>
                  <c:x val="-8.1994458164588759E-3"/>
                  <c:y val="0"/>
                </c:manualLayout>
              </c:layout>
              <c:tx>
                <c:rich>
                  <a:bodyPr/>
                  <a:lstStyle/>
                  <a:p>
                    <a:r>
                      <a:rPr lang="en-US" sz="700"/>
                      <a:t>I</a:t>
                    </a:r>
                    <a:r>
                      <a:rPr lang="en-US"/>
                      <a:t>raq</a:t>
                    </a:r>
                  </a:p>
                </c:rich>
              </c:tx>
              <c:showVal val="1"/>
            </c:dLbl>
            <c:dLbl>
              <c:idx val="5"/>
              <c:layout>
                <c:manualLayout>
                  <c:x val="-6.8328715137156316E-3"/>
                  <c:y val="-4.1898321724876536E-3"/>
                </c:manualLayout>
              </c:layout>
              <c:tx>
                <c:rich>
                  <a:bodyPr/>
                  <a:lstStyle/>
                  <a:p>
                    <a:r>
                      <a:rPr lang="en-US" sz="700"/>
                      <a:t>I</a:t>
                    </a:r>
                    <a:r>
                      <a:rPr lang="en-US"/>
                      <a:t>ran</a:t>
                    </a:r>
                  </a:p>
                </c:rich>
              </c:tx>
              <c:showVal val="1"/>
            </c:dLbl>
            <c:dLbl>
              <c:idx val="6"/>
              <c:layout>
                <c:manualLayout>
                  <c:x val="-1.5032317330174358E-2"/>
                  <c:y val="2.0948336124795436E-2"/>
                </c:manualLayout>
              </c:layout>
              <c:tx>
                <c:rich>
                  <a:bodyPr/>
                  <a:lstStyle/>
                  <a:p>
                    <a:r>
                      <a:rPr lang="en-US" sz="700"/>
                      <a:t>O</a:t>
                    </a:r>
                    <a:r>
                      <a:rPr lang="en-US"/>
                      <a:t>man</a:t>
                    </a:r>
                  </a:p>
                </c:rich>
              </c:tx>
              <c:showVal val="1"/>
            </c:dLbl>
            <c:dLbl>
              <c:idx val="7"/>
              <c:layout>
                <c:manualLayout>
                  <c:x val="-1.2299168724688119E-2"/>
                  <c:y val="0"/>
                </c:manualLayout>
              </c:layout>
              <c:tx>
                <c:rich>
                  <a:bodyPr/>
                  <a:lstStyle/>
                  <a:p>
                    <a:r>
                      <a:rPr lang="en-US" sz="700"/>
                      <a:t>J</a:t>
                    </a:r>
                    <a:r>
                      <a:rPr lang="en-US"/>
                      <a:t>ordan</a:t>
                    </a:r>
                  </a:p>
                </c:rich>
              </c:tx>
              <c:showVal val="1"/>
            </c:dLbl>
            <c:dLbl>
              <c:idx val="8"/>
              <c:layout>
                <c:manualLayout>
                  <c:x val="-1.2299168724688119E-2"/>
                  <c:y val="0"/>
                </c:manualLayout>
              </c:layout>
              <c:tx>
                <c:rich>
                  <a:bodyPr/>
                  <a:lstStyle/>
                  <a:p>
                    <a:r>
                      <a:rPr lang="en-US" sz="700"/>
                      <a:t>S</a:t>
                    </a:r>
                    <a:r>
                      <a:rPr lang="en-US"/>
                      <a:t>audi Arabia</a:t>
                    </a:r>
                  </a:p>
                </c:rich>
              </c:tx>
              <c:showVal val="1"/>
            </c:dLbl>
            <c:txPr>
              <a:bodyPr/>
              <a:lstStyle/>
              <a:p>
                <a:pPr>
                  <a:defRPr sz="700"/>
                </a:pPr>
                <a:endParaRPr lang="ru-RU"/>
              </a:p>
            </c:txPr>
            <c:showVal val="1"/>
          </c:dLbls>
          <c:xVal>
            <c:numRef>
              <c:f>'all countries 2013'!$C$37:$C$45</c:f>
              <c:numCache>
                <c:formatCode>General</c:formatCode>
                <c:ptCount val="9"/>
                <c:pt idx="0">
                  <c:v>4.7497502727452758</c:v>
                </c:pt>
                <c:pt idx="1">
                  <c:v>19.274421665350363</c:v>
                </c:pt>
                <c:pt idx="2">
                  <c:v>7.0137403788324209</c:v>
                </c:pt>
                <c:pt idx="3">
                  <c:v>106.61846119636265</c:v>
                </c:pt>
                <c:pt idx="4">
                  <c:v>0.59638750510420746</c:v>
                </c:pt>
                <c:pt idx="5">
                  <c:v>10.519210708556498</c:v>
                </c:pt>
                <c:pt idx="6">
                  <c:v>556.09558756857416</c:v>
                </c:pt>
                <c:pt idx="7">
                  <c:v>4.4738718939180515</c:v>
                </c:pt>
                <c:pt idx="8">
                  <c:v>27.914314783565789</c:v>
                </c:pt>
              </c:numCache>
            </c:numRef>
          </c:xVal>
          <c:yVal>
            <c:numRef>
              <c:f>'all countries 2013'!$D$37:$D$45</c:f>
              <c:numCache>
                <c:formatCode>General</c:formatCode>
                <c:ptCount val="9"/>
                <c:pt idx="0">
                  <c:v>0.826538461538461</c:v>
                </c:pt>
                <c:pt idx="1">
                  <c:v>0.62558698296837001</c:v>
                </c:pt>
                <c:pt idx="2">
                  <c:v>0.543276315789474</c:v>
                </c:pt>
                <c:pt idx="3">
                  <c:v>0.48128210284401246</c:v>
                </c:pt>
                <c:pt idx="4">
                  <c:v>0.46084210526315988</c:v>
                </c:pt>
                <c:pt idx="5">
                  <c:v>0.39202023809524023</c:v>
                </c:pt>
                <c:pt idx="6">
                  <c:v>0.35105188141391108</c:v>
                </c:pt>
                <c:pt idx="7">
                  <c:v>0.34817241379310382</c:v>
                </c:pt>
                <c:pt idx="8">
                  <c:v>0.32728989361702437</c:v>
                </c:pt>
              </c:numCache>
            </c:numRef>
          </c:yVal>
          <c:bubbleSize>
            <c:numRef>
              <c:f>'all countries 2013'!$F$37:$F$45</c:f>
              <c:numCache>
                <c:formatCode>General</c:formatCode>
                <c:ptCount val="9"/>
                <c:pt idx="0">
                  <c:v>1</c:v>
                </c:pt>
                <c:pt idx="1">
                  <c:v>2</c:v>
                </c:pt>
                <c:pt idx="2">
                  <c:v>1</c:v>
                </c:pt>
                <c:pt idx="3">
                  <c:v>2</c:v>
                </c:pt>
                <c:pt idx="4">
                  <c:v>1</c:v>
                </c:pt>
                <c:pt idx="5">
                  <c:v>1</c:v>
                </c:pt>
                <c:pt idx="6">
                  <c:v>2</c:v>
                </c:pt>
                <c:pt idx="7">
                  <c:v>1</c:v>
                </c:pt>
                <c:pt idx="8">
                  <c:v>2</c:v>
                </c:pt>
              </c:numCache>
            </c:numRef>
          </c:bubbleSize>
        </c:ser>
        <c:ser>
          <c:idx val="5"/>
          <c:order val="4"/>
          <c:tx>
            <c:v>Latin America</c:v>
          </c:tx>
          <c:spPr>
            <a:solidFill>
              <a:srgbClr val="4576B4"/>
            </a:solidFill>
            <a:ln w="25400">
              <a:noFill/>
            </a:ln>
          </c:spPr>
          <c:dLbls>
            <c:dLbl>
              <c:idx val="0"/>
              <c:layout>
                <c:manualLayout>
                  <c:x val="-1.5032317330174358E-2"/>
                  <c:y val="-1.4663835287356828E-2"/>
                </c:manualLayout>
              </c:layout>
              <c:tx>
                <c:rich>
                  <a:bodyPr/>
                  <a:lstStyle/>
                  <a:p>
                    <a:r>
                      <a:rPr lang="en-US" sz="700"/>
                      <a:t>V</a:t>
                    </a:r>
                    <a:r>
                      <a:rPr lang="en-US"/>
                      <a:t>enezuela</a:t>
                    </a:r>
                  </a:p>
                </c:rich>
              </c:tx>
              <c:showVal val="1"/>
            </c:dLbl>
            <c:dLbl>
              <c:idx val="1"/>
              <c:layout>
                <c:manualLayout>
                  <c:x val="-1.0932594421944978E-2"/>
                  <c:y val="-3.35173377996726E-2"/>
                </c:manualLayout>
              </c:layout>
              <c:tx>
                <c:rich>
                  <a:bodyPr/>
                  <a:lstStyle/>
                  <a:p>
                    <a:r>
                      <a:rPr lang="en-US" sz="700"/>
                      <a:t>C</a:t>
                    </a:r>
                    <a:r>
                      <a:rPr lang="en-US"/>
                      <a:t>olombia</a:t>
                    </a:r>
                  </a:p>
                </c:rich>
              </c:tx>
              <c:showVal val="1"/>
            </c:dLbl>
            <c:dLbl>
              <c:idx val="2"/>
              <c:layout>
                <c:manualLayout>
                  <c:x val="-8.1994458164590077E-3"/>
                  <c:y val="0"/>
                </c:manualLayout>
              </c:layout>
              <c:tx>
                <c:rich>
                  <a:bodyPr/>
                  <a:lstStyle/>
                  <a:p>
                    <a:r>
                      <a:rPr lang="en-US" sz="700"/>
                      <a:t>P</a:t>
                    </a:r>
                    <a:r>
                      <a:rPr lang="en-US"/>
                      <a:t>eru</a:t>
                    </a:r>
                  </a:p>
                </c:rich>
              </c:tx>
              <c:showVal val="1"/>
            </c:dLbl>
            <c:dLbl>
              <c:idx val="3"/>
              <c:layout>
                <c:manualLayout>
                  <c:x val="-5.4662972109725599E-3"/>
                  <c:y val="-1.2569001674877208E-2"/>
                </c:manualLayout>
              </c:layout>
              <c:tx>
                <c:rich>
                  <a:bodyPr/>
                  <a:lstStyle/>
                  <a:p>
                    <a:r>
                      <a:rPr lang="en-US" sz="700"/>
                      <a:t>B</a:t>
                    </a:r>
                    <a:r>
                      <a:rPr lang="en-US"/>
                      <a:t>razil</a:t>
                    </a:r>
                  </a:p>
                </c:rich>
              </c:tx>
              <c:showVal val="1"/>
            </c:dLbl>
            <c:dLbl>
              <c:idx val="4"/>
              <c:layout>
                <c:manualLayout>
                  <c:x val="-1.3665743027431241E-2"/>
                  <c:y val="0"/>
                </c:manualLayout>
              </c:layout>
              <c:tx>
                <c:rich>
                  <a:bodyPr/>
                  <a:lstStyle/>
                  <a:p>
                    <a:r>
                      <a:rPr lang="en-US" sz="700"/>
                      <a:t>M</a:t>
                    </a:r>
                    <a:r>
                      <a:rPr lang="en-US"/>
                      <a:t>exico</a:t>
                    </a:r>
                  </a:p>
                </c:rich>
              </c:tx>
              <c:showVal val="1"/>
            </c:dLbl>
            <c:dLbl>
              <c:idx val="5"/>
              <c:layout>
                <c:manualLayout>
                  <c:x val="-1.2299168724688021E-2"/>
                  <c:y val="0"/>
                </c:manualLayout>
              </c:layout>
              <c:tx>
                <c:rich>
                  <a:bodyPr/>
                  <a:lstStyle/>
                  <a:p>
                    <a:r>
                      <a:rPr lang="en-US" sz="700"/>
                      <a:t>A</a:t>
                    </a:r>
                    <a:r>
                      <a:rPr lang="en-US"/>
                      <a:t>rgentina</a:t>
                    </a:r>
                  </a:p>
                </c:rich>
              </c:tx>
              <c:showVal val="1"/>
            </c:dLbl>
            <c:dLbl>
              <c:idx val="6"/>
              <c:layout>
                <c:manualLayout>
                  <c:x val="-1.6398891632917693E-2"/>
                  <c:y val="-3.7707005024631687E-2"/>
                </c:manualLayout>
              </c:layout>
              <c:tx>
                <c:rich>
                  <a:bodyPr/>
                  <a:lstStyle/>
                  <a:p>
                    <a:r>
                      <a:rPr lang="en-US" sz="700"/>
                      <a:t>B</a:t>
                    </a:r>
                    <a:r>
                      <a:rPr lang="en-US"/>
                      <a:t>olivia</a:t>
                    </a:r>
                  </a:p>
                </c:rich>
              </c:tx>
              <c:showVal val="1"/>
            </c:dLbl>
            <c:dLbl>
              <c:idx val="7"/>
              <c:layout>
                <c:manualLayout>
                  <c:x val="-1.5032317330174358E-2"/>
                  <c:y val="6.2845008374386021E-3"/>
                </c:manualLayout>
              </c:layout>
              <c:tx>
                <c:rich>
                  <a:bodyPr/>
                  <a:lstStyle/>
                  <a:p>
                    <a:r>
                      <a:rPr lang="en-US" sz="700"/>
                      <a:t>C</a:t>
                    </a:r>
                    <a:r>
                      <a:rPr lang="en-US"/>
                      <a:t>hile</a:t>
                    </a:r>
                  </a:p>
                </c:rich>
              </c:tx>
              <c:showVal val="1"/>
            </c:dLbl>
            <c:dLbl>
              <c:idx val="8"/>
              <c:layout>
                <c:manualLayout>
                  <c:x val="-9.5660201192019779E-3"/>
                  <c:y val="0"/>
                </c:manualLayout>
              </c:layout>
              <c:tx>
                <c:rich>
                  <a:bodyPr/>
                  <a:lstStyle/>
                  <a:p>
                    <a:r>
                      <a:rPr lang="en-US" sz="700"/>
                      <a:t>B</a:t>
                    </a:r>
                    <a:r>
                      <a:rPr lang="en-US"/>
                      <a:t>arbados</a:t>
                    </a:r>
                  </a:p>
                </c:rich>
              </c:tx>
              <c:showVal val="1"/>
            </c:dLbl>
            <c:dLbl>
              <c:idx val="9"/>
              <c:layout>
                <c:manualLayout>
                  <c:x val="-1.3665743027431241E-2"/>
                  <c:y val="-1.8853502512315899E-2"/>
                </c:manualLayout>
              </c:layout>
              <c:tx>
                <c:rich>
                  <a:bodyPr/>
                  <a:lstStyle/>
                  <a:p>
                    <a:r>
                      <a:rPr lang="en-US" sz="700"/>
                      <a:t>J</a:t>
                    </a:r>
                    <a:r>
                      <a:rPr lang="en-US"/>
                      <a:t>amaica</a:t>
                    </a:r>
                  </a:p>
                </c:rich>
              </c:tx>
              <c:showVal val="1"/>
            </c:dLbl>
            <c:txPr>
              <a:bodyPr/>
              <a:lstStyle/>
              <a:p>
                <a:pPr>
                  <a:defRPr sz="700"/>
                </a:pPr>
                <a:endParaRPr lang="ru-RU"/>
              </a:p>
            </c:txPr>
            <c:showVal val="1"/>
          </c:dLbls>
          <c:xVal>
            <c:numRef>
              <c:f>'all countries 2013'!$C$80:$C$89</c:f>
              <c:numCache>
                <c:formatCode>General</c:formatCode>
                <c:ptCount val="10"/>
                <c:pt idx="0">
                  <c:v>43.114527399598394</c:v>
                </c:pt>
                <c:pt idx="1">
                  <c:v>2.9510916886043899</c:v>
                </c:pt>
                <c:pt idx="2">
                  <c:v>175.81650063989642</c:v>
                </c:pt>
                <c:pt idx="3">
                  <c:v>1.0298014490072518</c:v>
                </c:pt>
                <c:pt idx="4">
                  <c:v>51.100943102795405</c:v>
                </c:pt>
                <c:pt idx="5">
                  <c:v>123.44235867275572</c:v>
                </c:pt>
                <c:pt idx="6">
                  <c:v>2.2942241091790665</c:v>
                </c:pt>
                <c:pt idx="7">
                  <c:v>27.937592877249589</c:v>
                </c:pt>
                <c:pt idx="8">
                  <c:v>121.22261667676855</c:v>
                </c:pt>
                <c:pt idx="9">
                  <c:v>23.026318050502557</c:v>
                </c:pt>
              </c:numCache>
            </c:numRef>
          </c:xVal>
          <c:yVal>
            <c:numRef>
              <c:f>'all countries 2013'!$D$80:$D$89</c:f>
              <c:numCache>
                <c:formatCode>General</c:formatCode>
                <c:ptCount val="10"/>
                <c:pt idx="0">
                  <c:v>0.75961939690302094</c:v>
                </c:pt>
                <c:pt idx="1">
                  <c:v>0.71068888888889392</c:v>
                </c:pt>
                <c:pt idx="2">
                  <c:v>0.70789195884146305</c:v>
                </c:pt>
                <c:pt idx="3">
                  <c:v>0.69818357487922456</c:v>
                </c:pt>
                <c:pt idx="4">
                  <c:v>0.646127294157266</c:v>
                </c:pt>
                <c:pt idx="5">
                  <c:v>0.58064239543725671</c:v>
                </c:pt>
                <c:pt idx="6">
                  <c:v>0.53525</c:v>
                </c:pt>
                <c:pt idx="7">
                  <c:v>0.49095010395010646</c:v>
                </c:pt>
                <c:pt idx="8">
                  <c:v>0.4279142857142903</c:v>
                </c:pt>
                <c:pt idx="9">
                  <c:v>0.5036268656716415</c:v>
                </c:pt>
              </c:numCache>
            </c:numRef>
          </c:yVal>
          <c:bubbleSize>
            <c:numRef>
              <c:f>'all countries 2013'!$F$80:$F$89</c:f>
              <c:numCache>
                <c:formatCode>General</c:formatCode>
                <c:ptCount val="10"/>
                <c:pt idx="0">
                  <c:v>1</c:v>
                </c:pt>
                <c:pt idx="1">
                  <c:v>1</c:v>
                </c:pt>
                <c:pt idx="2">
                  <c:v>2</c:v>
                </c:pt>
                <c:pt idx="3">
                  <c:v>2</c:v>
                </c:pt>
                <c:pt idx="4">
                  <c:v>2</c:v>
                </c:pt>
                <c:pt idx="5">
                  <c:v>2</c:v>
                </c:pt>
                <c:pt idx="6">
                  <c:v>1</c:v>
                </c:pt>
                <c:pt idx="7">
                  <c:v>1</c:v>
                </c:pt>
                <c:pt idx="8">
                  <c:v>1</c:v>
                </c:pt>
                <c:pt idx="9">
                  <c:v>2</c:v>
                </c:pt>
              </c:numCache>
            </c:numRef>
          </c:bubbleSize>
        </c:ser>
        <c:ser>
          <c:idx val="6"/>
          <c:order val="5"/>
          <c:tx>
            <c:v>North America</c:v>
          </c:tx>
          <c:spPr>
            <a:solidFill>
              <a:srgbClr val="FBAFED"/>
            </a:solidFill>
            <a:ln w="25400">
              <a:noFill/>
            </a:ln>
          </c:spPr>
          <c:dLbls>
            <c:dLbl>
              <c:idx val="0"/>
              <c:layout>
                <c:manualLayout>
                  <c:x val="-1.3665743027431241E-2"/>
                  <c:y val="-6.2845008374385284E-3"/>
                </c:manualLayout>
              </c:layout>
              <c:tx>
                <c:rich>
                  <a:bodyPr/>
                  <a:lstStyle/>
                  <a:p>
                    <a:r>
                      <a:rPr lang="en-US" sz="700"/>
                      <a:t>U</a:t>
                    </a:r>
                    <a:r>
                      <a:rPr lang="en-US"/>
                      <a:t>nited States</a:t>
                    </a:r>
                  </a:p>
                </c:rich>
              </c:tx>
              <c:showVal val="1"/>
            </c:dLbl>
            <c:dLbl>
              <c:idx val="1"/>
              <c:layout>
                <c:manualLayout>
                  <c:x val="-1.2299168724688119E-2"/>
                  <c:y val="-7.6809678478958554E-17"/>
                </c:manualLayout>
              </c:layout>
              <c:tx>
                <c:rich>
                  <a:bodyPr/>
                  <a:lstStyle/>
                  <a:p>
                    <a:r>
                      <a:rPr lang="en-US" sz="700"/>
                      <a:t>C</a:t>
                    </a:r>
                    <a:r>
                      <a:rPr lang="en-US"/>
                      <a:t>anada</a:t>
                    </a:r>
                  </a:p>
                </c:rich>
              </c:tx>
              <c:showVal val="1"/>
            </c:dLbl>
            <c:txPr>
              <a:bodyPr/>
              <a:lstStyle/>
              <a:p>
                <a:pPr>
                  <a:defRPr sz="700"/>
                </a:pPr>
                <a:endParaRPr lang="ru-RU"/>
              </a:p>
            </c:txPr>
            <c:showVal val="1"/>
          </c:dLbls>
          <c:xVal>
            <c:numRef>
              <c:f>'all countries 2013'!$C$90:$C$91</c:f>
              <c:numCache>
                <c:formatCode>General</c:formatCode>
                <c:ptCount val="2"/>
                <c:pt idx="0">
                  <c:v>729.13457179348018</c:v>
                </c:pt>
                <c:pt idx="1">
                  <c:v>975.78089881481003</c:v>
                </c:pt>
              </c:numCache>
            </c:numRef>
          </c:xVal>
          <c:yVal>
            <c:numRef>
              <c:f>'all countries 2013'!$D$90:$D$91</c:f>
              <c:numCache>
                <c:formatCode>General</c:formatCode>
                <c:ptCount val="2"/>
                <c:pt idx="0">
                  <c:v>0.37844759933129735</c:v>
                </c:pt>
                <c:pt idx="1">
                  <c:v>0.35961311553170699</c:v>
                </c:pt>
              </c:numCache>
            </c:numRef>
          </c:yVal>
          <c:bubbleSize>
            <c:numRef>
              <c:f>'all countries 2013'!$F$90:$F$91</c:f>
              <c:numCache>
                <c:formatCode>General</c:formatCode>
                <c:ptCount val="2"/>
                <c:pt idx="0">
                  <c:v>1</c:v>
                </c:pt>
                <c:pt idx="1">
                  <c:v>1</c:v>
                </c:pt>
              </c:numCache>
            </c:numRef>
          </c:bubbleSize>
        </c:ser>
        <c:ser>
          <c:idx val="7"/>
          <c:order val="6"/>
          <c:tx>
            <c:v>Oceania</c:v>
          </c:tx>
          <c:spPr>
            <a:solidFill>
              <a:srgbClr val="B3A2C7"/>
            </a:solidFill>
            <a:ln w="25400">
              <a:noFill/>
            </a:ln>
          </c:spPr>
          <c:dLbls>
            <c:dLbl>
              <c:idx val="0"/>
              <c:layout>
                <c:manualLayout>
                  <c:x val="-6.8328715137156316E-3"/>
                  <c:y val="0"/>
                </c:manualLayout>
              </c:layout>
              <c:tx>
                <c:rich>
                  <a:bodyPr/>
                  <a:lstStyle/>
                  <a:p>
                    <a:r>
                      <a:rPr lang="en-US" sz="700"/>
                      <a:t>N</a:t>
                    </a:r>
                    <a:r>
                      <a:rPr lang="en-US"/>
                      <a:t>ew Zealand</a:t>
                    </a:r>
                  </a:p>
                </c:rich>
              </c:tx>
              <c:showVal val="1"/>
            </c:dLbl>
            <c:dLbl>
              <c:idx val="1"/>
              <c:layout>
                <c:manualLayout>
                  <c:x val="-6.8328715137155197E-3"/>
                  <c:y val="-8.3793344499182524E-3"/>
                </c:manualLayout>
              </c:layout>
              <c:tx>
                <c:rich>
                  <a:bodyPr/>
                  <a:lstStyle/>
                  <a:p>
                    <a:r>
                      <a:rPr lang="en-US" sz="700"/>
                      <a:t>A</a:t>
                    </a:r>
                    <a:r>
                      <a:rPr lang="en-US"/>
                      <a:t>ustralia</a:t>
                    </a:r>
                  </a:p>
                </c:rich>
              </c:tx>
              <c:showVal val="1"/>
            </c:dLbl>
            <c:txPr>
              <a:bodyPr/>
              <a:lstStyle/>
              <a:p>
                <a:pPr>
                  <a:defRPr sz="700"/>
                </a:pPr>
                <a:endParaRPr lang="ru-RU"/>
              </a:p>
            </c:txPr>
            <c:showVal val="1"/>
          </c:dLbls>
          <c:xVal>
            <c:numRef>
              <c:f>'all countries 2013'!$C$92:$C$93</c:f>
              <c:numCache>
                <c:formatCode>General</c:formatCode>
                <c:ptCount val="2"/>
                <c:pt idx="0">
                  <c:v>966.06891963621558</c:v>
                </c:pt>
                <c:pt idx="1">
                  <c:v>950.97132168573296</c:v>
                </c:pt>
              </c:numCache>
            </c:numRef>
          </c:xVal>
          <c:yVal>
            <c:numRef>
              <c:f>'all countries 2013'!$D$92:$D$93</c:f>
              <c:numCache>
                <c:formatCode>General</c:formatCode>
                <c:ptCount val="2"/>
                <c:pt idx="0">
                  <c:v>0.6915736305430441</c:v>
                </c:pt>
                <c:pt idx="1">
                  <c:v>0.44632544518445388</c:v>
                </c:pt>
              </c:numCache>
            </c:numRef>
          </c:yVal>
          <c:bubbleSize>
            <c:numRef>
              <c:f>'all countries 2013'!$F$92:$F$93</c:f>
              <c:numCache>
                <c:formatCode>General</c:formatCode>
                <c:ptCount val="2"/>
                <c:pt idx="0">
                  <c:v>1</c:v>
                </c:pt>
                <c:pt idx="1">
                  <c:v>1</c:v>
                </c:pt>
              </c:numCache>
            </c:numRef>
          </c:bubbleSize>
        </c:ser>
        <c:ser>
          <c:idx val="2"/>
          <c:order val="7"/>
          <c:tx>
            <c:v>Asia</c:v>
          </c:tx>
          <c:spPr>
            <a:solidFill>
              <a:srgbClr val="F46D43"/>
            </a:solidFill>
            <a:ln w="25400">
              <a:noFill/>
            </a:ln>
          </c:spPr>
          <c:dLbls>
            <c:dLbl>
              <c:idx val="0"/>
              <c:layout>
                <c:manualLayout>
                  <c:x val="-1.0932594421944978E-2"/>
                  <c:y val="-2.0948336124795015E-3"/>
                </c:manualLayout>
              </c:layout>
              <c:tx>
                <c:rich>
                  <a:bodyPr/>
                  <a:lstStyle/>
                  <a:p>
                    <a:r>
                      <a:rPr lang="en-US" sz="700"/>
                      <a:t>J</a:t>
                    </a:r>
                    <a:r>
                      <a:rPr lang="en-US"/>
                      <a:t>apan</a:t>
                    </a:r>
                  </a:p>
                </c:rich>
              </c:tx>
              <c:showVal val="1"/>
            </c:dLbl>
            <c:dLbl>
              <c:idx val="1"/>
              <c:layout>
                <c:manualLayout>
                  <c:x val="-1.7765465935660661E-2"/>
                  <c:y val="-1.0474168062397681E-2"/>
                </c:manualLayout>
              </c:layout>
              <c:tx>
                <c:rich>
                  <a:bodyPr/>
                  <a:lstStyle/>
                  <a:p>
                    <a:r>
                      <a:rPr lang="en-US" sz="700"/>
                      <a:t>I</a:t>
                    </a:r>
                    <a:r>
                      <a:rPr lang="en-US"/>
                      <a:t>ndia</a:t>
                    </a:r>
                  </a:p>
                </c:rich>
              </c:tx>
              <c:showVal val="1"/>
            </c:dLbl>
            <c:dLbl>
              <c:idx val="2"/>
              <c:layout>
                <c:manualLayout>
                  <c:x val="-1.6398891632917693E-2"/>
                  <c:y val="0"/>
                </c:manualLayout>
              </c:layout>
              <c:tx>
                <c:rich>
                  <a:bodyPr/>
                  <a:lstStyle/>
                  <a:p>
                    <a:r>
                      <a:rPr lang="en-US" sz="700"/>
                      <a:t>N</a:t>
                    </a:r>
                    <a:r>
                      <a:rPr lang="en-US"/>
                      <a:t>epal</a:t>
                    </a:r>
                  </a:p>
                </c:rich>
              </c:tx>
              <c:showVal val="1"/>
            </c:dLbl>
            <c:dLbl>
              <c:idx val="3"/>
              <c:layout>
                <c:manualLayout>
                  <c:x val="-1.2299168724688211E-2"/>
                  <c:y val="0"/>
                </c:manualLayout>
              </c:layout>
              <c:tx>
                <c:rich>
                  <a:bodyPr/>
                  <a:lstStyle/>
                  <a:p>
                    <a:r>
                      <a:rPr lang="en-US" sz="700"/>
                      <a:t>R</a:t>
                    </a:r>
                    <a:r>
                      <a:rPr lang="en-US"/>
                      <a:t>ep of Korea</a:t>
                    </a:r>
                  </a:p>
                </c:rich>
              </c:tx>
              <c:showVal val="1"/>
            </c:dLbl>
            <c:txPr>
              <a:bodyPr/>
              <a:lstStyle/>
              <a:p>
                <a:pPr>
                  <a:defRPr sz="700"/>
                </a:pPr>
                <a:endParaRPr lang="ru-RU"/>
              </a:p>
            </c:txPr>
            <c:showVal val="1"/>
          </c:dLbls>
          <c:xVal>
            <c:numRef>
              <c:f>'all countries 2013'!$C$33:$C$36</c:f>
              <c:numCache>
                <c:formatCode>General</c:formatCode>
                <c:ptCount val="4"/>
                <c:pt idx="0">
                  <c:v>474.04748372485699</c:v>
                </c:pt>
                <c:pt idx="1">
                  <c:v>21.67512468760669</c:v>
                </c:pt>
                <c:pt idx="2">
                  <c:v>1.8074110227162981</c:v>
                </c:pt>
                <c:pt idx="3">
                  <c:v>960.87845861858852</c:v>
                </c:pt>
              </c:numCache>
            </c:numRef>
          </c:xVal>
          <c:yVal>
            <c:numRef>
              <c:f>'all countries 2013'!$D$33:$D$36</c:f>
              <c:numCache>
                <c:formatCode>General</c:formatCode>
                <c:ptCount val="4"/>
                <c:pt idx="0">
                  <c:v>0.71881790000663059</c:v>
                </c:pt>
                <c:pt idx="1">
                  <c:v>0.80570556668304794</c:v>
                </c:pt>
                <c:pt idx="2">
                  <c:v>0.67563636363636403</c:v>
                </c:pt>
                <c:pt idx="3">
                  <c:v>0.43265841836734986</c:v>
                </c:pt>
              </c:numCache>
            </c:numRef>
          </c:yVal>
          <c:bubbleSize>
            <c:numRef>
              <c:f>'all countries 2013'!$F$33:$F$36</c:f>
              <c:numCache>
                <c:formatCode>General</c:formatCode>
                <c:ptCount val="4"/>
                <c:pt idx="0">
                  <c:v>1</c:v>
                </c:pt>
                <c:pt idx="1">
                  <c:v>2</c:v>
                </c:pt>
                <c:pt idx="2">
                  <c:v>2</c:v>
                </c:pt>
                <c:pt idx="3">
                  <c:v>1</c:v>
                </c:pt>
              </c:numCache>
            </c:numRef>
          </c:bubbleSize>
        </c:ser>
        <c:ser>
          <c:idx val="8"/>
          <c:order val="8"/>
          <c:tx>
            <c:v>Russian speaking countries</c:v>
          </c:tx>
          <c:spPr>
            <a:solidFill>
              <a:srgbClr val="7D539F"/>
            </a:solidFill>
            <a:ln w="25400">
              <a:noFill/>
            </a:ln>
          </c:spPr>
          <c:dLbls>
            <c:dLbl>
              <c:idx val="0"/>
              <c:layout>
                <c:manualLayout>
                  <c:x val="-1.0932594421944978E-2"/>
                  <c:y val="-2.094833612479541E-3"/>
                </c:manualLayout>
              </c:layout>
              <c:tx>
                <c:rich>
                  <a:bodyPr/>
                  <a:lstStyle/>
                  <a:p>
                    <a:r>
                      <a:rPr lang="en-US" sz="700"/>
                      <a:t>B</a:t>
                    </a:r>
                    <a:r>
                      <a:rPr lang="en-US"/>
                      <a:t>elarus</a:t>
                    </a:r>
                  </a:p>
                </c:rich>
              </c:tx>
              <c:showVal val="1"/>
            </c:dLbl>
            <c:dLbl>
              <c:idx val="1"/>
              <c:tx>
                <c:rich>
                  <a:bodyPr/>
                  <a:lstStyle/>
                  <a:p>
                    <a:r>
                      <a:rPr lang="en-US" sz="700"/>
                      <a:t>K</a:t>
                    </a:r>
                    <a:r>
                      <a:rPr lang="en-US"/>
                      <a:t>azakhstan</a:t>
                    </a:r>
                  </a:p>
                </c:rich>
              </c:tx>
              <c:showVal val="1"/>
            </c:dLbl>
            <c:dLbl>
              <c:idx val="2"/>
              <c:layout>
                <c:manualLayout>
                  <c:x val="-9.5660201192019779E-3"/>
                  <c:y val="0"/>
                </c:manualLayout>
              </c:layout>
              <c:tx>
                <c:rich>
                  <a:bodyPr/>
                  <a:lstStyle/>
                  <a:p>
                    <a:r>
                      <a:rPr lang="en-US" sz="700"/>
                      <a:t>U</a:t>
                    </a:r>
                    <a:r>
                      <a:rPr lang="en-US"/>
                      <a:t>kraine</a:t>
                    </a:r>
                  </a:p>
                </c:rich>
              </c:tx>
              <c:showVal val="1"/>
            </c:dLbl>
            <c:dLbl>
              <c:idx val="3"/>
              <c:layout>
                <c:manualLayout>
                  <c:x val="-9.5660201192019779E-3"/>
                  <c:y val="-6.2845008374386021E-3"/>
                </c:manualLayout>
              </c:layout>
              <c:tx>
                <c:rich>
                  <a:bodyPr/>
                  <a:lstStyle/>
                  <a:p>
                    <a:r>
                      <a:rPr lang="en-US" sz="700"/>
                      <a:t>M</a:t>
                    </a:r>
                    <a:r>
                      <a:rPr lang="en-US"/>
                      <a:t>oldavia</a:t>
                    </a:r>
                  </a:p>
                </c:rich>
              </c:tx>
              <c:showVal val="1"/>
            </c:dLbl>
            <c:dLbl>
              <c:idx val="4"/>
              <c:layout>
                <c:manualLayout>
                  <c:x val="-1.2299168724688021E-2"/>
                  <c:y val="-2.094833612479541E-3"/>
                </c:manualLayout>
              </c:layout>
              <c:tx>
                <c:rich>
                  <a:bodyPr/>
                  <a:lstStyle/>
                  <a:p>
                    <a:r>
                      <a:rPr lang="en-US" sz="700"/>
                      <a:t>A</a:t>
                    </a:r>
                    <a:r>
                      <a:rPr lang="en-US"/>
                      <a:t>rmenia</a:t>
                    </a:r>
                  </a:p>
                </c:rich>
              </c:tx>
              <c:showVal val="1"/>
            </c:dLbl>
            <c:dLbl>
              <c:idx val="5"/>
              <c:tx>
                <c:rich>
                  <a:bodyPr/>
                  <a:lstStyle/>
                  <a:p>
                    <a:r>
                      <a:rPr lang="en-US" sz="700"/>
                      <a:t>U</a:t>
                    </a:r>
                    <a:r>
                      <a:rPr lang="en-US"/>
                      <a:t>zbekistan</a:t>
                    </a:r>
                  </a:p>
                </c:rich>
              </c:tx>
              <c:showVal val="1"/>
            </c:dLbl>
            <c:txPr>
              <a:bodyPr/>
              <a:lstStyle/>
              <a:p>
                <a:pPr>
                  <a:defRPr sz="700"/>
                </a:pPr>
                <a:endParaRPr lang="ru-RU"/>
              </a:p>
            </c:txPr>
            <c:showVal val="1"/>
          </c:dLbls>
          <c:xVal>
            <c:numRef>
              <c:f>'all countries 2013'!$C$94:$C$99</c:f>
              <c:numCache>
                <c:formatCode>General</c:formatCode>
                <c:ptCount val="6"/>
                <c:pt idx="0">
                  <c:v>20.777303870562154</c:v>
                </c:pt>
                <c:pt idx="1">
                  <c:v>1.2967319648263242</c:v>
                </c:pt>
                <c:pt idx="2">
                  <c:v>1.5480152257393203</c:v>
                </c:pt>
                <c:pt idx="3">
                  <c:v>5.2487275288852668</c:v>
                </c:pt>
                <c:pt idx="4">
                  <c:v>66.909108515142307</c:v>
                </c:pt>
                <c:pt idx="5">
                  <c:v>2.6167381856102567</c:v>
                </c:pt>
              </c:numCache>
            </c:numRef>
          </c:xVal>
          <c:yVal>
            <c:numRef>
              <c:f>'all countries 2013'!$D$94:$D$99</c:f>
              <c:numCache>
                <c:formatCode>General</c:formatCode>
                <c:ptCount val="6"/>
                <c:pt idx="0">
                  <c:v>0.98675000000000002</c:v>
                </c:pt>
                <c:pt idx="1">
                  <c:v>0.96213043478260896</c:v>
                </c:pt>
                <c:pt idx="2">
                  <c:v>0.90844927536231901</c:v>
                </c:pt>
                <c:pt idx="3">
                  <c:v>0.90342105263158734</c:v>
                </c:pt>
                <c:pt idx="4">
                  <c:v>0.75505025125628511</c:v>
                </c:pt>
                <c:pt idx="5">
                  <c:v>0.18944000000000175</c:v>
                </c:pt>
              </c:numCache>
            </c:numRef>
          </c:yVal>
          <c:bubbleSize>
            <c:numRef>
              <c:f>'all countries 2013'!$F$94:$F$99</c:f>
              <c:numCache>
                <c:formatCode>General</c:formatCode>
                <c:ptCount val="6"/>
                <c:pt idx="0">
                  <c:v>1</c:v>
                </c:pt>
                <c:pt idx="1">
                  <c:v>2</c:v>
                </c:pt>
                <c:pt idx="2">
                  <c:v>1</c:v>
                </c:pt>
                <c:pt idx="3">
                  <c:v>1</c:v>
                </c:pt>
                <c:pt idx="4">
                  <c:v>1</c:v>
                </c:pt>
                <c:pt idx="5">
                  <c:v>1</c:v>
                </c:pt>
              </c:numCache>
            </c:numRef>
          </c:bubbleSize>
        </c:ser>
        <c:bubbleScale val="15"/>
        <c:axId val="75400320"/>
        <c:axId val="75401856"/>
      </c:bubbleChart>
      <c:valAx>
        <c:axId val="75400320"/>
        <c:scaling>
          <c:logBase val="10"/>
          <c:orientation val="minMax"/>
          <c:max val="4000"/>
          <c:min val="1.0000000000000021E-2"/>
        </c:scaling>
        <c:axPos val="b"/>
        <c:numFmt formatCode="General" sourceLinked="1"/>
        <c:minorTickMark val="cross"/>
        <c:tickLblPos val="nextTo"/>
        <c:crossAx val="75401856"/>
        <c:crossesAt val="0"/>
        <c:crossBetween val="midCat"/>
      </c:valAx>
      <c:valAx>
        <c:axId val="75401856"/>
        <c:scaling>
          <c:orientation val="minMax"/>
          <c:max val="1"/>
        </c:scaling>
        <c:axPos val="l"/>
        <c:majorGridlines/>
        <c:numFmt formatCode="General" sourceLinked="1"/>
        <c:tickLblPos val="nextTo"/>
        <c:crossAx val="75400320"/>
        <c:crossesAt val="1.0000000000000021E-2"/>
        <c:crossBetween val="midCat"/>
      </c:valAx>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6647145457631018"/>
          <c:y val="0.14194691526678449"/>
          <c:w val="0.77431240598748918"/>
          <c:h val="0.74948643586988561"/>
        </c:manualLayout>
      </c:layout>
      <c:bubbleChart>
        <c:ser>
          <c:idx val="0"/>
          <c:order val="0"/>
          <c:tx>
            <c:v>Africa</c:v>
          </c:tx>
          <c:spPr>
            <a:solidFill>
              <a:schemeClr val="bg1">
                <a:lumMod val="85000"/>
              </a:schemeClr>
            </a:solidFill>
            <a:ln w="25400">
              <a:noFill/>
            </a:ln>
          </c:spPr>
          <c:xVal>
            <c:numRef>
              <c:f>'all countries 2013'!$C$2:$C$25</c:f>
              <c:numCache>
                <c:formatCode>General</c:formatCode>
                <c:ptCount val="24"/>
                <c:pt idx="0">
                  <c:v>14.276763780268793</c:v>
                </c:pt>
                <c:pt idx="1">
                  <c:v>2.7737945491537124</c:v>
                </c:pt>
                <c:pt idx="2">
                  <c:v>10.177397345681673</c:v>
                </c:pt>
                <c:pt idx="3">
                  <c:v>0.16841669388935518</c:v>
                </c:pt>
                <c:pt idx="4">
                  <c:v>27.004663917854895</c:v>
                </c:pt>
                <c:pt idx="5">
                  <c:v>42.604812419715124</c:v>
                </c:pt>
                <c:pt idx="6">
                  <c:v>9.3992692068191701</c:v>
                </c:pt>
                <c:pt idx="7">
                  <c:v>3.6934565520238505</c:v>
                </c:pt>
                <c:pt idx="8">
                  <c:v>9.6328052001398099</c:v>
                </c:pt>
                <c:pt idx="9">
                  <c:v>3.5224442480992582</c:v>
                </c:pt>
                <c:pt idx="10">
                  <c:v>77.878898949978449</c:v>
                </c:pt>
                <c:pt idx="11">
                  <c:v>6.7868663793667627</c:v>
                </c:pt>
                <c:pt idx="12">
                  <c:v>0.15037130434324958</c:v>
                </c:pt>
                <c:pt idx="13">
                  <c:v>60.317481706637707</c:v>
                </c:pt>
                <c:pt idx="14">
                  <c:v>2.4141340388820622</c:v>
                </c:pt>
                <c:pt idx="15">
                  <c:v>10.793818269164415</c:v>
                </c:pt>
                <c:pt idx="16">
                  <c:v>24.675151713646201</c:v>
                </c:pt>
                <c:pt idx="17">
                  <c:v>0.90543985602441479</c:v>
                </c:pt>
                <c:pt idx="18">
                  <c:v>14.609763419824922</c:v>
                </c:pt>
                <c:pt idx="19">
                  <c:v>52.750309871170259</c:v>
                </c:pt>
                <c:pt idx="20">
                  <c:v>45.193825017041839</c:v>
                </c:pt>
                <c:pt idx="21">
                  <c:v>9.273873268260818</c:v>
                </c:pt>
                <c:pt idx="22">
                  <c:v>1.3776794142507909</c:v>
                </c:pt>
                <c:pt idx="23">
                  <c:v>6.8759548119153919</c:v>
                </c:pt>
              </c:numCache>
            </c:numRef>
          </c:xVal>
          <c:yVal>
            <c:numRef>
              <c:f>'all countries 2013'!$D$2:$D$25</c:f>
              <c:numCache>
                <c:formatCode>General</c:formatCode>
                <c:ptCount val="24"/>
                <c:pt idx="0">
                  <c:v>0.95753525046382681</c:v>
                </c:pt>
                <c:pt idx="1">
                  <c:v>0.65387096774193498</c:v>
                </c:pt>
                <c:pt idx="2">
                  <c:v>0.64234347826087812</c:v>
                </c:pt>
                <c:pt idx="3">
                  <c:v>0.50900000000000001</c:v>
                </c:pt>
                <c:pt idx="4">
                  <c:v>0.95762359550561804</c:v>
                </c:pt>
                <c:pt idx="5">
                  <c:v>0.83556989247312419</c:v>
                </c:pt>
                <c:pt idx="6">
                  <c:v>0.79149999999999998</c:v>
                </c:pt>
                <c:pt idx="7">
                  <c:v>0.67614606741573435</c:v>
                </c:pt>
                <c:pt idx="8">
                  <c:v>0.56527007299270104</c:v>
                </c:pt>
                <c:pt idx="9">
                  <c:v>0.53786470588234747</c:v>
                </c:pt>
                <c:pt idx="10">
                  <c:v>0.50141532364597097</c:v>
                </c:pt>
                <c:pt idx="11">
                  <c:v>0.45001587301587576</c:v>
                </c:pt>
                <c:pt idx="12">
                  <c:v>0.32100000000000206</c:v>
                </c:pt>
                <c:pt idx="13">
                  <c:v>0.90555319148935787</c:v>
                </c:pt>
                <c:pt idx="14">
                  <c:v>0.80634482758620762</c:v>
                </c:pt>
                <c:pt idx="15">
                  <c:v>0.74307352941176497</c:v>
                </c:pt>
                <c:pt idx="16">
                  <c:v>0.68954923362750364</c:v>
                </c:pt>
                <c:pt idx="17">
                  <c:v>0.52170588235294102</c:v>
                </c:pt>
                <c:pt idx="18">
                  <c:v>0.43197560975609983</c:v>
                </c:pt>
                <c:pt idx="19">
                  <c:v>0.42238226431339126</c:v>
                </c:pt>
                <c:pt idx="20">
                  <c:v>0.88966666666666649</c:v>
                </c:pt>
                <c:pt idx="21">
                  <c:v>0.55554054054054103</c:v>
                </c:pt>
                <c:pt idx="22">
                  <c:v>0.33213636363636606</c:v>
                </c:pt>
                <c:pt idx="23">
                  <c:v>0.80180334728033498</c:v>
                </c:pt>
              </c:numCache>
            </c:numRef>
          </c:yVal>
          <c:bubbleSize>
            <c:numRef>
              <c:f>'all countries 2013'!$F$2:$F$25</c:f>
              <c:numCache>
                <c:formatCode>General</c:formatCode>
                <c:ptCount val="24"/>
                <c:pt idx="0">
                  <c:v>2</c:v>
                </c:pt>
                <c:pt idx="1">
                  <c:v>1</c:v>
                </c:pt>
                <c:pt idx="2">
                  <c:v>2</c:v>
                </c:pt>
                <c:pt idx="3">
                  <c:v>1</c:v>
                </c:pt>
                <c:pt idx="4">
                  <c:v>1</c:v>
                </c:pt>
                <c:pt idx="5">
                  <c:v>1</c:v>
                </c:pt>
                <c:pt idx="6">
                  <c:v>1</c:v>
                </c:pt>
                <c:pt idx="7">
                  <c:v>2</c:v>
                </c:pt>
                <c:pt idx="8">
                  <c:v>1</c:v>
                </c:pt>
                <c:pt idx="9">
                  <c:v>2</c:v>
                </c:pt>
                <c:pt idx="10">
                  <c:v>1</c:v>
                </c:pt>
                <c:pt idx="11">
                  <c:v>1</c:v>
                </c:pt>
                <c:pt idx="12">
                  <c:v>1</c:v>
                </c:pt>
                <c:pt idx="13">
                  <c:v>2</c:v>
                </c:pt>
                <c:pt idx="14">
                  <c:v>1</c:v>
                </c:pt>
                <c:pt idx="15">
                  <c:v>2</c:v>
                </c:pt>
                <c:pt idx="16">
                  <c:v>2</c:v>
                </c:pt>
                <c:pt idx="17">
                  <c:v>2</c:v>
                </c:pt>
                <c:pt idx="18">
                  <c:v>2</c:v>
                </c:pt>
                <c:pt idx="19">
                  <c:v>2</c:v>
                </c:pt>
                <c:pt idx="20">
                  <c:v>2</c:v>
                </c:pt>
                <c:pt idx="21">
                  <c:v>1</c:v>
                </c:pt>
                <c:pt idx="22">
                  <c:v>1</c:v>
                </c:pt>
                <c:pt idx="23">
                  <c:v>2</c:v>
                </c:pt>
              </c:numCache>
            </c:numRef>
          </c:bubbleSize>
        </c:ser>
        <c:ser>
          <c:idx val="1"/>
          <c:order val="1"/>
          <c:tx>
            <c:v>ASEAN</c:v>
          </c:tx>
          <c:spPr>
            <a:solidFill>
              <a:schemeClr val="bg1">
                <a:lumMod val="85000"/>
              </a:schemeClr>
            </a:solidFill>
            <a:ln w="25400">
              <a:noFill/>
            </a:ln>
          </c:spPr>
          <c:xVal>
            <c:numRef>
              <c:f>'all countries 2013'!$C$26:$C$32</c:f>
              <c:numCache>
                <c:formatCode>General</c:formatCode>
                <c:ptCount val="7"/>
                <c:pt idx="0">
                  <c:v>3.5143547930614352</c:v>
                </c:pt>
                <c:pt idx="1">
                  <c:v>327.95576807774631</c:v>
                </c:pt>
                <c:pt idx="2">
                  <c:v>6.9711438706644993</c:v>
                </c:pt>
                <c:pt idx="3">
                  <c:v>0.92371351114637934</c:v>
                </c:pt>
                <c:pt idx="4">
                  <c:v>232.78347336568248</c:v>
                </c:pt>
                <c:pt idx="5">
                  <c:v>1.2296557709201998</c:v>
                </c:pt>
                <c:pt idx="6">
                  <c:v>3345.0530758188829</c:v>
                </c:pt>
              </c:numCache>
            </c:numRef>
          </c:xVal>
          <c:yVal>
            <c:numRef>
              <c:f>'all countries 2013'!$D$26:$D$32</c:f>
              <c:numCache>
                <c:formatCode>General</c:formatCode>
                <c:ptCount val="7"/>
                <c:pt idx="0">
                  <c:v>0.70917538461538565</c:v>
                </c:pt>
                <c:pt idx="1">
                  <c:v>0.62256582278481065</c:v>
                </c:pt>
                <c:pt idx="2">
                  <c:v>0.62050000000000005</c:v>
                </c:pt>
                <c:pt idx="3">
                  <c:v>0.56825000000000003</c:v>
                </c:pt>
                <c:pt idx="4">
                  <c:v>0.46908539944903632</c:v>
                </c:pt>
                <c:pt idx="5">
                  <c:v>0.43272307692307732</c:v>
                </c:pt>
                <c:pt idx="6">
                  <c:v>0.28221784834382702</c:v>
                </c:pt>
              </c:numCache>
            </c:numRef>
          </c:yVal>
          <c:bubbleSize>
            <c:numRef>
              <c:f>'all countries 2013'!$F$26:$F$32</c:f>
              <c:numCache>
                <c:formatCode>General</c:formatCode>
                <c:ptCount val="7"/>
                <c:pt idx="0">
                  <c:v>1</c:v>
                </c:pt>
                <c:pt idx="1">
                  <c:v>1</c:v>
                </c:pt>
                <c:pt idx="2">
                  <c:v>2</c:v>
                </c:pt>
                <c:pt idx="3">
                  <c:v>1</c:v>
                </c:pt>
                <c:pt idx="4">
                  <c:v>1</c:v>
                </c:pt>
                <c:pt idx="5">
                  <c:v>1</c:v>
                </c:pt>
                <c:pt idx="6">
                  <c:v>1</c:v>
                </c:pt>
              </c:numCache>
            </c:numRef>
          </c:bubbleSize>
        </c:ser>
        <c:ser>
          <c:idx val="3"/>
          <c:order val="2"/>
          <c:tx>
            <c:v>EMRO</c:v>
          </c:tx>
          <c:spPr>
            <a:solidFill>
              <a:schemeClr val="bg1">
                <a:lumMod val="85000"/>
              </a:schemeClr>
            </a:solidFill>
            <a:ln w="25400">
              <a:noFill/>
            </a:ln>
          </c:spPr>
          <c:xVal>
            <c:numRef>
              <c:f>'all countries 2013'!$C$37:$C$45</c:f>
              <c:numCache>
                <c:formatCode>General</c:formatCode>
                <c:ptCount val="9"/>
                <c:pt idx="0">
                  <c:v>4.7497502727452758</c:v>
                </c:pt>
                <c:pt idx="1">
                  <c:v>19.274421665350363</c:v>
                </c:pt>
                <c:pt idx="2">
                  <c:v>7.0137403788324209</c:v>
                </c:pt>
                <c:pt idx="3">
                  <c:v>106.61846119636265</c:v>
                </c:pt>
                <c:pt idx="4">
                  <c:v>0.59638750510420735</c:v>
                </c:pt>
                <c:pt idx="5">
                  <c:v>10.519210708556498</c:v>
                </c:pt>
                <c:pt idx="6">
                  <c:v>556.09558756857405</c:v>
                </c:pt>
                <c:pt idx="7">
                  <c:v>4.4738718939180506</c:v>
                </c:pt>
                <c:pt idx="8">
                  <c:v>27.914314783565789</c:v>
                </c:pt>
              </c:numCache>
            </c:numRef>
          </c:xVal>
          <c:yVal>
            <c:numRef>
              <c:f>'all countries 2013'!$D$37:$D$45</c:f>
              <c:numCache>
                <c:formatCode>General</c:formatCode>
                <c:ptCount val="9"/>
                <c:pt idx="0">
                  <c:v>0.826538461538461</c:v>
                </c:pt>
                <c:pt idx="1">
                  <c:v>0.62558698296837001</c:v>
                </c:pt>
                <c:pt idx="2">
                  <c:v>0.543276315789474</c:v>
                </c:pt>
                <c:pt idx="3">
                  <c:v>0.4812821028440124</c:v>
                </c:pt>
                <c:pt idx="4">
                  <c:v>0.46084210526315983</c:v>
                </c:pt>
                <c:pt idx="5">
                  <c:v>0.39202023809524011</c:v>
                </c:pt>
                <c:pt idx="6">
                  <c:v>0.35105188141391108</c:v>
                </c:pt>
                <c:pt idx="7">
                  <c:v>0.34817241379310332</c:v>
                </c:pt>
                <c:pt idx="8">
                  <c:v>0.32728989361702426</c:v>
                </c:pt>
              </c:numCache>
            </c:numRef>
          </c:yVal>
          <c:bubbleSize>
            <c:numRef>
              <c:f>'all countries 2013'!$F$37:$F$45</c:f>
              <c:numCache>
                <c:formatCode>General</c:formatCode>
                <c:ptCount val="9"/>
                <c:pt idx="0">
                  <c:v>1</c:v>
                </c:pt>
                <c:pt idx="1">
                  <c:v>2</c:v>
                </c:pt>
                <c:pt idx="2">
                  <c:v>1</c:v>
                </c:pt>
                <c:pt idx="3">
                  <c:v>2</c:v>
                </c:pt>
                <c:pt idx="4">
                  <c:v>1</c:v>
                </c:pt>
                <c:pt idx="5">
                  <c:v>1</c:v>
                </c:pt>
                <c:pt idx="6">
                  <c:v>2</c:v>
                </c:pt>
                <c:pt idx="7">
                  <c:v>1</c:v>
                </c:pt>
                <c:pt idx="8">
                  <c:v>2</c:v>
                </c:pt>
              </c:numCache>
            </c:numRef>
          </c:bubbleSize>
        </c:ser>
        <c:ser>
          <c:idx val="5"/>
          <c:order val="3"/>
          <c:tx>
            <c:v>Latin America</c:v>
          </c:tx>
          <c:spPr>
            <a:solidFill>
              <a:schemeClr val="bg1">
                <a:lumMod val="85000"/>
              </a:schemeClr>
            </a:solidFill>
            <a:ln w="25400">
              <a:noFill/>
            </a:ln>
          </c:spPr>
          <c:xVal>
            <c:numRef>
              <c:f>'all countries 2013'!$C$80:$C$89</c:f>
              <c:numCache>
                <c:formatCode>General</c:formatCode>
                <c:ptCount val="10"/>
                <c:pt idx="0">
                  <c:v>43.114527399598394</c:v>
                </c:pt>
                <c:pt idx="1">
                  <c:v>2.9510916886043899</c:v>
                </c:pt>
                <c:pt idx="2">
                  <c:v>175.81650063989647</c:v>
                </c:pt>
                <c:pt idx="3">
                  <c:v>1.0298014490072518</c:v>
                </c:pt>
                <c:pt idx="4">
                  <c:v>51.100943102795405</c:v>
                </c:pt>
                <c:pt idx="5">
                  <c:v>123.44235867275573</c:v>
                </c:pt>
                <c:pt idx="6">
                  <c:v>2.2942241091790665</c:v>
                </c:pt>
                <c:pt idx="7">
                  <c:v>27.937592877249589</c:v>
                </c:pt>
                <c:pt idx="8">
                  <c:v>121.22261667676855</c:v>
                </c:pt>
                <c:pt idx="9">
                  <c:v>23.026318050502557</c:v>
                </c:pt>
              </c:numCache>
            </c:numRef>
          </c:xVal>
          <c:yVal>
            <c:numRef>
              <c:f>'all countries 2013'!$D$80:$D$89</c:f>
              <c:numCache>
                <c:formatCode>General</c:formatCode>
                <c:ptCount val="10"/>
                <c:pt idx="0">
                  <c:v>0.75961939690302083</c:v>
                </c:pt>
                <c:pt idx="1">
                  <c:v>0.71068888888889381</c:v>
                </c:pt>
                <c:pt idx="2">
                  <c:v>0.70789195884146305</c:v>
                </c:pt>
                <c:pt idx="3">
                  <c:v>0.69818357487922456</c:v>
                </c:pt>
                <c:pt idx="4">
                  <c:v>0.646127294157266</c:v>
                </c:pt>
                <c:pt idx="5">
                  <c:v>0.58064239543725649</c:v>
                </c:pt>
                <c:pt idx="6">
                  <c:v>0.53525</c:v>
                </c:pt>
                <c:pt idx="7">
                  <c:v>0.49095010395010641</c:v>
                </c:pt>
                <c:pt idx="8">
                  <c:v>0.42791428571429013</c:v>
                </c:pt>
                <c:pt idx="9">
                  <c:v>0.5036268656716415</c:v>
                </c:pt>
              </c:numCache>
            </c:numRef>
          </c:yVal>
          <c:bubbleSize>
            <c:numRef>
              <c:f>'all countries 2013'!$F$80:$F$89</c:f>
              <c:numCache>
                <c:formatCode>General</c:formatCode>
                <c:ptCount val="10"/>
                <c:pt idx="0">
                  <c:v>1</c:v>
                </c:pt>
                <c:pt idx="1">
                  <c:v>1</c:v>
                </c:pt>
                <c:pt idx="2">
                  <c:v>2</c:v>
                </c:pt>
                <c:pt idx="3">
                  <c:v>2</c:v>
                </c:pt>
                <c:pt idx="4">
                  <c:v>2</c:v>
                </c:pt>
                <c:pt idx="5">
                  <c:v>2</c:v>
                </c:pt>
                <c:pt idx="6">
                  <c:v>1</c:v>
                </c:pt>
                <c:pt idx="7">
                  <c:v>1</c:v>
                </c:pt>
                <c:pt idx="8">
                  <c:v>1</c:v>
                </c:pt>
                <c:pt idx="9">
                  <c:v>2</c:v>
                </c:pt>
              </c:numCache>
            </c:numRef>
          </c:bubbleSize>
        </c:ser>
        <c:ser>
          <c:idx val="6"/>
          <c:order val="4"/>
          <c:tx>
            <c:v>North America</c:v>
          </c:tx>
          <c:spPr>
            <a:solidFill>
              <a:schemeClr val="bg1">
                <a:lumMod val="85000"/>
              </a:schemeClr>
            </a:solidFill>
            <a:ln w="25400">
              <a:noFill/>
            </a:ln>
          </c:spPr>
          <c:xVal>
            <c:numRef>
              <c:f>'all countries 2013'!$C$90:$C$91</c:f>
              <c:numCache>
                <c:formatCode>General</c:formatCode>
                <c:ptCount val="2"/>
                <c:pt idx="0">
                  <c:v>729.13457179348018</c:v>
                </c:pt>
                <c:pt idx="1">
                  <c:v>975.78089881481003</c:v>
                </c:pt>
              </c:numCache>
            </c:numRef>
          </c:xVal>
          <c:yVal>
            <c:numRef>
              <c:f>'all countries 2013'!$D$90:$D$91</c:f>
              <c:numCache>
                <c:formatCode>General</c:formatCode>
                <c:ptCount val="2"/>
                <c:pt idx="0">
                  <c:v>0.37844759933129724</c:v>
                </c:pt>
                <c:pt idx="1">
                  <c:v>0.35961311553170699</c:v>
                </c:pt>
              </c:numCache>
            </c:numRef>
          </c:yVal>
          <c:bubbleSize>
            <c:numRef>
              <c:f>'all countries 2013'!$F$90:$F$91</c:f>
              <c:numCache>
                <c:formatCode>General</c:formatCode>
                <c:ptCount val="2"/>
                <c:pt idx="0">
                  <c:v>1</c:v>
                </c:pt>
                <c:pt idx="1">
                  <c:v>1</c:v>
                </c:pt>
              </c:numCache>
            </c:numRef>
          </c:bubbleSize>
        </c:ser>
        <c:ser>
          <c:idx val="7"/>
          <c:order val="5"/>
          <c:tx>
            <c:v>Oceania</c:v>
          </c:tx>
          <c:spPr>
            <a:solidFill>
              <a:schemeClr val="bg1">
                <a:lumMod val="85000"/>
              </a:schemeClr>
            </a:solidFill>
            <a:ln w="25400">
              <a:noFill/>
            </a:ln>
          </c:spPr>
          <c:xVal>
            <c:numRef>
              <c:f>'all countries 2013'!$C$92:$C$93</c:f>
              <c:numCache>
                <c:formatCode>General</c:formatCode>
                <c:ptCount val="2"/>
                <c:pt idx="0">
                  <c:v>966.06891963621558</c:v>
                </c:pt>
                <c:pt idx="1">
                  <c:v>950.97132168573296</c:v>
                </c:pt>
              </c:numCache>
            </c:numRef>
          </c:xVal>
          <c:yVal>
            <c:numRef>
              <c:f>'all countries 2013'!$D$92:$D$93</c:f>
              <c:numCache>
                <c:formatCode>General</c:formatCode>
                <c:ptCount val="2"/>
                <c:pt idx="0">
                  <c:v>0.69157363054304366</c:v>
                </c:pt>
                <c:pt idx="1">
                  <c:v>0.44632544518445355</c:v>
                </c:pt>
              </c:numCache>
            </c:numRef>
          </c:yVal>
          <c:bubbleSize>
            <c:numRef>
              <c:f>'all countries 2013'!$F$92:$F$93</c:f>
              <c:numCache>
                <c:formatCode>General</c:formatCode>
                <c:ptCount val="2"/>
                <c:pt idx="0">
                  <c:v>1</c:v>
                </c:pt>
                <c:pt idx="1">
                  <c:v>1</c:v>
                </c:pt>
              </c:numCache>
            </c:numRef>
          </c:bubbleSize>
        </c:ser>
        <c:ser>
          <c:idx val="2"/>
          <c:order val="6"/>
          <c:tx>
            <c:v>Asia</c:v>
          </c:tx>
          <c:spPr>
            <a:solidFill>
              <a:schemeClr val="bg1">
                <a:lumMod val="85000"/>
              </a:schemeClr>
            </a:solidFill>
            <a:ln w="25400">
              <a:noFill/>
            </a:ln>
          </c:spPr>
          <c:xVal>
            <c:numRef>
              <c:f>'all countries 2013'!$C$33:$C$36</c:f>
              <c:numCache>
                <c:formatCode>General</c:formatCode>
                <c:ptCount val="4"/>
                <c:pt idx="0">
                  <c:v>474.04748372485687</c:v>
                </c:pt>
                <c:pt idx="1">
                  <c:v>21.67512468760669</c:v>
                </c:pt>
                <c:pt idx="2">
                  <c:v>1.8074110227162981</c:v>
                </c:pt>
                <c:pt idx="3">
                  <c:v>960.87845861858852</c:v>
                </c:pt>
              </c:numCache>
            </c:numRef>
          </c:xVal>
          <c:yVal>
            <c:numRef>
              <c:f>'all countries 2013'!$D$33:$D$36</c:f>
              <c:numCache>
                <c:formatCode>General</c:formatCode>
                <c:ptCount val="4"/>
                <c:pt idx="0">
                  <c:v>0.71881790000663059</c:v>
                </c:pt>
                <c:pt idx="1">
                  <c:v>0.80570556668304782</c:v>
                </c:pt>
                <c:pt idx="2">
                  <c:v>0.67563636363636403</c:v>
                </c:pt>
                <c:pt idx="3">
                  <c:v>0.43265841836734975</c:v>
                </c:pt>
              </c:numCache>
            </c:numRef>
          </c:yVal>
          <c:bubbleSize>
            <c:numRef>
              <c:f>'all countries 2013'!$F$33:$F$36</c:f>
              <c:numCache>
                <c:formatCode>General</c:formatCode>
                <c:ptCount val="4"/>
                <c:pt idx="0">
                  <c:v>1</c:v>
                </c:pt>
                <c:pt idx="1">
                  <c:v>2</c:v>
                </c:pt>
                <c:pt idx="2">
                  <c:v>2</c:v>
                </c:pt>
                <c:pt idx="3">
                  <c:v>1</c:v>
                </c:pt>
              </c:numCache>
            </c:numRef>
          </c:bubbleSize>
        </c:ser>
        <c:ser>
          <c:idx val="8"/>
          <c:order val="7"/>
          <c:tx>
            <c:v>Russian speaking countries</c:v>
          </c:tx>
          <c:spPr>
            <a:solidFill>
              <a:schemeClr val="bg1">
                <a:lumMod val="85000"/>
              </a:schemeClr>
            </a:solidFill>
            <a:ln w="25400">
              <a:noFill/>
            </a:ln>
          </c:spPr>
          <c:xVal>
            <c:numRef>
              <c:f>'all countries 2013'!$C$94:$C$99</c:f>
              <c:numCache>
                <c:formatCode>General</c:formatCode>
                <c:ptCount val="6"/>
                <c:pt idx="0">
                  <c:v>20.777303870562161</c:v>
                </c:pt>
                <c:pt idx="1">
                  <c:v>1.2967319648263238</c:v>
                </c:pt>
                <c:pt idx="2">
                  <c:v>1.5480152257393203</c:v>
                </c:pt>
                <c:pt idx="3">
                  <c:v>5.2487275288852668</c:v>
                </c:pt>
                <c:pt idx="4">
                  <c:v>66.909108515142307</c:v>
                </c:pt>
                <c:pt idx="5">
                  <c:v>2.6167381856102567</c:v>
                </c:pt>
              </c:numCache>
            </c:numRef>
          </c:xVal>
          <c:yVal>
            <c:numRef>
              <c:f>'all countries 2013'!$D$94:$D$99</c:f>
              <c:numCache>
                <c:formatCode>General</c:formatCode>
                <c:ptCount val="6"/>
                <c:pt idx="0">
                  <c:v>0.98675000000000002</c:v>
                </c:pt>
                <c:pt idx="1">
                  <c:v>0.96213043478260896</c:v>
                </c:pt>
                <c:pt idx="2">
                  <c:v>0.90844927536231901</c:v>
                </c:pt>
                <c:pt idx="3">
                  <c:v>0.90342105263158712</c:v>
                </c:pt>
                <c:pt idx="4">
                  <c:v>0.755050251256285</c:v>
                </c:pt>
                <c:pt idx="5">
                  <c:v>0.18944000000000169</c:v>
                </c:pt>
              </c:numCache>
            </c:numRef>
          </c:yVal>
          <c:bubbleSize>
            <c:numRef>
              <c:f>'all countries 2013'!$F$94:$F$99</c:f>
              <c:numCache>
                <c:formatCode>General</c:formatCode>
                <c:ptCount val="6"/>
                <c:pt idx="0">
                  <c:v>1</c:v>
                </c:pt>
                <c:pt idx="1">
                  <c:v>2</c:v>
                </c:pt>
                <c:pt idx="2">
                  <c:v>1</c:v>
                </c:pt>
                <c:pt idx="3">
                  <c:v>1</c:v>
                </c:pt>
                <c:pt idx="4">
                  <c:v>1</c:v>
                </c:pt>
                <c:pt idx="5">
                  <c:v>1</c:v>
                </c:pt>
              </c:numCache>
            </c:numRef>
          </c:bubbleSize>
        </c:ser>
        <c:ser>
          <c:idx val="4"/>
          <c:order val="8"/>
          <c:tx>
            <c:v>Europe</c:v>
          </c:tx>
          <c:spPr>
            <a:solidFill>
              <a:srgbClr val="ABD9E9"/>
            </a:solidFill>
            <a:ln w="3175">
              <a:solidFill>
                <a:srgbClr val="5AB1C2"/>
              </a:solidFill>
            </a:ln>
          </c:spPr>
          <c:dLbls>
            <c:dLbl>
              <c:idx val="0"/>
              <c:tx>
                <c:rich>
                  <a:bodyPr/>
                  <a:lstStyle/>
                  <a:p>
                    <a:r>
                      <a:rPr lang="en-US" sz="700"/>
                      <a:t>M</a:t>
                    </a:r>
                    <a:r>
                      <a:rPr lang="en-US"/>
                      <a:t>ontenegro</a:t>
                    </a:r>
                  </a:p>
                </c:rich>
              </c:tx>
              <c:showVal val="1"/>
            </c:dLbl>
            <c:dLbl>
              <c:idx val="1"/>
              <c:tx>
                <c:rich>
                  <a:bodyPr/>
                  <a:lstStyle/>
                  <a:p>
                    <a:r>
                      <a:rPr lang="en-US" sz="700"/>
                      <a:t>S</a:t>
                    </a:r>
                    <a:r>
                      <a:rPr lang="en-US"/>
                      <a:t>erbia</a:t>
                    </a:r>
                  </a:p>
                </c:rich>
              </c:tx>
              <c:showVal val="1"/>
            </c:dLbl>
            <c:dLbl>
              <c:idx val="2"/>
              <c:tx>
                <c:rich>
                  <a:bodyPr/>
                  <a:lstStyle/>
                  <a:p>
                    <a:r>
                      <a:rPr lang="en-US" sz="700"/>
                      <a:t>T</a:t>
                    </a:r>
                    <a:r>
                      <a:rPr lang="en-US"/>
                      <a:t>urkey</a:t>
                    </a:r>
                  </a:p>
                </c:rich>
              </c:tx>
              <c:showVal val="1"/>
            </c:dLbl>
            <c:dLbl>
              <c:idx val="3"/>
              <c:layout>
                <c:manualLayout>
                  <c:x val="-1.2299168724688119E-2"/>
                  <c:y val="0"/>
                </c:manualLayout>
              </c:layout>
              <c:tx>
                <c:rich>
                  <a:bodyPr/>
                  <a:lstStyle/>
                  <a:p>
                    <a:r>
                      <a:rPr lang="en-US" sz="700"/>
                      <a:t>M</a:t>
                    </a:r>
                    <a:r>
                      <a:rPr lang="en-US"/>
                      <a:t>acedonia</a:t>
                    </a:r>
                  </a:p>
                </c:rich>
              </c:tx>
              <c:showVal val="1"/>
            </c:dLbl>
            <c:dLbl>
              <c:idx val="4"/>
              <c:tx>
                <c:rich>
                  <a:bodyPr/>
                  <a:lstStyle/>
                  <a:p>
                    <a:r>
                      <a:rPr lang="en-US" sz="700"/>
                      <a:t>S</a:t>
                    </a:r>
                    <a:r>
                      <a:rPr lang="en-US"/>
                      <a:t>pain</a:t>
                    </a:r>
                  </a:p>
                </c:rich>
              </c:tx>
              <c:showVal val="1"/>
            </c:dLbl>
            <c:dLbl>
              <c:idx val="5"/>
              <c:tx>
                <c:rich>
                  <a:bodyPr/>
                  <a:lstStyle/>
                  <a:p>
                    <a:r>
                      <a:rPr lang="en-US" sz="700"/>
                      <a:t>P</a:t>
                    </a:r>
                    <a:r>
                      <a:rPr lang="en-US"/>
                      <a:t>oland</a:t>
                    </a:r>
                  </a:p>
                </c:rich>
              </c:tx>
              <c:showVal val="1"/>
            </c:dLbl>
            <c:dLbl>
              <c:idx val="6"/>
              <c:tx>
                <c:rich>
                  <a:bodyPr/>
                  <a:lstStyle/>
                  <a:p>
                    <a:r>
                      <a:rPr lang="en-US" sz="700"/>
                      <a:t>D</a:t>
                    </a:r>
                    <a:r>
                      <a:rPr lang="en-US"/>
                      <a:t>anmark</a:t>
                    </a:r>
                  </a:p>
                </c:rich>
              </c:tx>
              <c:showVal val="1"/>
            </c:dLbl>
            <c:dLbl>
              <c:idx val="7"/>
              <c:tx>
                <c:rich>
                  <a:bodyPr/>
                  <a:lstStyle/>
                  <a:p>
                    <a:r>
                      <a:rPr lang="en-US" sz="700"/>
                      <a:t>P</a:t>
                    </a:r>
                    <a:r>
                      <a:rPr lang="en-US"/>
                      <a:t>ortugal</a:t>
                    </a:r>
                  </a:p>
                </c:rich>
              </c:tx>
              <c:showVal val="1"/>
            </c:dLbl>
            <c:dLbl>
              <c:idx val="8"/>
              <c:tx>
                <c:rich>
                  <a:bodyPr/>
                  <a:lstStyle/>
                  <a:p>
                    <a:r>
                      <a:rPr lang="en-US" sz="700"/>
                      <a:t>N</a:t>
                    </a:r>
                    <a:r>
                      <a:rPr lang="en-US"/>
                      <a:t>orway</a:t>
                    </a:r>
                  </a:p>
                </c:rich>
              </c:tx>
              <c:showVal val="1"/>
            </c:dLbl>
            <c:dLbl>
              <c:idx val="9"/>
              <c:tx>
                <c:rich>
                  <a:bodyPr/>
                  <a:lstStyle/>
                  <a:p>
                    <a:r>
                      <a:rPr lang="en-US" sz="700"/>
                      <a:t>G</a:t>
                    </a:r>
                    <a:r>
                      <a:rPr lang="en-US"/>
                      <a:t>ermany</a:t>
                    </a:r>
                  </a:p>
                </c:rich>
              </c:tx>
              <c:showVal val="1"/>
            </c:dLbl>
            <c:dLbl>
              <c:idx val="10"/>
              <c:layout>
                <c:manualLayout>
                  <c:x val="-3.0064634660348713E-2"/>
                  <c:y val="-1.466383528735685E-2"/>
                </c:manualLayout>
              </c:layout>
              <c:tx>
                <c:rich>
                  <a:bodyPr/>
                  <a:lstStyle/>
                  <a:p>
                    <a:r>
                      <a:rPr lang="en-US" sz="700"/>
                      <a:t>H</a:t>
                    </a:r>
                    <a:r>
                      <a:rPr lang="en-US"/>
                      <a:t>ungary</a:t>
                    </a:r>
                  </a:p>
                </c:rich>
              </c:tx>
              <c:showVal val="1"/>
            </c:dLbl>
            <c:dLbl>
              <c:idx val="11"/>
              <c:layout>
                <c:manualLayout>
                  <c:x val="-1.3665743027431339E-2"/>
                  <c:y val="-2.0948336124795392E-3"/>
                </c:manualLayout>
              </c:layout>
              <c:tx>
                <c:rich>
                  <a:bodyPr/>
                  <a:lstStyle/>
                  <a:p>
                    <a:r>
                      <a:rPr lang="en-US" sz="700"/>
                      <a:t>C</a:t>
                    </a:r>
                    <a:r>
                      <a:rPr lang="en-US"/>
                      <a:t>yprus</a:t>
                    </a:r>
                  </a:p>
                </c:rich>
              </c:tx>
              <c:showVal val="1"/>
            </c:dLbl>
            <c:dLbl>
              <c:idx val="12"/>
              <c:tx>
                <c:rich>
                  <a:bodyPr/>
                  <a:lstStyle/>
                  <a:p>
                    <a:r>
                      <a:rPr lang="en-US" sz="700"/>
                      <a:t>I</a:t>
                    </a:r>
                    <a:r>
                      <a:rPr lang="en-US"/>
                      <a:t>reland</a:t>
                    </a:r>
                  </a:p>
                </c:rich>
              </c:tx>
              <c:showVal val="1"/>
            </c:dLbl>
            <c:dLbl>
              <c:idx val="13"/>
              <c:tx>
                <c:rich>
                  <a:bodyPr/>
                  <a:lstStyle/>
                  <a:p>
                    <a:r>
                      <a:rPr lang="en-US" sz="700"/>
                      <a:t>B</a:t>
                    </a:r>
                    <a:r>
                      <a:rPr lang="en-US"/>
                      <a:t>elgium</a:t>
                    </a:r>
                  </a:p>
                </c:rich>
              </c:tx>
              <c:showVal val="1"/>
            </c:dLbl>
            <c:dLbl>
              <c:idx val="14"/>
              <c:tx>
                <c:rich>
                  <a:bodyPr/>
                  <a:lstStyle/>
                  <a:p>
                    <a:r>
                      <a:rPr lang="en-US" sz="700"/>
                      <a:t>M</a:t>
                    </a:r>
                    <a:r>
                      <a:rPr lang="en-US"/>
                      <a:t>alta</a:t>
                    </a:r>
                  </a:p>
                </c:rich>
              </c:tx>
              <c:showVal val="1"/>
            </c:dLbl>
            <c:dLbl>
              <c:idx val="15"/>
              <c:tx>
                <c:rich>
                  <a:bodyPr/>
                  <a:lstStyle/>
                  <a:p>
                    <a:r>
                      <a:rPr lang="en-US" sz="700"/>
                      <a:t>G</a:t>
                    </a:r>
                    <a:r>
                      <a:rPr lang="en-US"/>
                      <a:t>reece</a:t>
                    </a:r>
                  </a:p>
                </c:rich>
              </c:tx>
              <c:showVal val="1"/>
            </c:dLbl>
            <c:dLbl>
              <c:idx val="16"/>
              <c:tx>
                <c:rich>
                  <a:bodyPr/>
                  <a:lstStyle/>
                  <a:p>
                    <a:r>
                      <a:rPr lang="en-US" sz="700"/>
                      <a:t>S</a:t>
                    </a:r>
                    <a:r>
                      <a:rPr lang="en-US"/>
                      <a:t>lovakia</a:t>
                    </a:r>
                  </a:p>
                </c:rich>
              </c:tx>
              <c:showVal val="1"/>
            </c:dLbl>
            <c:dLbl>
              <c:idx val="17"/>
              <c:tx>
                <c:rich>
                  <a:bodyPr/>
                  <a:lstStyle/>
                  <a:p>
                    <a:r>
                      <a:rPr lang="en-US" sz="700"/>
                      <a:t>U</a:t>
                    </a:r>
                    <a:r>
                      <a:rPr lang="en-US"/>
                      <a:t>K</a:t>
                    </a:r>
                  </a:p>
                </c:rich>
              </c:tx>
              <c:showVal val="1"/>
            </c:dLbl>
            <c:dLbl>
              <c:idx val="18"/>
              <c:tx>
                <c:rich>
                  <a:bodyPr/>
                  <a:lstStyle/>
                  <a:p>
                    <a:r>
                      <a:rPr lang="en-US" sz="700"/>
                      <a:t>A</a:t>
                    </a:r>
                    <a:r>
                      <a:rPr lang="en-US"/>
                      <a:t>ustria</a:t>
                    </a:r>
                  </a:p>
                </c:rich>
              </c:tx>
              <c:showVal val="1"/>
            </c:dLbl>
            <c:dLbl>
              <c:idx val="19"/>
              <c:tx>
                <c:rich>
                  <a:bodyPr/>
                  <a:lstStyle/>
                  <a:p>
                    <a:r>
                      <a:rPr lang="en-US" sz="700"/>
                      <a:t>N</a:t>
                    </a:r>
                    <a:r>
                      <a:rPr lang="en-US"/>
                      <a:t>etherlands</a:t>
                    </a:r>
                  </a:p>
                </c:rich>
              </c:tx>
              <c:showVal val="1"/>
            </c:dLbl>
            <c:dLbl>
              <c:idx val="20"/>
              <c:tx>
                <c:rich>
                  <a:bodyPr/>
                  <a:lstStyle/>
                  <a:p>
                    <a:r>
                      <a:rPr lang="en-US" sz="700"/>
                      <a:t>E</a:t>
                    </a:r>
                    <a:r>
                      <a:rPr lang="en-US"/>
                      <a:t>stonia</a:t>
                    </a:r>
                  </a:p>
                </c:rich>
              </c:tx>
              <c:showVal val="1"/>
            </c:dLbl>
            <c:dLbl>
              <c:idx val="21"/>
              <c:tx>
                <c:rich>
                  <a:bodyPr/>
                  <a:lstStyle/>
                  <a:p>
                    <a:r>
                      <a:rPr lang="en-US" sz="700"/>
                      <a:t>I</a:t>
                    </a:r>
                    <a:r>
                      <a:rPr lang="en-US"/>
                      <a:t>taly</a:t>
                    </a:r>
                  </a:p>
                </c:rich>
              </c:tx>
              <c:showVal val="1"/>
            </c:dLbl>
            <c:dLbl>
              <c:idx val="22"/>
              <c:tx>
                <c:rich>
                  <a:bodyPr/>
                  <a:lstStyle/>
                  <a:p>
                    <a:r>
                      <a:rPr lang="en-US" sz="700"/>
                      <a:t>L</a:t>
                    </a:r>
                    <a:r>
                      <a:rPr lang="en-US"/>
                      <a:t>atvia</a:t>
                    </a:r>
                  </a:p>
                </c:rich>
              </c:tx>
              <c:showVal val="1"/>
            </c:dLbl>
            <c:dLbl>
              <c:idx val="23"/>
              <c:layout>
                <c:manualLayout>
                  <c:x val="-1.5032317330174358E-2"/>
                  <c:y val="-2.0948336124795002E-3"/>
                </c:manualLayout>
              </c:layout>
              <c:tx>
                <c:rich>
                  <a:bodyPr/>
                  <a:lstStyle/>
                  <a:p>
                    <a:r>
                      <a:rPr lang="en-US" sz="700"/>
                      <a:t>R</a:t>
                    </a:r>
                    <a:r>
                      <a:rPr lang="en-US"/>
                      <a:t>omania</a:t>
                    </a:r>
                  </a:p>
                </c:rich>
              </c:tx>
              <c:showVal val="1"/>
            </c:dLbl>
            <c:dLbl>
              <c:idx val="24"/>
              <c:layout>
                <c:manualLayout>
                  <c:x val="-2.4598337449376256E-2"/>
                  <c:y val="2.723283696223415E-2"/>
                </c:manualLayout>
              </c:layout>
              <c:tx>
                <c:rich>
                  <a:bodyPr/>
                  <a:lstStyle/>
                  <a:p>
                    <a:r>
                      <a:rPr lang="en-US" sz="700"/>
                      <a:t>L</a:t>
                    </a:r>
                    <a:r>
                      <a:rPr lang="en-US"/>
                      <a:t>ithuania</a:t>
                    </a:r>
                  </a:p>
                </c:rich>
              </c:tx>
              <c:showVal val="1"/>
            </c:dLbl>
            <c:dLbl>
              <c:idx val="25"/>
              <c:tx>
                <c:rich>
                  <a:bodyPr/>
                  <a:lstStyle/>
                  <a:p>
                    <a:r>
                      <a:rPr lang="en-US" sz="700"/>
                      <a:t>C</a:t>
                    </a:r>
                    <a:r>
                      <a:rPr lang="en-US"/>
                      <a:t>zech Republic</a:t>
                    </a:r>
                  </a:p>
                </c:rich>
              </c:tx>
              <c:showVal val="1"/>
            </c:dLbl>
            <c:dLbl>
              <c:idx val="26"/>
              <c:tx>
                <c:rich>
                  <a:bodyPr/>
                  <a:lstStyle/>
                  <a:p>
                    <a:r>
                      <a:rPr lang="en-US" sz="700"/>
                      <a:t>F</a:t>
                    </a:r>
                    <a:r>
                      <a:rPr lang="en-US"/>
                      <a:t>inland</a:t>
                    </a:r>
                  </a:p>
                </c:rich>
              </c:tx>
              <c:showVal val="1"/>
            </c:dLbl>
            <c:dLbl>
              <c:idx val="27"/>
              <c:tx>
                <c:rich>
                  <a:bodyPr/>
                  <a:lstStyle/>
                  <a:p>
                    <a:r>
                      <a:rPr lang="en-US" sz="700"/>
                      <a:t>S</a:t>
                    </a:r>
                    <a:r>
                      <a:rPr lang="en-US"/>
                      <a:t>lovenia</a:t>
                    </a:r>
                  </a:p>
                </c:rich>
              </c:tx>
              <c:showVal val="1"/>
            </c:dLbl>
            <c:dLbl>
              <c:idx val="28"/>
              <c:tx>
                <c:rich>
                  <a:bodyPr/>
                  <a:lstStyle/>
                  <a:p>
                    <a:r>
                      <a:rPr lang="en-US" sz="700"/>
                      <a:t>B</a:t>
                    </a:r>
                    <a:r>
                      <a:rPr lang="en-US"/>
                      <a:t>ulgaria</a:t>
                    </a:r>
                  </a:p>
                </c:rich>
              </c:tx>
              <c:showVal val="1"/>
            </c:dLbl>
            <c:dLbl>
              <c:idx val="29"/>
              <c:tx>
                <c:rich>
                  <a:bodyPr/>
                  <a:lstStyle/>
                  <a:p>
                    <a:r>
                      <a:rPr lang="en-US" sz="700"/>
                      <a:t>S</a:t>
                    </a:r>
                    <a:r>
                      <a:rPr lang="en-US"/>
                      <a:t>weden</a:t>
                    </a:r>
                  </a:p>
                </c:rich>
              </c:tx>
              <c:showVal val="1"/>
            </c:dLbl>
            <c:dLbl>
              <c:idx val="30"/>
              <c:layout>
                <c:manualLayout>
                  <c:x val="-1.6398891632917561E-2"/>
                  <c:y val="1.8853502512315861E-2"/>
                </c:manualLayout>
              </c:layout>
              <c:tx>
                <c:rich>
                  <a:bodyPr/>
                  <a:lstStyle/>
                  <a:p>
                    <a:r>
                      <a:rPr lang="en-US" sz="700"/>
                      <a:t>I</a:t>
                    </a:r>
                    <a:r>
                      <a:rPr lang="en-US"/>
                      <a:t>celand</a:t>
                    </a:r>
                  </a:p>
                </c:rich>
              </c:tx>
              <c:showVal val="1"/>
            </c:dLbl>
            <c:dLbl>
              <c:idx val="31"/>
              <c:tx>
                <c:rich>
                  <a:bodyPr/>
                  <a:lstStyle/>
                  <a:p>
                    <a:r>
                      <a:rPr lang="en-US" sz="700"/>
                      <a:t>I</a:t>
                    </a:r>
                    <a:r>
                      <a:rPr lang="en-US"/>
                      <a:t>srael</a:t>
                    </a:r>
                  </a:p>
                </c:rich>
              </c:tx>
              <c:showVal val="1"/>
            </c:dLbl>
            <c:dLbl>
              <c:idx val="32"/>
              <c:layout>
                <c:manualLayout>
                  <c:x val="-4.0997229082294024E-3"/>
                  <c:y val="-4.1896672249591193E-3"/>
                </c:manualLayout>
              </c:layout>
              <c:tx>
                <c:rich>
                  <a:bodyPr/>
                  <a:lstStyle/>
                  <a:p>
                    <a:r>
                      <a:rPr lang="en-US" sz="700"/>
                      <a:t>C</a:t>
                    </a:r>
                    <a:r>
                      <a:rPr lang="en-US"/>
                      <a:t>roatia</a:t>
                    </a:r>
                  </a:p>
                </c:rich>
              </c:tx>
              <c:showVal val="1"/>
            </c:dLbl>
            <c:dLbl>
              <c:idx val="33"/>
              <c:tx>
                <c:rich>
                  <a:bodyPr/>
                  <a:lstStyle/>
                  <a:p>
                    <a:r>
                      <a:rPr lang="en-US" sz="700"/>
                      <a:t>S</a:t>
                    </a:r>
                    <a:r>
                      <a:rPr lang="en-US"/>
                      <a:t>witzerland</a:t>
                    </a:r>
                  </a:p>
                </c:rich>
              </c:tx>
              <c:showVal val="1"/>
            </c:dLbl>
            <c:txPr>
              <a:bodyPr/>
              <a:lstStyle/>
              <a:p>
                <a:pPr>
                  <a:defRPr sz="700"/>
                </a:pPr>
                <a:endParaRPr lang="ru-RU"/>
              </a:p>
            </c:txPr>
            <c:showVal val="1"/>
          </c:dLbls>
          <c:xVal>
            <c:numRef>
              <c:f>'all countries 2013'!$C$46:$C$79</c:f>
              <c:numCache>
                <c:formatCode>General</c:formatCode>
                <c:ptCount val="34"/>
                <c:pt idx="0">
                  <c:v>111.71064189240865</c:v>
                </c:pt>
                <c:pt idx="1">
                  <c:v>99.406227275494828</c:v>
                </c:pt>
                <c:pt idx="2">
                  <c:v>24.152827792382595</c:v>
                </c:pt>
                <c:pt idx="3">
                  <c:v>212.72813775201107</c:v>
                </c:pt>
                <c:pt idx="4">
                  <c:v>488.65812006119694</c:v>
                </c:pt>
                <c:pt idx="5">
                  <c:v>9.691586366532821</c:v>
                </c:pt>
                <c:pt idx="6">
                  <c:v>491.68066240831376</c:v>
                </c:pt>
                <c:pt idx="7">
                  <c:v>274.55559496151125</c:v>
                </c:pt>
                <c:pt idx="8">
                  <c:v>662.75633371666413</c:v>
                </c:pt>
                <c:pt idx="9">
                  <c:v>665.08711045282917</c:v>
                </c:pt>
                <c:pt idx="10">
                  <c:v>139.04161891931858</c:v>
                </c:pt>
                <c:pt idx="11">
                  <c:v>187.81325650011252</c:v>
                </c:pt>
                <c:pt idx="12">
                  <c:v>638.40274104885805</c:v>
                </c:pt>
                <c:pt idx="13">
                  <c:v>935.53708120090346</c:v>
                </c:pt>
                <c:pt idx="14">
                  <c:v>299.06851100353265</c:v>
                </c:pt>
                <c:pt idx="15">
                  <c:v>362.48138511888129</c:v>
                </c:pt>
                <c:pt idx="16">
                  <c:v>14.940768053868394</c:v>
                </c:pt>
                <c:pt idx="17">
                  <c:v>410.32832986100863</c:v>
                </c:pt>
                <c:pt idx="18">
                  <c:v>559.98519031347257</c:v>
                </c:pt>
                <c:pt idx="19">
                  <c:v>447.78241190424029</c:v>
                </c:pt>
                <c:pt idx="20">
                  <c:v>69.48968512486428</c:v>
                </c:pt>
                <c:pt idx="21">
                  <c:v>838.12743691082323</c:v>
                </c:pt>
                <c:pt idx="22">
                  <c:v>79.414517616481078</c:v>
                </c:pt>
                <c:pt idx="23">
                  <c:v>43.551130748433813</c:v>
                </c:pt>
                <c:pt idx="24">
                  <c:v>48.067925382652</c:v>
                </c:pt>
                <c:pt idx="25">
                  <c:v>200.92648560389279</c:v>
                </c:pt>
                <c:pt idx="26">
                  <c:v>471.69506774824669</c:v>
                </c:pt>
                <c:pt idx="27">
                  <c:v>252.42260461988565</c:v>
                </c:pt>
                <c:pt idx="28">
                  <c:v>66.460010410158532</c:v>
                </c:pt>
                <c:pt idx="29">
                  <c:v>504.63719031346778</c:v>
                </c:pt>
                <c:pt idx="30">
                  <c:v>602.63701269661033</c:v>
                </c:pt>
                <c:pt idx="31">
                  <c:v>5.5793130490271103</c:v>
                </c:pt>
                <c:pt idx="32">
                  <c:v>592.09792808177247</c:v>
                </c:pt>
                <c:pt idx="33">
                  <c:v>1266.1289495556898</c:v>
                </c:pt>
              </c:numCache>
            </c:numRef>
          </c:xVal>
          <c:yVal>
            <c:numRef>
              <c:f>'all countries 2013'!$D$46:$D$79</c:f>
              <c:numCache>
                <c:formatCode>General</c:formatCode>
                <c:ptCount val="34"/>
                <c:pt idx="0">
                  <c:v>0.82842465753424765</c:v>
                </c:pt>
                <c:pt idx="1">
                  <c:v>0.73656666666666659</c:v>
                </c:pt>
                <c:pt idx="2">
                  <c:v>0.67631862493586503</c:v>
                </c:pt>
                <c:pt idx="3">
                  <c:v>0.31437387387387949</c:v>
                </c:pt>
                <c:pt idx="4">
                  <c:v>0.76261210471746588</c:v>
                </c:pt>
                <c:pt idx="5">
                  <c:v>0.71719086021505463</c:v>
                </c:pt>
                <c:pt idx="6">
                  <c:v>0.71423572474377695</c:v>
                </c:pt>
                <c:pt idx="7">
                  <c:v>0.69807352445193849</c:v>
                </c:pt>
                <c:pt idx="8">
                  <c:v>0.673511501597444</c:v>
                </c:pt>
                <c:pt idx="9">
                  <c:v>0.64384693348156963</c:v>
                </c:pt>
                <c:pt idx="10">
                  <c:v>0.6234261939218515</c:v>
                </c:pt>
                <c:pt idx="11">
                  <c:v>0.61676497695853016</c:v>
                </c:pt>
                <c:pt idx="12">
                  <c:v>0.61131321744834766</c:v>
                </c:pt>
                <c:pt idx="13">
                  <c:v>0.59159666359635299</c:v>
                </c:pt>
                <c:pt idx="14">
                  <c:v>0.58277235772357705</c:v>
                </c:pt>
                <c:pt idx="15">
                  <c:v>0.57479026888604401</c:v>
                </c:pt>
                <c:pt idx="16">
                  <c:v>0.55324390243902766</c:v>
                </c:pt>
                <c:pt idx="17">
                  <c:v>0.54913120362895562</c:v>
                </c:pt>
                <c:pt idx="18">
                  <c:v>0.52348457862728059</c:v>
                </c:pt>
                <c:pt idx="19">
                  <c:v>0.91304292358804062</c:v>
                </c:pt>
                <c:pt idx="20">
                  <c:v>0.89856818181817821</c:v>
                </c:pt>
                <c:pt idx="21">
                  <c:v>0.88337230739375106</c:v>
                </c:pt>
                <c:pt idx="22">
                  <c:v>0.78769942196531795</c:v>
                </c:pt>
                <c:pt idx="23">
                  <c:v>0.74780084299262395</c:v>
                </c:pt>
                <c:pt idx="24">
                  <c:v>0.74755029585798749</c:v>
                </c:pt>
                <c:pt idx="25">
                  <c:v>0.72336336924583333</c:v>
                </c:pt>
                <c:pt idx="26">
                  <c:v>0.69615378421900198</c:v>
                </c:pt>
                <c:pt idx="27">
                  <c:v>0.66865009940358999</c:v>
                </c:pt>
                <c:pt idx="28">
                  <c:v>0.58550862068965459</c:v>
                </c:pt>
                <c:pt idx="29">
                  <c:v>0.53932529335072066</c:v>
                </c:pt>
                <c:pt idx="30">
                  <c:v>0.511852631578947</c:v>
                </c:pt>
                <c:pt idx="31">
                  <c:v>0.24713953488372209</c:v>
                </c:pt>
                <c:pt idx="32">
                  <c:v>0.77441622641509777</c:v>
                </c:pt>
                <c:pt idx="33">
                  <c:v>0.55790715132359281</c:v>
                </c:pt>
              </c:numCache>
            </c:numRef>
          </c:yVal>
          <c:bubbleSize>
            <c:numRef>
              <c:f>'all countries 2013'!$F$46:$F$79</c:f>
              <c:numCache>
                <c:formatCode>General</c:formatCode>
                <c:ptCount val="34"/>
                <c:pt idx="0">
                  <c:v>2</c:v>
                </c:pt>
                <c:pt idx="1">
                  <c:v>2</c:v>
                </c:pt>
                <c:pt idx="2">
                  <c:v>2</c:v>
                </c:pt>
                <c:pt idx="3">
                  <c:v>1</c:v>
                </c:pt>
                <c:pt idx="4">
                  <c:v>1</c:v>
                </c:pt>
                <c:pt idx="5">
                  <c:v>1</c:v>
                </c:pt>
                <c:pt idx="6">
                  <c:v>2</c:v>
                </c:pt>
                <c:pt idx="7">
                  <c:v>2</c:v>
                </c:pt>
                <c:pt idx="8">
                  <c:v>2</c:v>
                </c:pt>
                <c:pt idx="9">
                  <c:v>1</c:v>
                </c:pt>
                <c:pt idx="10">
                  <c:v>1</c:v>
                </c:pt>
                <c:pt idx="11">
                  <c:v>1</c:v>
                </c:pt>
                <c:pt idx="12">
                  <c:v>2</c:v>
                </c:pt>
                <c:pt idx="13">
                  <c:v>1</c:v>
                </c:pt>
                <c:pt idx="14">
                  <c:v>1</c:v>
                </c:pt>
                <c:pt idx="15">
                  <c:v>1</c:v>
                </c:pt>
                <c:pt idx="16">
                  <c:v>1</c:v>
                </c:pt>
                <c:pt idx="17">
                  <c:v>1</c:v>
                </c:pt>
                <c:pt idx="18">
                  <c:v>2</c:v>
                </c:pt>
                <c:pt idx="19">
                  <c:v>2</c:v>
                </c:pt>
                <c:pt idx="20">
                  <c:v>1</c:v>
                </c:pt>
                <c:pt idx="21">
                  <c:v>2</c:v>
                </c:pt>
                <c:pt idx="22">
                  <c:v>1</c:v>
                </c:pt>
                <c:pt idx="23">
                  <c:v>2</c:v>
                </c:pt>
                <c:pt idx="24">
                  <c:v>1</c:v>
                </c:pt>
                <c:pt idx="25">
                  <c:v>2</c:v>
                </c:pt>
                <c:pt idx="26">
                  <c:v>2</c:v>
                </c:pt>
                <c:pt idx="27">
                  <c:v>2</c:v>
                </c:pt>
                <c:pt idx="28">
                  <c:v>1</c:v>
                </c:pt>
                <c:pt idx="29">
                  <c:v>1</c:v>
                </c:pt>
                <c:pt idx="30">
                  <c:v>2</c:v>
                </c:pt>
                <c:pt idx="31">
                  <c:v>2</c:v>
                </c:pt>
                <c:pt idx="32">
                  <c:v>2</c:v>
                </c:pt>
                <c:pt idx="33">
                  <c:v>2</c:v>
                </c:pt>
              </c:numCache>
            </c:numRef>
          </c:bubbleSize>
        </c:ser>
        <c:bubbleScale val="15"/>
        <c:axId val="78587392"/>
        <c:axId val="78588928"/>
      </c:bubbleChart>
      <c:valAx>
        <c:axId val="78587392"/>
        <c:scaling>
          <c:logBase val="10"/>
          <c:orientation val="minMax"/>
          <c:max val="4000"/>
          <c:min val="1.0000000000000005E-2"/>
        </c:scaling>
        <c:axPos val="b"/>
        <c:numFmt formatCode="General" sourceLinked="1"/>
        <c:minorTickMark val="cross"/>
        <c:tickLblPos val="nextTo"/>
        <c:crossAx val="78588928"/>
        <c:crossesAt val="0"/>
        <c:crossBetween val="midCat"/>
      </c:valAx>
      <c:valAx>
        <c:axId val="78588928"/>
        <c:scaling>
          <c:orientation val="minMax"/>
          <c:max val="1"/>
        </c:scaling>
        <c:axPos val="l"/>
        <c:majorGridlines/>
        <c:numFmt formatCode="General" sourceLinked="1"/>
        <c:tickLblPos val="nextTo"/>
        <c:crossAx val="78587392"/>
        <c:crossesAt val="1.0000000000000005E-2"/>
        <c:crossBetween val="midCat"/>
      </c:valAx>
    </c:plotArea>
    <c:plotVisOnly val="1"/>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BBCAC-8571-485F-974F-F48EA1DDCD3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sv-SE"/>
        </a:p>
      </dgm:t>
    </dgm:pt>
    <dgm:pt modelId="{E0384B4C-DC59-49DC-AE4C-C3AC18731053}">
      <dgm:prSet/>
      <dgm:spPr/>
      <dgm:t>
        <a:bodyPr/>
        <a:lstStyle/>
        <a:p>
          <a:pPr rtl="0"/>
          <a:r>
            <a:rPr lang="sv-SE" dirty="0" smtClean="0"/>
            <a:t>Adverse reactions</a:t>
          </a:r>
          <a:br>
            <a:rPr lang="sv-SE" dirty="0" smtClean="0"/>
          </a:br>
          <a:endParaRPr lang="sv-SE" dirty="0"/>
        </a:p>
      </dgm:t>
    </dgm:pt>
    <dgm:pt modelId="{0072C225-C0AC-4F53-A550-E585F7564CBE}" type="parTrans" cxnId="{FE623FE8-DDBE-4203-9556-D5A4CE3618BD}">
      <dgm:prSet/>
      <dgm:spPr/>
      <dgm:t>
        <a:bodyPr/>
        <a:lstStyle/>
        <a:p>
          <a:endParaRPr lang="sv-SE"/>
        </a:p>
      </dgm:t>
    </dgm:pt>
    <dgm:pt modelId="{8A457B70-75A9-4AC5-AB7B-FC77026B50BE}" type="sibTrans" cxnId="{FE623FE8-DDBE-4203-9556-D5A4CE3618BD}">
      <dgm:prSet/>
      <dgm:spPr/>
      <dgm:t>
        <a:bodyPr/>
        <a:lstStyle/>
        <a:p>
          <a:endParaRPr lang="sv-SE"/>
        </a:p>
      </dgm:t>
    </dgm:pt>
    <dgm:pt modelId="{991F60A2-2867-4F28-A7C6-5D112B282F22}">
      <dgm:prSet/>
      <dgm:spPr/>
      <dgm:t>
        <a:bodyPr/>
        <a:lstStyle/>
        <a:p>
          <a:pPr rtl="0"/>
          <a:r>
            <a:rPr lang="sv-SE" dirty="0" smtClean="0"/>
            <a:t>Inadequate/incorrect use</a:t>
          </a:r>
          <a:endParaRPr lang="sv-SE" dirty="0"/>
        </a:p>
      </dgm:t>
    </dgm:pt>
    <dgm:pt modelId="{52025E45-7561-4EF0-8D16-D64C73E1817E}" type="parTrans" cxnId="{C920F344-6CA4-4513-84BE-1ABDC3BE619C}">
      <dgm:prSet/>
      <dgm:spPr/>
      <dgm:t>
        <a:bodyPr/>
        <a:lstStyle/>
        <a:p>
          <a:endParaRPr lang="sv-SE"/>
        </a:p>
      </dgm:t>
    </dgm:pt>
    <dgm:pt modelId="{F76BF26D-C659-465C-87F4-F1B4F1B34B83}" type="sibTrans" cxnId="{C920F344-6CA4-4513-84BE-1ABDC3BE619C}">
      <dgm:prSet/>
      <dgm:spPr/>
      <dgm:t>
        <a:bodyPr/>
        <a:lstStyle/>
        <a:p>
          <a:endParaRPr lang="sv-SE"/>
        </a:p>
      </dgm:t>
    </dgm:pt>
    <dgm:pt modelId="{4BE5DA38-10F8-4D77-AEA6-8880E4549B6B}">
      <dgm:prSet/>
      <dgm:spPr/>
      <dgm:t>
        <a:bodyPr/>
        <a:lstStyle/>
        <a:p>
          <a:pPr rtl="0"/>
          <a:r>
            <a:rPr lang="sv-SE" dirty="0" smtClean="0"/>
            <a:t>Product quality problems</a:t>
          </a:r>
          <a:endParaRPr lang="sv-SE" dirty="0"/>
        </a:p>
      </dgm:t>
    </dgm:pt>
    <dgm:pt modelId="{28C188DE-DEF7-4D15-8D79-1A0D891FE31C}" type="parTrans" cxnId="{0908E454-9F70-4EB2-99F7-1CB7C7AE097E}">
      <dgm:prSet/>
      <dgm:spPr/>
      <dgm:t>
        <a:bodyPr/>
        <a:lstStyle/>
        <a:p>
          <a:endParaRPr lang="sv-SE"/>
        </a:p>
      </dgm:t>
    </dgm:pt>
    <dgm:pt modelId="{77736134-75E8-481D-A753-75CC7CD02ECC}" type="sibTrans" cxnId="{0908E454-9F70-4EB2-99F7-1CB7C7AE097E}">
      <dgm:prSet/>
      <dgm:spPr/>
      <dgm:t>
        <a:bodyPr/>
        <a:lstStyle/>
        <a:p>
          <a:endParaRPr lang="sv-SE"/>
        </a:p>
      </dgm:t>
    </dgm:pt>
    <dgm:pt modelId="{6BA52B5D-3DC5-42A1-86C5-C5535DC53F8B}">
      <dgm:prSet/>
      <dgm:spPr/>
      <dgm:t>
        <a:bodyPr/>
        <a:lstStyle/>
        <a:p>
          <a:pPr rtl="0"/>
          <a:r>
            <a:rPr lang="sv-SE" dirty="0" smtClean="0"/>
            <a:t>Other safety challenges</a:t>
          </a:r>
          <a:endParaRPr lang="sv-SE" dirty="0"/>
        </a:p>
      </dgm:t>
    </dgm:pt>
    <dgm:pt modelId="{8C75BFEF-5263-47D6-8B51-90C0684F063F}" type="parTrans" cxnId="{EF11F687-BCB1-4782-8849-E627EE393209}">
      <dgm:prSet/>
      <dgm:spPr/>
      <dgm:t>
        <a:bodyPr/>
        <a:lstStyle/>
        <a:p>
          <a:endParaRPr lang="sv-SE"/>
        </a:p>
      </dgm:t>
    </dgm:pt>
    <dgm:pt modelId="{C61603D8-6FC7-4658-8354-334E6A844109}" type="sibTrans" cxnId="{EF11F687-BCB1-4782-8849-E627EE393209}">
      <dgm:prSet/>
      <dgm:spPr/>
      <dgm:t>
        <a:bodyPr/>
        <a:lstStyle/>
        <a:p>
          <a:endParaRPr lang="sv-SE"/>
        </a:p>
      </dgm:t>
    </dgm:pt>
    <dgm:pt modelId="{05260E03-1F4D-4D59-9187-ECAA7925D193}">
      <dgm:prSet/>
      <dgm:spPr/>
      <dgm:t>
        <a:bodyPr/>
        <a:lstStyle/>
        <a:p>
          <a:pPr rtl="0"/>
          <a:endParaRPr lang="sv-SE" dirty="0"/>
        </a:p>
      </dgm:t>
    </dgm:pt>
    <dgm:pt modelId="{698AAF8B-CC99-4403-83A4-A381E94B07AE}" type="parTrans" cxnId="{BB45A327-4747-4E0C-941C-9ACC0F6A6E92}">
      <dgm:prSet/>
      <dgm:spPr/>
      <dgm:t>
        <a:bodyPr/>
        <a:lstStyle/>
        <a:p>
          <a:endParaRPr lang="sv-SE"/>
        </a:p>
      </dgm:t>
    </dgm:pt>
    <dgm:pt modelId="{8A645AD4-DF4C-4E9C-B11D-9DD29E384598}" type="sibTrans" cxnId="{BB45A327-4747-4E0C-941C-9ACC0F6A6E92}">
      <dgm:prSet/>
      <dgm:spPr/>
      <dgm:t>
        <a:bodyPr/>
        <a:lstStyle/>
        <a:p>
          <a:endParaRPr lang="sv-SE"/>
        </a:p>
      </dgm:t>
    </dgm:pt>
    <dgm:pt modelId="{1CA72F22-F44D-4457-8349-01172219ED56}" type="pres">
      <dgm:prSet presAssocID="{C7EBBCAC-8571-485F-974F-F48EA1DDCD37}" presName="linear" presStyleCnt="0">
        <dgm:presLayoutVars>
          <dgm:animLvl val="lvl"/>
          <dgm:resizeHandles val="exact"/>
        </dgm:presLayoutVars>
      </dgm:prSet>
      <dgm:spPr/>
      <dgm:t>
        <a:bodyPr/>
        <a:lstStyle/>
        <a:p>
          <a:endParaRPr lang="sv-SE"/>
        </a:p>
      </dgm:t>
    </dgm:pt>
    <dgm:pt modelId="{5C8E50F8-BDE0-4EB4-A442-8438E392BF26}" type="pres">
      <dgm:prSet presAssocID="{E0384B4C-DC59-49DC-AE4C-C3AC18731053}" presName="parentText" presStyleLbl="node1" presStyleIdx="0" presStyleCnt="4" custLinFactY="26384" custLinFactNeighborY="100000">
        <dgm:presLayoutVars>
          <dgm:chMax val="0"/>
          <dgm:bulletEnabled val="1"/>
        </dgm:presLayoutVars>
      </dgm:prSet>
      <dgm:spPr/>
      <dgm:t>
        <a:bodyPr/>
        <a:lstStyle/>
        <a:p>
          <a:endParaRPr lang="sv-SE"/>
        </a:p>
      </dgm:t>
    </dgm:pt>
    <dgm:pt modelId="{7496B056-8B7C-468B-A0AA-AF45F71F9711}" type="pres">
      <dgm:prSet presAssocID="{8A457B70-75A9-4AC5-AB7B-FC77026B50BE}" presName="spacer" presStyleCnt="0"/>
      <dgm:spPr/>
    </dgm:pt>
    <dgm:pt modelId="{085148F7-5F49-4628-84C8-95F25A69E05E}" type="pres">
      <dgm:prSet presAssocID="{991F60A2-2867-4F28-A7C6-5D112B282F22}" presName="parentText" presStyleLbl="node1" presStyleIdx="1" presStyleCnt="4" custLinFactY="26687" custLinFactNeighborY="100000">
        <dgm:presLayoutVars>
          <dgm:chMax val="0"/>
          <dgm:bulletEnabled val="1"/>
        </dgm:presLayoutVars>
      </dgm:prSet>
      <dgm:spPr/>
      <dgm:t>
        <a:bodyPr/>
        <a:lstStyle/>
        <a:p>
          <a:endParaRPr lang="sv-SE"/>
        </a:p>
      </dgm:t>
    </dgm:pt>
    <dgm:pt modelId="{25A67133-7F53-4A7C-81BC-A8400B40E24D}" type="pres">
      <dgm:prSet presAssocID="{F76BF26D-C659-465C-87F4-F1B4F1B34B83}" presName="spacer" presStyleCnt="0"/>
      <dgm:spPr/>
    </dgm:pt>
    <dgm:pt modelId="{49628408-3931-4D23-8449-BFC96908DB61}" type="pres">
      <dgm:prSet presAssocID="{4BE5DA38-10F8-4D77-AEA6-8880E4549B6B}" presName="parentText" presStyleLbl="node1" presStyleIdx="2" presStyleCnt="4" custLinFactY="32582" custLinFactNeighborY="100000">
        <dgm:presLayoutVars>
          <dgm:chMax val="0"/>
          <dgm:bulletEnabled val="1"/>
        </dgm:presLayoutVars>
      </dgm:prSet>
      <dgm:spPr/>
      <dgm:t>
        <a:bodyPr/>
        <a:lstStyle/>
        <a:p>
          <a:endParaRPr lang="sv-SE"/>
        </a:p>
      </dgm:t>
    </dgm:pt>
    <dgm:pt modelId="{4C353C98-C6E3-4B90-9502-2310CE4A0E41}" type="pres">
      <dgm:prSet presAssocID="{77736134-75E8-481D-A753-75CC7CD02ECC}" presName="spacer" presStyleCnt="0"/>
      <dgm:spPr/>
    </dgm:pt>
    <dgm:pt modelId="{A013D82F-15BE-4380-8A26-78F2095B86DC}" type="pres">
      <dgm:prSet presAssocID="{6BA52B5D-3DC5-42A1-86C5-C5535DC53F8B}" presName="parentText" presStyleLbl="node1" presStyleIdx="3" presStyleCnt="4" custLinFactY="17991" custLinFactNeighborY="100000">
        <dgm:presLayoutVars>
          <dgm:chMax val="0"/>
          <dgm:bulletEnabled val="1"/>
        </dgm:presLayoutVars>
      </dgm:prSet>
      <dgm:spPr/>
      <dgm:t>
        <a:bodyPr/>
        <a:lstStyle/>
        <a:p>
          <a:endParaRPr lang="sv-SE"/>
        </a:p>
      </dgm:t>
    </dgm:pt>
    <dgm:pt modelId="{74982423-813C-4BCC-9908-2CEC964FDF04}" type="pres">
      <dgm:prSet presAssocID="{6BA52B5D-3DC5-42A1-86C5-C5535DC53F8B}" presName="childText" presStyleLbl="revTx" presStyleIdx="0" presStyleCnt="1">
        <dgm:presLayoutVars>
          <dgm:bulletEnabled val="1"/>
        </dgm:presLayoutVars>
      </dgm:prSet>
      <dgm:spPr/>
      <dgm:t>
        <a:bodyPr/>
        <a:lstStyle/>
        <a:p>
          <a:endParaRPr lang="sv-SE"/>
        </a:p>
      </dgm:t>
    </dgm:pt>
  </dgm:ptLst>
  <dgm:cxnLst>
    <dgm:cxn modelId="{F061050F-8F6D-4498-8BFA-ABCBB77F96D5}" type="presOf" srcId="{E0384B4C-DC59-49DC-AE4C-C3AC18731053}" destId="{5C8E50F8-BDE0-4EB4-A442-8438E392BF26}" srcOrd="0" destOrd="0" presId="urn:microsoft.com/office/officeart/2005/8/layout/vList2"/>
    <dgm:cxn modelId="{0908E454-9F70-4EB2-99F7-1CB7C7AE097E}" srcId="{C7EBBCAC-8571-485F-974F-F48EA1DDCD37}" destId="{4BE5DA38-10F8-4D77-AEA6-8880E4549B6B}" srcOrd="2" destOrd="0" parTransId="{28C188DE-DEF7-4D15-8D79-1A0D891FE31C}" sibTransId="{77736134-75E8-481D-A753-75CC7CD02ECC}"/>
    <dgm:cxn modelId="{C920F344-6CA4-4513-84BE-1ABDC3BE619C}" srcId="{C7EBBCAC-8571-485F-974F-F48EA1DDCD37}" destId="{991F60A2-2867-4F28-A7C6-5D112B282F22}" srcOrd="1" destOrd="0" parTransId="{52025E45-7561-4EF0-8D16-D64C73E1817E}" sibTransId="{F76BF26D-C659-465C-87F4-F1B4F1B34B83}"/>
    <dgm:cxn modelId="{45C4A6E2-F274-406E-BE8E-2A1662EABFBB}" type="presOf" srcId="{991F60A2-2867-4F28-A7C6-5D112B282F22}" destId="{085148F7-5F49-4628-84C8-95F25A69E05E}" srcOrd="0" destOrd="0" presId="urn:microsoft.com/office/officeart/2005/8/layout/vList2"/>
    <dgm:cxn modelId="{EF11F687-BCB1-4782-8849-E627EE393209}" srcId="{C7EBBCAC-8571-485F-974F-F48EA1DDCD37}" destId="{6BA52B5D-3DC5-42A1-86C5-C5535DC53F8B}" srcOrd="3" destOrd="0" parTransId="{8C75BFEF-5263-47D6-8B51-90C0684F063F}" sibTransId="{C61603D8-6FC7-4658-8354-334E6A844109}"/>
    <dgm:cxn modelId="{A7CC973C-B08C-4513-B0C5-F82C2AFE0761}" type="presOf" srcId="{6BA52B5D-3DC5-42A1-86C5-C5535DC53F8B}" destId="{A013D82F-15BE-4380-8A26-78F2095B86DC}" srcOrd="0" destOrd="0" presId="urn:microsoft.com/office/officeart/2005/8/layout/vList2"/>
    <dgm:cxn modelId="{91BD7896-5292-464C-96FE-9E40C44E94C7}" type="presOf" srcId="{C7EBBCAC-8571-485F-974F-F48EA1DDCD37}" destId="{1CA72F22-F44D-4457-8349-01172219ED56}" srcOrd="0" destOrd="0" presId="urn:microsoft.com/office/officeart/2005/8/layout/vList2"/>
    <dgm:cxn modelId="{BB45A327-4747-4E0C-941C-9ACC0F6A6E92}" srcId="{6BA52B5D-3DC5-42A1-86C5-C5535DC53F8B}" destId="{05260E03-1F4D-4D59-9187-ECAA7925D193}" srcOrd="0" destOrd="0" parTransId="{698AAF8B-CC99-4403-83A4-A381E94B07AE}" sibTransId="{8A645AD4-DF4C-4E9C-B11D-9DD29E384598}"/>
    <dgm:cxn modelId="{3DDCC492-C6F4-4ECF-AA57-05D7B50C4DF3}" type="presOf" srcId="{4BE5DA38-10F8-4D77-AEA6-8880E4549B6B}" destId="{49628408-3931-4D23-8449-BFC96908DB61}" srcOrd="0" destOrd="0" presId="urn:microsoft.com/office/officeart/2005/8/layout/vList2"/>
    <dgm:cxn modelId="{348A08C5-D4E4-4A66-8176-5A44A990B5D5}" type="presOf" srcId="{05260E03-1F4D-4D59-9187-ECAA7925D193}" destId="{74982423-813C-4BCC-9908-2CEC964FDF04}" srcOrd="0" destOrd="0" presId="urn:microsoft.com/office/officeart/2005/8/layout/vList2"/>
    <dgm:cxn modelId="{FE623FE8-DDBE-4203-9556-D5A4CE3618BD}" srcId="{C7EBBCAC-8571-485F-974F-F48EA1DDCD37}" destId="{E0384B4C-DC59-49DC-AE4C-C3AC18731053}" srcOrd="0" destOrd="0" parTransId="{0072C225-C0AC-4F53-A550-E585F7564CBE}" sibTransId="{8A457B70-75A9-4AC5-AB7B-FC77026B50BE}"/>
    <dgm:cxn modelId="{CA0CD44D-7CCC-4DA9-81F1-5B2667786FE6}" type="presParOf" srcId="{1CA72F22-F44D-4457-8349-01172219ED56}" destId="{5C8E50F8-BDE0-4EB4-A442-8438E392BF26}" srcOrd="0" destOrd="0" presId="urn:microsoft.com/office/officeart/2005/8/layout/vList2"/>
    <dgm:cxn modelId="{616EB06B-C299-4331-91E3-7F9260C736AD}" type="presParOf" srcId="{1CA72F22-F44D-4457-8349-01172219ED56}" destId="{7496B056-8B7C-468B-A0AA-AF45F71F9711}" srcOrd="1" destOrd="0" presId="urn:microsoft.com/office/officeart/2005/8/layout/vList2"/>
    <dgm:cxn modelId="{233603FD-0F27-4FDE-B9B5-15963D3775AF}" type="presParOf" srcId="{1CA72F22-F44D-4457-8349-01172219ED56}" destId="{085148F7-5F49-4628-84C8-95F25A69E05E}" srcOrd="2" destOrd="0" presId="urn:microsoft.com/office/officeart/2005/8/layout/vList2"/>
    <dgm:cxn modelId="{317224EA-9EFE-4EF2-BB55-FD655040B91E}" type="presParOf" srcId="{1CA72F22-F44D-4457-8349-01172219ED56}" destId="{25A67133-7F53-4A7C-81BC-A8400B40E24D}" srcOrd="3" destOrd="0" presId="urn:microsoft.com/office/officeart/2005/8/layout/vList2"/>
    <dgm:cxn modelId="{BE8E4B16-6B50-4974-BE23-2BB99618F8B8}" type="presParOf" srcId="{1CA72F22-F44D-4457-8349-01172219ED56}" destId="{49628408-3931-4D23-8449-BFC96908DB61}" srcOrd="4" destOrd="0" presId="urn:microsoft.com/office/officeart/2005/8/layout/vList2"/>
    <dgm:cxn modelId="{8D7C6AF4-5BB2-42D0-80B5-8C5D8B614C69}" type="presParOf" srcId="{1CA72F22-F44D-4457-8349-01172219ED56}" destId="{4C353C98-C6E3-4B90-9502-2310CE4A0E41}" srcOrd="5" destOrd="0" presId="urn:microsoft.com/office/officeart/2005/8/layout/vList2"/>
    <dgm:cxn modelId="{3D5ED42E-9A68-4EAF-8659-F26EFA8B3E8D}" type="presParOf" srcId="{1CA72F22-F44D-4457-8349-01172219ED56}" destId="{A013D82F-15BE-4380-8A26-78F2095B86DC}" srcOrd="6" destOrd="0" presId="urn:microsoft.com/office/officeart/2005/8/layout/vList2"/>
    <dgm:cxn modelId="{0D854ED2-D101-4461-B2EC-88DA660D90E0}" type="presParOf" srcId="{1CA72F22-F44D-4457-8349-01172219ED56}" destId="{74982423-813C-4BCC-9908-2CEC964FDF04}" srcOrd="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B3D66A-CB5A-45BF-A91D-CF422E4C0952}" type="doc">
      <dgm:prSet loTypeId="urn:microsoft.com/office/officeart/2005/8/layout/vList2" loCatId="list" qsTypeId="urn:microsoft.com/office/officeart/2005/8/quickstyle/simple3" qsCatId="simple" csTypeId="urn:microsoft.com/office/officeart/2005/8/colors/accent5_2" csCatId="accent5"/>
      <dgm:spPr/>
      <dgm:t>
        <a:bodyPr/>
        <a:lstStyle/>
        <a:p>
          <a:endParaRPr lang="sv-SE"/>
        </a:p>
      </dgm:t>
    </dgm:pt>
    <dgm:pt modelId="{94E27A3D-1B5A-4FDD-AC52-DD426648F9C2}">
      <dgm:prSet/>
      <dgm:spPr/>
      <dgm:t>
        <a:bodyPr/>
        <a:lstStyle/>
        <a:p>
          <a:pPr rtl="0"/>
          <a:r>
            <a:rPr lang="sv-SE" dirty="0" smtClean="0"/>
            <a:t>Send high quality ICSRs frequently</a:t>
          </a:r>
          <a:endParaRPr lang="sv-SE" dirty="0"/>
        </a:p>
      </dgm:t>
    </dgm:pt>
    <dgm:pt modelId="{AFB27611-267D-4EAE-B1AB-EC7834F921A3}" type="parTrans" cxnId="{2FD7711D-EAC5-4E72-BD6F-CB0CDD0C643F}">
      <dgm:prSet/>
      <dgm:spPr/>
      <dgm:t>
        <a:bodyPr/>
        <a:lstStyle/>
        <a:p>
          <a:endParaRPr lang="sv-SE"/>
        </a:p>
      </dgm:t>
    </dgm:pt>
    <dgm:pt modelId="{9C337057-EEA7-4267-856A-6534C7C919A0}" type="sibTrans" cxnId="{2FD7711D-EAC5-4E72-BD6F-CB0CDD0C643F}">
      <dgm:prSet/>
      <dgm:spPr/>
      <dgm:t>
        <a:bodyPr/>
        <a:lstStyle/>
        <a:p>
          <a:endParaRPr lang="sv-SE"/>
        </a:p>
      </dgm:t>
    </dgm:pt>
    <dgm:pt modelId="{FDC8A626-C069-4B80-B083-BB583728C13E}">
      <dgm:prSet/>
      <dgm:spPr/>
      <dgm:t>
        <a:bodyPr/>
        <a:lstStyle/>
        <a:p>
          <a:pPr rtl="0"/>
          <a:r>
            <a:rPr lang="sv-SE" dirty="0" smtClean="0"/>
            <a:t>Actively participate in the WHO Programme</a:t>
          </a:r>
          <a:endParaRPr lang="sv-SE" dirty="0"/>
        </a:p>
      </dgm:t>
    </dgm:pt>
    <dgm:pt modelId="{25D67435-0CB3-447F-ADCD-2F6C2D01FBFE}" type="parTrans" cxnId="{429BC818-A49E-4AC6-BED6-48C50E1BCA2D}">
      <dgm:prSet/>
      <dgm:spPr/>
      <dgm:t>
        <a:bodyPr/>
        <a:lstStyle/>
        <a:p>
          <a:endParaRPr lang="sv-SE"/>
        </a:p>
      </dgm:t>
    </dgm:pt>
    <dgm:pt modelId="{283F6DB7-4355-406E-BC04-909711ED9CF6}" type="sibTrans" cxnId="{429BC818-A49E-4AC6-BED6-48C50E1BCA2D}">
      <dgm:prSet/>
      <dgm:spPr/>
      <dgm:t>
        <a:bodyPr/>
        <a:lstStyle/>
        <a:p>
          <a:endParaRPr lang="sv-SE"/>
        </a:p>
      </dgm:t>
    </dgm:pt>
    <dgm:pt modelId="{51A2FFE2-14FD-4C6A-9EED-5BCDA4F35667}" type="pres">
      <dgm:prSet presAssocID="{79B3D66A-CB5A-45BF-A91D-CF422E4C0952}" presName="linear" presStyleCnt="0">
        <dgm:presLayoutVars>
          <dgm:animLvl val="lvl"/>
          <dgm:resizeHandles val="exact"/>
        </dgm:presLayoutVars>
      </dgm:prSet>
      <dgm:spPr/>
      <dgm:t>
        <a:bodyPr/>
        <a:lstStyle/>
        <a:p>
          <a:endParaRPr lang="sv-SE"/>
        </a:p>
      </dgm:t>
    </dgm:pt>
    <dgm:pt modelId="{F26CD2AE-9A70-4E70-9467-B41F92E6E45D}" type="pres">
      <dgm:prSet presAssocID="{94E27A3D-1B5A-4FDD-AC52-DD426648F9C2}" presName="parentText" presStyleLbl="node1" presStyleIdx="0" presStyleCnt="2">
        <dgm:presLayoutVars>
          <dgm:chMax val="0"/>
          <dgm:bulletEnabled val="1"/>
        </dgm:presLayoutVars>
      </dgm:prSet>
      <dgm:spPr/>
      <dgm:t>
        <a:bodyPr/>
        <a:lstStyle/>
        <a:p>
          <a:endParaRPr lang="sv-SE"/>
        </a:p>
      </dgm:t>
    </dgm:pt>
    <dgm:pt modelId="{2FA98E75-249D-4936-A986-154009F8AA21}" type="pres">
      <dgm:prSet presAssocID="{9C337057-EEA7-4267-856A-6534C7C919A0}" presName="spacer" presStyleCnt="0"/>
      <dgm:spPr/>
    </dgm:pt>
    <dgm:pt modelId="{6DF3C894-0105-4560-BE07-E174AA32F5CB}" type="pres">
      <dgm:prSet presAssocID="{FDC8A626-C069-4B80-B083-BB583728C13E}" presName="parentText" presStyleLbl="node1" presStyleIdx="1" presStyleCnt="2">
        <dgm:presLayoutVars>
          <dgm:chMax val="0"/>
          <dgm:bulletEnabled val="1"/>
        </dgm:presLayoutVars>
      </dgm:prSet>
      <dgm:spPr/>
      <dgm:t>
        <a:bodyPr/>
        <a:lstStyle/>
        <a:p>
          <a:endParaRPr lang="sv-SE"/>
        </a:p>
      </dgm:t>
    </dgm:pt>
  </dgm:ptLst>
  <dgm:cxnLst>
    <dgm:cxn modelId="{429BC818-A49E-4AC6-BED6-48C50E1BCA2D}" srcId="{79B3D66A-CB5A-45BF-A91D-CF422E4C0952}" destId="{FDC8A626-C069-4B80-B083-BB583728C13E}" srcOrd="1" destOrd="0" parTransId="{25D67435-0CB3-447F-ADCD-2F6C2D01FBFE}" sibTransId="{283F6DB7-4355-406E-BC04-909711ED9CF6}"/>
    <dgm:cxn modelId="{42164E55-393F-4A5F-8B1E-1983CB1BF59B}" type="presOf" srcId="{94E27A3D-1B5A-4FDD-AC52-DD426648F9C2}" destId="{F26CD2AE-9A70-4E70-9467-B41F92E6E45D}" srcOrd="0" destOrd="0" presId="urn:microsoft.com/office/officeart/2005/8/layout/vList2"/>
    <dgm:cxn modelId="{54464732-9738-4AF1-A946-BABF2B40134B}" type="presOf" srcId="{FDC8A626-C069-4B80-B083-BB583728C13E}" destId="{6DF3C894-0105-4560-BE07-E174AA32F5CB}" srcOrd="0" destOrd="0" presId="urn:microsoft.com/office/officeart/2005/8/layout/vList2"/>
    <dgm:cxn modelId="{2FD7711D-EAC5-4E72-BD6F-CB0CDD0C643F}" srcId="{79B3D66A-CB5A-45BF-A91D-CF422E4C0952}" destId="{94E27A3D-1B5A-4FDD-AC52-DD426648F9C2}" srcOrd="0" destOrd="0" parTransId="{AFB27611-267D-4EAE-B1AB-EC7834F921A3}" sibTransId="{9C337057-EEA7-4267-856A-6534C7C919A0}"/>
    <dgm:cxn modelId="{EE470AB5-34FD-42D0-85CF-9F834C1D838D}" type="presOf" srcId="{79B3D66A-CB5A-45BF-A91D-CF422E4C0952}" destId="{51A2FFE2-14FD-4C6A-9EED-5BCDA4F35667}" srcOrd="0" destOrd="0" presId="urn:microsoft.com/office/officeart/2005/8/layout/vList2"/>
    <dgm:cxn modelId="{F7302325-85C9-43D2-92DC-938FD8DEE3C8}" type="presParOf" srcId="{51A2FFE2-14FD-4C6A-9EED-5BCDA4F35667}" destId="{F26CD2AE-9A70-4E70-9467-B41F92E6E45D}" srcOrd="0" destOrd="0" presId="urn:microsoft.com/office/officeart/2005/8/layout/vList2"/>
    <dgm:cxn modelId="{57CABF1B-2D1E-48AC-BF31-B5A29CE9182F}" type="presParOf" srcId="{51A2FFE2-14FD-4C6A-9EED-5BCDA4F35667}" destId="{2FA98E75-249D-4936-A986-154009F8AA21}" srcOrd="1" destOrd="0" presId="urn:microsoft.com/office/officeart/2005/8/layout/vList2"/>
    <dgm:cxn modelId="{C56EE56F-E209-4E05-8CEB-06B4C18D1366}" type="presParOf" srcId="{51A2FFE2-14FD-4C6A-9EED-5BCDA4F35667}" destId="{6DF3C894-0105-4560-BE07-E174AA32F5CB}"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E3529E-6875-4790-AE5B-37D7A069351C}" type="doc">
      <dgm:prSet loTypeId="urn:microsoft.com/office/officeart/2005/8/layout/vList2" loCatId="list" qsTypeId="urn:microsoft.com/office/officeart/2005/8/quickstyle/simple3" qsCatId="simple" csTypeId="urn:microsoft.com/office/officeart/2005/8/colors/accent5_2" csCatId="accent5" phldr="1"/>
      <dgm:spPr/>
      <dgm:t>
        <a:bodyPr/>
        <a:lstStyle/>
        <a:p>
          <a:endParaRPr lang="sv-SE"/>
        </a:p>
      </dgm:t>
    </dgm:pt>
    <dgm:pt modelId="{F5C5C502-771C-47F5-850C-684D42C1C830}">
      <dgm:prSet/>
      <dgm:spPr/>
      <dgm:t>
        <a:bodyPr/>
        <a:lstStyle/>
        <a:p>
          <a:pPr rtl="0"/>
          <a:r>
            <a:rPr lang="en-GB" i="1" dirty="0" smtClean="0"/>
            <a:t>the</a:t>
          </a:r>
          <a:r>
            <a:rPr lang="en-GB" dirty="0" smtClean="0"/>
            <a:t> Uppsala Monitoring Centre</a:t>
          </a:r>
          <a:endParaRPr lang="ru-RU" dirty="0"/>
        </a:p>
      </dgm:t>
    </dgm:pt>
    <dgm:pt modelId="{9092CAEE-2C80-4ACC-AFF1-DE6B49789331}" type="parTrans" cxnId="{198FFC3A-D458-433C-ABF6-B3495869AEE2}">
      <dgm:prSet/>
      <dgm:spPr/>
      <dgm:t>
        <a:bodyPr/>
        <a:lstStyle/>
        <a:p>
          <a:endParaRPr lang="sv-SE"/>
        </a:p>
      </dgm:t>
    </dgm:pt>
    <dgm:pt modelId="{A94E1341-F732-4DD5-B03B-E48621CD3D35}" type="sibTrans" cxnId="{198FFC3A-D458-433C-ABF6-B3495869AEE2}">
      <dgm:prSet/>
      <dgm:spPr/>
      <dgm:t>
        <a:bodyPr/>
        <a:lstStyle/>
        <a:p>
          <a:endParaRPr lang="sv-SE"/>
        </a:p>
      </dgm:t>
    </dgm:pt>
    <dgm:pt modelId="{6DA7FE03-16FB-4777-9827-F04DFEF2C72F}">
      <dgm:prSet/>
      <dgm:spPr/>
      <dgm:t>
        <a:bodyPr/>
        <a:lstStyle/>
        <a:p>
          <a:pPr rtl="0"/>
          <a:r>
            <a:rPr lang="en-GB" dirty="0" smtClean="0"/>
            <a:t>Established as a foundation 1978</a:t>
          </a:r>
          <a:endParaRPr lang="sv-SE" dirty="0"/>
        </a:p>
      </dgm:t>
    </dgm:pt>
    <dgm:pt modelId="{1D5E0417-B1E1-41F4-AC4D-0301E51779B4}" type="parTrans" cxnId="{2C2CDCC2-4042-4BEB-83AF-FD54E13E000D}">
      <dgm:prSet/>
      <dgm:spPr/>
      <dgm:t>
        <a:bodyPr/>
        <a:lstStyle/>
        <a:p>
          <a:endParaRPr lang="sv-SE"/>
        </a:p>
      </dgm:t>
    </dgm:pt>
    <dgm:pt modelId="{4BE28537-E964-49AC-A181-E32E056E4908}" type="sibTrans" cxnId="{2C2CDCC2-4042-4BEB-83AF-FD54E13E000D}">
      <dgm:prSet/>
      <dgm:spPr/>
      <dgm:t>
        <a:bodyPr/>
        <a:lstStyle/>
        <a:p>
          <a:endParaRPr lang="sv-SE"/>
        </a:p>
      </dgm:t>
    </dgm:pt>
    <dgm:pt modelId="{9FCD3526-C995-425D-829B-C0D3C8457756}">
      <dgm:prSet/>
      <dgm:spPr/>
      <dgm:t>
        <a:bodyPr/>
        <a:lstStyle/>
        <a:p>
          <a:pPr rtl="0"/>
          <a:r>
            <a:rPr lang="en-GB" dirty="0" smtClean="0"/>
            <a:t>Agreement between Sweden and WHO</a:t>
          </a:r>
          <a:endParaRPr lang="sv-SE" dirty="0"/>
        </a:p>
      </dgm:t>
    </dgm:pt>
    <dgm:pt modelId="{E1A84BFA-6CFC-4B19-ACB0-DA898D4FDF37}" type="parTrans" cxnId="{1CB763B4-D61A-4C84-8F6E-50694ADB78BA}">
      <dgm:prSet/>
      <dgm:spPr/>
      <dgm:t>
        <a:bodyPr/>
        <a:lstStyle/>
        <a:p>
          <a:endParaRPr lang="sv-SE"/>
        </a:p>
      </dgm:t>
    </dgm:pt>
    <dgm:pt modelId="{4AE48935-8433-43CF-AD21-C24411B4D331}" type="sibTrans" cxnId="{1CB763B4-D61A-4C84-8F6E-50694ADB78BA}">
      <dgm:prSet/>
      <dgm:spPr/>
      <dgm:t>
        <a:bodyPr/>
        <a:lstStyle/>
        <a:p>
          <a:endParaRPr lang="sv-SE"/>
        </a:p>
      </dgm:t>
    </dgm:pt>
    <dgm:pt modelId="{CFC8EADC-34C5-4C50-A811-63C6D9FEE390}">
      <dgm:prSet/>
      <dgm:spPr/>
      <dgm:t>
        <a:bodyPr/>
        <a:lstStyle/>
        <a:p>
          <a:pPr rtl="0"/>
          <a:r>
            <a:rPr lang="en-GB" dirty="0" smtClean="0"/>
            <a:t>WHO-HQ responsible for policy issues</a:t>
          </a:r>
          <a:endParaRPr lang="sv-SE" dirty="0"/>
        </a:p>
      </dgm:t>
    </dgm:pt>
    <dgm:pt modelId="{4D69CE0B-6C7D-4D65-A7B6-ADFF0589FD0F}" type="parTrans" cxnId="{90D7BE55-93BB-487E-9EC6-DCB0544C3389}">
      <dgm:prSet/>
      <dgm:spPr/>
      <dgm:t>
        <a:bodyPr/>
        <a:lstStyle/>
        <a:p>
          <a:endParaRPr lang="sv-SE"/>
        </a:p>
      </dgm:t>
    </dgm:pt>
    <dgm:pt modelId="{2B5EEB05-C51C-4D77-91A8-7C7B4F0F4EC6}" type="sibTrans" cxnId="{90D7BE55-93BB-487E-9EC6-DCB0544C3389}">
      <dgm:prSet/>
      <dgm:spPr/>
      <dgm:t>
        <a:bodyPr/>
        <a:lstStyle/>
        <a:p>
          <a:endParaRPr lang="sv-SE"/>
        </a:p>
      </dgm:t>
    </dgm:pt>
    <dgm:pt modelId="{31E1E1E3-44C6-4BB7-B090-5AC43DDF4B28}">
      <dgm:prSet/>
      <dgm:spPr/>
      <dgm:t>
        <a:bodyPr/>
        <a:lstStyle/>
        <a:p>
          <a:pPr rtl="0"/>
          <a:r>
            <a:rPr lang="en-GB" dirty="0" smtClean="0"/>
            <a:t>International administrative board</a:t>
          </a:r>
          <a:endParaRPr lang="sv-SE" dirty="0"/>
        </a:p>
      </dgm:t>
    </dgm:pt>
    <dgm:pt modelId="{DBDDECF2-C064-4910-9978-29933844FEE4}" type="parTrans" cxnId="{9FE2D12D-EE2E-4E20-84E6-25F3D22A41D4}">
      <dgm:prSet/>
      <dgm:spPr/>
      <dgm:t>
        <a:bodyPr/>
        <a:lstStyle/>
        <a:p>
          <a:endParaRPr lang="sv-SE"/>
        </a:p>
      </dgm:t>
    </dgm:pt>
    <dgm:pt modelId="{D324E849-54C0-4297-B4FD-83A346F5BA5B}" type="sibTrans" cxnId="{9FE2D12D-EE2E-4E20-84E6-25F3D22A41D4}">
      <dgm:prSet/>
      <dgm:spPr/>
      <dgm:t>
        <a:bodyPr/>
        <a:lstStyle/>
        <a:p>
          <a:endParaRPr lang="sv-SE"/>
        </a:p>
      </dgm:t>
    </dgm:pt>
    <dgm:pt modelId="{AEDFDC19-A4A3-426D-B598-72F8B9060B1D}">
      <dgm:prSet/>
      <dgm:spPr/>
      <dgm:t>
        <a:bodyPr/>
        <a:lstStyle/>
        <a:p>
          <a:pPr rtl="0"/>
          <a:r>
            <a:rPr lang="en-GB" dirty="0" smtClean="0"/>
            <a:t>Self financing</a:t>
          </a:r>
          <a:endParaRPr lang="sv-SE" dirty="0"/>
        </a:p>
      </dgm:t>
    </dgm:pt>
    <dgm:pt modelId="{83DD11A1-0159-4528-8ECE-5AD83CDB9973}" type="parTrans" cxnId="{50AC5C48-CCE5-41AA-B3AA-BF1B70E979D7}">
      <dgm:prSet/>
      <dgm:spPr/>
      <dgm:t>
        <a:bodyPr/>
        <a:lstStyle/>
        <a:p>
          <a:endParaRPr lang="sv-SE"/>
        </a:p>
      </dgm:t>
    </dgm:pt>
    <dgm:pt modelId="{5A13FD59-B4E2-4FBA-A593-AB3A70272796}" type="sibTrans" cxnId="{50AC5C48-CCE5-41AA-B3AA-BF1B70E979D7}">
      <dgm:prSet/>
      <dgm:spPr/>
      <dgm:t>
        <a:bodyPr/>
        <a:lstStyle/>
        <a:p>
          <a:endParaRPr lang="sv-SE"/>
        </a:p>
      </dgm:t>
    </dgm:pt>
    <dgm:pt modelId="{E6772629-A98B-4041-A937-465EC599C11A}" type="pres">
      <dgm:prSet presAssocID="{76E3529E-6875-4790-AE5B-37D7A069351C}" presName="linear" presStyleCnt="0">
        <dgm:presLayoutVars>
          <dgm:animLvl val="lvl"/>
          <dgm:resizeHandles val="exact"/>
        </dgm:presLayoutVars>
      </dgm:prSet>
      <dgm:spPr/>
      <dgm:t>
        <a:bodyPr/>
        <a:lstStyle/>
        <a:p>
          <a:endParaRPr lang="sv-SE"/>
        </a:p>
      </dgm:t>
    </dgm:pt>
    <dgm:pt modelId="{2F3304F9-A7C9-4054-BC73-FAB330BA690B}" type="pres">
      <dgm:prSet presAssocID="{F5C5C502-771C-47F5-850C-684D42C1C830}" presName="parentText" presStyleLbl="node1" presStyleIdx="0" presStyleCnt="6">
        <dgm:presLayoutVars>
          <dgm:chMax val="0"/>
          <dgm:bulletEnabled val="1"/>
        </dgm:presLayoutVars>
      </dgm:prSet>
      <dgm:spPr/>
      <dgm:t>
        <a:bodyPr/>
        <a:lstStyle/>
        <a:p>
          <a:endParaRPr lang="sv-SE"/>
        </a:p>
      </dgm:t>
    </dgm:pt>
    <dgm:pt modelId="{481E7731-7104-4192-A1FE-30F12556E513}" type="pres">
      <dgm:prSet presAssocID="{A94E1341-F732-4DD5-B03B-E48621CD3D35}" presName="spacer" presStyleCnt="0"/>
      <dgm:spPr/>
    </dgm:pt>
    <dgm:pt modelId="{C11FC3C3-DFF8-402C-BA56-371889A7E170}" type="pres">
      <dgm:prSet presAssocID="{6DA7FE03-16FB-4777-9827-F04DFEF2C72F}" presName="parentText" presStyleLbl="node1" presStyleIdx="1" presStyleCnt="6">
        <dgm:presLayoutVars>
          <dgm:chMax val="0"/>
          <dgm:bulletEnabled val="1"/>
        </dgm:presLayoutVars>
      </dgm:prSet>
      <dgm:spPr/>
      <dgm:t>
        <a:bodyPr/>
        <a:lstStyle/>
        <a:p>
          <a:endParaRPr lang="sv-SE"/>
        </a:p>
      </dgm:t>
    </dgm:pt>
    <dgm:pt modelId="{729B01E9-75E3-4EAA-A21E-011367A2D5D8}" type="pres">
      <dgm:prSet presAssocID="{4BE28537-E964-49AC-A181-E32E056E4908}" presName="spacer" presStyleCnt="0"/>
      <dgm:spPr/>
    </dgm:pt>
    <dgm:pt modelId="{D13E7851-5E5E-4BA1-9CCE-34705B86261D}" type="pres">
      <dgm:prSet presAssocID="{9FCD3526-C995-425D-829B-C0D3C8457756}" presName="parentText" presStyleLbl="node1" presStyleIdx="2" presStyleCnt="6">
        <dgm:presLayoutVars>
          <dgm:chMax val="0"/>
          <dgm:bulletEnabled val="1"/>
        </dgm:presLayoutVars>
      </dgm:prSet>
      <dgm:spPr/>
      <dgm:t>
        <a:bodyPr/>
        <a:lstStyle/>
        <a:p>
          <a:endParaRPr lang="sv-SE"/>
        </a:p>
      </dgm:t>
    </dgm:pt>
    <dgm:pt modelId="{D7D31C50-C77F-4188-8969-B51D4B7C9179}" type="pres">
      <dgm:prSet presAssocID="{4AE48935-8433-43CF-AD21-C24411B4D331}" presName="spacer" presStyleCnt="0"/>
      <dgm:spPr/>
    </dgm:pt>
    <dgm:pt modelId="{84374A0F-6893-4B23-98A0-8D06E76B7BCD}" type="pres">
      <dgm:prSet presAssocID="{CFC8EADC-34C5-4C50-A811-63C6D9FEE390}" presName="parentText" presStyleLbl="node1" presStyleIdx="3" presStyleCnt="6">
        <dgm:presLayoutVars>
          <dgm:chMax val="0"/>
          <dgm:bulletEnabled val="1"/>
        </dgm:presLayoutVars>
      </dgm:prSet>
      <dgm:spPr/>
      <dgm:t>
        <a:bodyPr/>
        <a:lstStyle/>
        <a:p>
          <a:endParaRPr lang="sv-SE"/>
        </a:p>
      </dgm:t>
    </dgm:pt>
    <dgm:pt modelId="{3EDE4E6B-3CEF-4D1C-B535-5DBD7B8E1DFC}" type="pres">
      <dgm:prSet presAssocID="{2B5EEB05-C51C-4D77-91A8-7C7B4F0F4EC6}" presName="spacer" presStyleCnt="0"/>
      <dgm:spPr/>
    </dgm:pt>
    <dgm:pt modelId="{97DA2EE7-0200-42CC-BAC6-2B2D191289DC}" type="pres">
      <dgm:prSet presAssocID="{31E1E1E3-44C6-4BB7-B090-5AC43DDF4B28}" presName="parentText" presStyleLbl="node1" presStyleIdx="4" presStyleCnt="6">
        <dgm:presLayoutVars>
          <dgm:chMax val="0"/>
          <dgm:bulletEnabled val="1"/>
        </dgm:presLayoutVars>
      </dgm:prSet>
      <dgm:spPr/>
      <dgm:t>
        <a:bodyPr/>
        <a:lstStyle/>
        <a:p>
          <a:endParaRPr lang="sv-SE"/>
        </a:p>
      </dgm:t>
    </dgm:pt>
    <dgm:pt modelId="{BA84B00A-C91B-4AF2-BF2C-2147A7C7EC2A}" type="pres">
      <dgm:prSet presAssocID="{D324E849-54C0-4297-B4FD-83A346F5BA5B}" presName="spacer" presStyleCnt="0"/>
      <dgm:spPr/>
    </dgm:pt>
    <dgm:pt modelId="{FFC856A7-F6EF-414F-B173-C38116B0EB06}" type="pres">
      <dgm:prSet presAssocID="{AEDFDC19-A4A3-426D-B598-72F8B9060B1D}" presName="parentText" presStyleLbl="node1" presStyleIdx="5" presStyleCnt="6">
        <dgm:presLayoutVars>
          <dgm:chMax val="0"/>
          <dgm:bulletEnabled val="1"/>
        </dgm:presLayoutVars>
      </dgm:prSet>
      <dgm:spPr/>
      <dgm:t>
        <a:bodyPr/>
        <a:lstStyle/>
        <a:p>
          <a:endParaRPr lang="sv-SE"/>
        </a:p>
      </dgm:t>
    </dgm:pt>
  </dgm:ptLst>
  <dgm:cxnLst>
    <dgm:cxn modelId="{90D7BE55-93BB-487E-9EC6-DCB0544C3389}" srcId="{76E3529E-6875-4790-AE5B-37D7A069351C}" destId="{CFC8EADC-34C5-4C50-A811-63C6D9FEE390}" srcOrd="3" destOrd="0" parTransId="{4D69CE0B-6C7D-4D65-A7B6-ADFF0589FD0F}" sibTransId="{2B5EEB05-C51C-4D77-91A8-7C7B4F0F4EC6}"/>
    <dgm:cxn modelId="{15C8D2F1-D78F-41E6-BA7B-83E8F7827E1E}" type="presOf" srcId="{F5C5C502-771C-47F5-850C-684D42C1C830}" destId="{2F3304F9-A7C9-4054-BC73-FAB330BA690B}" srcOrd="0" destOrd="0" presId="urn:microsoft.com/office/officeart/2005/8/layout/vList2"/>
    <dgm:cxn modelId="{BBB6CB71-EB5E-4B86-87B9-6BC8F8826295}" type="presOf" srcId="{76E3529E-6875-4790-AE5B-37D7A069351C}" destId="{E6772629-A98B-4041-A937-465EC599C11A}" srcOrd="0" destOrd="0" presId="urn:microsoft.com/office/officeart/2005/8/layout/vList2"/>
    <dgm:cxn modelId="{9FE2D12D-EE2E-4E20-84E6-25F3D22A41D4}" srcId="{76E3529E-6875-4790-AE5B-37D7A069351C}" destId="{31E1E1E3-44C6-4BB7-B090-5AC43DDF4B28}" srcOrd="4" destOrd="0" parTransId="{DBDDECF2-C064-4910-9978-29933844FEE4}" sibTransId="{D324E849-54C0-4297-B4FD-83A346F5BA5B}"/>
    <dgm:cxn modelId="{198FFC3A-D458-433C-ABF6-B3495869AEE2}" srcId="{76E3529E-6875-4790-AE5B-37D7A069351C}" destId="{F5C5C502-771C-47F5-850C-684D42C1C830}" srcOrd="0" destOrd="0" parTransId="{9092CAEE-2C80-4ACC-AFF1-DE6B49789331}" sibTransId="{A94E1341-F732-4DD5-B03B-E48621CD3D35}"/>
    <dgm:cxn modelId="{1094290E-8AF7-4D77-8232-AECF1C959808}" type="presOf" srcId="{9FCD3526-C995-425D-829B-C0D3C8457756}" destId="{D13E7851-5E5E-4BA1-9CCE-34705B86261D}" srcOrd="0" destOrd="0" presId="urn:microsoft.com/office/officeart/2005/8/layout/vList2"/>
    <dgm:cxn modelId="{42CD1426-DF81-43B9-8C3F-CEB7AB29F6DE}" type="presOf" srcId="{AEDFDC19-A4A3-426D-B598-72F8B9060B1D}" destId="{FFC856A7-F6EF-414F-B173-C38116B0EB06}" srcOrd="0" destOrd="0" presId="urn:microsoft.com/office/officeart/2005/8/layout/vList2"/>
    <dgm:cxn modelId="{1CB763B4-D61A-4C84-8F6E-50694ADB78BA}" srcId="{76E3529E-6875-4790-AE5B-37D7A069351C}" destId="{9FCD3526-C995-425D-829B-C0D3C8457756}" srcOrd="2" destOrd="0" parTransId="{E1A84BFA-6CFC-4B19-ACB0-DA898D4FDF37}" sibTransId="{4AE48935-8433-43CF-AD21-C24411B4D331}"/>
    <dgm:cxn modelId="{C9992D34-315F-45F0-9C3D-22B3CEBE4E02}" type="presOf" srcId="{CFC8EADC-34C5-4C50-A811-63C6D9FEE390}" destId="{84374A0F-6893-4B23-98A0-8D06E76B7BCD}" srcOrd="0" destOrd="0" presId="urn:microsoft.com/office/officeart/2005/8/layout/vList2"/>
    <dgm:cxn modelId="{2C2CDCC2-4042-4BEB-83AF-FD54E13E000D}" srcId="{76E3529E-6875-4790-AE5B-37D7A069351C}" destId="{6DA7FE03-16FB-4777-9827-F04DFEF2C72F}" srcOrd="1" destOrd="0" parTransId="{1D5E0417-B1E1-41F4-AC4D-0301E51779B4}" sibTransId="{4BE28537-E964-49AC-A181-E32E056E4908}"/>
    <dgm:cxn modelId="{2F44E522-EE33-4C6C-92C5-BE0B1DD461F4}" type="presOf" srcId="{6DA7FE03-16FB-4777-9827-F04DFEF2C72F}" destId="{C11FC3C3-DFF8-402C-BA56-371889A7E170}" srcOrd="0" destOrd="0" presId="urn:microsoft.com/office/officeart/2005/8/layout/vList2"/>
    <dgm:cxn modelId="{50AC5C48-CCE5-41AA-B3AA-BF1B70E979D7}" srcId="{76E3529E-6875-4790-AE5B-37D7A069351C}" destId="{AEDFDC19-A4A3-426D-B598-72F8B9060B1D}" srcOrd="5" destOrd="0" parTransId="{83DD11A1-0159-4528-8ECE-5AD83CDB9973}" sibTransId="{5A13FD59-B4E2-4FBA-A593-AB3A70272796}"/>
    <dgm:cxn modelId="{AF4D0B83-B8C7-4949-BBB6-85B4D5552071}" type="presOf" srcId="{31E1E1E3-44C6-4BB7-B090-5AC43DDF4B28}" destId="{97DA2EE7-0200-42CC-BAC6-2B2D191289DC}" srcOrd="0" destOrd="0" presId="urn:microsoft.com/office/officeart/2005/8/layout/vList2"/>
    <dgm:cxn modelId="{B02C75D9-EBB0-461F-A99B-A8A506B06876}" type="presParOf" srcId="{E6772629-A98B-4041-A937-465EC599C11A}" destId="{2F3304F9-A7C9-4054-BC73-FAB330BA690B}" srcOrd="0" destOrd="0" presId="urn:microsoft.com/office/officeart/2005/8/layout/vList2"/>
    <dgm:cxn modelId="{09173C6F-9A55-415B-AE3E-9490FA77C95B}" type="presParOf" srcId="{E6772629-A98B-4041-A937-465EC599C11A}" destId="{481E7731-7104-4192-A1FE-30F12556E513}" srcOrd="1" destOrd="0" presId="urn:microsoft.com/office/officeart/2005/8/layout/vList2"/>
    <dgm:cxn modelId="{5F91F810-4699-44A9-855C-C46562BF0F2D}" type="presParOf" srcId="{E6772629-A98B-4041-A937-465EC599C11A}" destId="{C11FC3C3-DFF8-402C-BA56-371889A7E170}" srcOrd="2" destOrd="0" presId="urn:microsoft.com/office/officeart/2005/8/layout/vList2"/>
    <dgm:cxn modelId="{6D9D046E-CB6B-433A-BEB1-D2D81FF4C4F9}" type="presParOf" srcId="{E6772629-A98B-4041-A937-465EC599C11A}" destId="{729B01E9-75E3-4EAA-A21E-011367A2D5D8}" srcOrd="3" destOrd="0" presId="urn:microsoft.com/office/officeart/2005/8/layout/vList2"/>
    <dgm:cxn modelId="{497A8AFC-152C-4247-B0D3-C64E8026558A}" type="presParOf" srcId="{E6772629-A98B-4041-A937-465EC599C11A}" destId="{D13E7851-5E5E-4BA1-9CCE-34705B86261D}" srcOrd="4" destOrd="0" presId="urn:microsoft.com/office/officeart/2005/8/layout/vList2"/>
    <dgm:cxn modelId="{22115EB4-96E1-4ABE-ABCC-611C3B510211}" type="presParOf" srcId="{E6772629-A98B-4041-A937-465EC599C11A}" destId="{D7D31C50-C77F-4188-8969-B51D4B7C9179}" srcOrd="5" destOrd="0" presId="urn:microsoft.com/office/officeart/2005/8/layout/vList2"/>
    <dgm:cxn modelId="{979129ED-5CBE-4986-BF6A-D0945C497F91}" type="presParOf" srcId="{E6772629-A98B-4041-A937-465EC599C11A}" destId="{84374A0F-6893-4B23-98A0-8D06E76B7BCD}" srcOrd="6" destOrd="0" presId="urn:microsoft.com/office/officeart/2005/8/layout/vList2"/>
    <dgm:cxn modelId="{58862F63-0B27-4038-AB1A-19EE5D035205}" type="presParOf" srcId="{E6772629-A98B-4041-A937-465EC599C11A}" destId="{3EDE4E6B-3CEF-4D1C-B535-5DBD7B8E1DFC}" srcOrd="7" destOrd="0" presId="urn:microsoft.com/office/officeart/2005/8/layout/vList2"/>
    <dgm:cxn modelId="{DCE49E96-E2C7-4B8F-A7FD-7A6E9D59F010}" type="presParOf" srcId="{E6772629-A98B-4041-A937-465EC599C11A}" destId="{97DA2EE7-0200-42CC-BAC6-2B2D191289DC}" srcOrd="8" destOrd="0" presId="urn:microsoft.com/office/officeart/2005/8/layout/vList2"/>
    <dgm:cxn modelId="{EEBE70AF-5A0E-4C7D-82E6-1FD28E58685D}" type="presParOf" srcId="{E6772629-A98B-4041-A937-465EC599C11A}" destId="{BA84B00A-C91B-4AF2-BF2C-2147A7C7EC2A}" srcOrd="9" destOrd="0" presId="urn:microsoft.com/office/officeart/2005/8/layout/vList2"/>
    <dgm:cxn modelId="{B0F6E0A8-C4F5-41ED-85B4-19BD05D4862B}" type="presParOf" srcId="{E6772629-A98B-4041-A937-465EC599C11A}" destId="{FFC856A7-F6EF-414F-B173-C38116B0EB06}"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C283F1-A6C6-4C99-9E3D-B557560A72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0304E7B-BE09-4A92-B5FA-9B29E045A663}">
      <dgm:prSet custT="1"/>
      <dgm:spPr>
        <a:solidFill>
          <a:srgbClr val="0099CC"/>
        </a:solidFill>
      </dgm:spPr>
      <dgm:t>
        <a:bodyPr bIns="0" anchor="t" anchorCtr="0"/>
        <a:lstStyle/>
        <a:p>
          <a:pPr algn="ctr" rtl="0"/>
          <a:r>
            <a:rPr lang="en-US" sz="2000" b="1" dirty="0" smtClean="0"/>
            <a:t>Improve worldwide patient safety and welfare by reducing the risk of medicines</a:t>
          </a:r>
          <a:r>
            <a:rPr lang="en-US" sz="2000" dirty="0" smtClean="0"/>
            <a:t/>
          </a:r>
          <a:br>
            <a:rPr lang="en-US" sz="2000" dirty="0" smtClean="0"/>
          </a:br>
          <a:endParaRPr lang="en-US" sz="2000" dirty="0"/>
        </a:p>
      </dgm:t>
    </dgm:pt>
    <dgm:pt modelId="{6FAD4E63-DC67-4C85-A8A1-36FE4041C87C}" type="parTrans" cxnId="{AD6474C1-8F29-4778-8E01-67A2176F178D}">
      <dgm:prSet/>
      <dgm:spPr/>
      <dgm:t>
        <a:bodyPr/>
        <a:lstStyle/>
        <a:p>
          <a:pPr algn="ctr"/>
          <a:endParaRPr lang="en-GB" sz="2000"/>
        </a:p>
      </dgm:t>
    </dgm:pt>
    <dgm:pt modelId="{09E60C05-0FAE-4F63-B078-66300E718763}" type="sibTrans" cxnId="{AD6474C1-8F29-4778-8E01-67A2176F178D}">
      <dgm:prSet/>
      <dgm:spPr/>
      <dgm:t>
        <a:bodyPr/>
        <a:lstStyle/>
        <a:p>
          <a:pPr algn="ctr"/>
          <a:endParaRPr lang="en-GB" sz="2000"/>
        </a:p>
      </dgm:t>
    </dgm:pt>
    <dgm:pt modelId="{F91CEBB7-71E3-4EC0-AFEC-144B0294BE9A}" type="pres">
      <dgm:prSet presAssocID="{21C283F1-A6C6-4C99-9E3D-B557560A72A1}" presName="linear" presStyleCnt="0">
        <dgm:presLayoutVars>
          <dgm:animLvl val="lvl"/>
          <dgm:resizeHandles val="exact"/>
        </dgm:presLayoutVars>
      </dgm:prSet>
      <dgm:spPr/>
      <dgm:t>
        <a:bodyPr/>
        <a:lstStyle/>
        <a:p>
          <a:endParaRPr lang="en-GB"/>
        </a:p>
      </dgm:t>
    </dgm:pt>
    <dgm:pt modelId="{AE52693A-3817-4A7A-9F12-BA20B76F8C92}" type="pres">
      <dgm:prSet presAssocID="{60304E7B-BE09-4A92-B5FA-9B29E045A663}" presName="parentText" presStyleLbl="node1" presStyleIdx="0" presStyleCnt="1" custLinFactNeighborY="-3197">
        <dgm:presLayoutVars>
          <dgm:chMax val="0"/>
          <dgm:bulletEnabled val="1"/>
        </dgm:presLayoutVars>
      </dgm:prSet>
      <dgm:spPr/>
      <dgm:t>
        <a:bodyPr/>
        <a:lstStyle/>
        <a:p>
          <a:endParaRPr lang="en-GB"/>
        </a:p>
      </dgm:t>
    </dgm:pt>
  </dgm:ptLst>
  <dgm:cxnLst>
    <dgm:cxn modelId="{AD6474C1-8F29-4778-8E01-67A2176F178D}" srcId="{21C283F1-A6C6-4C99-9E3D-B557560A72A1}" destId="{60304E7B-BE09-4A92-B5FA-9B29E045A663}" srcOrd="0" destOrd="0" parTransId="{6FAD4E63-DC67-4C85-A8A1-36FE4041C87C}" sibTransId="{09E60C05-0FAE-4F63-B078-66300E718763}"/>
    <dgm:cxn modelId="{6D9DA85D-AEFE-4E2C-829A-8030FFA0A702}" type="presOf" srcId="{21C283F1-A6C6-4C99-9E3D-B557560A72A1}" destId="{F91CEBB7-71E3-4EC0-AFEC-144B0294BE9A}" srcOrd="0" destOrd="0" presId="urn:microsoft.com/office/officeart/2005/8/layout/vList2"/>
    <dgm:cxn modelId="{B076AB64-718C-4B27-BAA8-BB7553F0B3E9}" type="presOf" srcId="{60304E7B-BE09-4A92-B5FA-9B29E045A663}" destId="{AE52693A-3817-4A7A-9F12-BA20B76F8C92}" srcOrd="0" destOrd="0" presId="urn:microsoft.com/office/officeart/2005/8/layout/vList2"/>
    <dgm:cxn modelId="{16A884D6-09D4-48C0-BE9C-F3275C8CBB36}" type="presParOf" srcId="{F91CEBB7-71E3-4EC0-AFEC-144B0294BE9A}" destId="{AE52693A-3817-4A7A-9F12-BA20B76F8C9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F3AEAA-C237-4843-BAE7-5473C6EA5891}" type="doc">
      <dgm:prSet loTypeId="urn:microsoft.com/office/officeart/2005/8/layout/vList2" loCatId="list" qsTypeId="urn:microsoft.com/office/officeart/2005/8/quickstyle/simple3" qsCatId="simple" csTypeId="urn:microsoft.com/office/officeart/2005/8/colors/accent5_2" csCatId="accent5"/>
      <dgm:spPr/>
      <dgm:t>
        <a:bodyPr/>
        <a:lstStyle/>
        <a:p>
          <a:endParaRPr lang="sv-SE"/>
        </a:p>
      </dgm:t>
    </dgm:pt>
    <dgm:pt modelId="{BE66DDD5-34EC-43EC-97AC-C425ECDB1504}">
      <dgm:prSet/>
      <dgm:spPr/>
      <dgm:t>
        <a:bodyPr/>
        <a:lstStyle/>
        <a:p>
          <a:pPr rtl="0"/>
          <a:r>
            <a:rPr lang="sv-SE" dirty="0" smtClean="0"/>
            <a:t>The oldest and largest global ICSR database</a:t>
          </a:r>
          <a:endParaRPr lang="sv-SE" dirty="0"/>
        </a:p>
      </dgm:t>
    </dgm:pt>
    <dgm:pt modelId="{5FA7B903-9965-4712-BD45-875E98CB4D6D}" type="parTrans" cxnId="{7CC892C5-0655-4820-941F-7B3156E90064}">
      <dgm:prSet/>
      <dgm:spPr/>
      <dgm:t>
        <a:bodyPr/>
        <a:lstStyle/>
        <a:p>
          <a:endParaRPr lang="sv-SE"/>
        </a:p>
      </dgm:t>
    </dgm:pt>
    <dgm:pt modelId="{A3DE413B-3D23-49EC-9A2A-AF8D73AA66D8}" type="sibTrans" cxnId="{7CC892C5-0655-4820-941F-7B3156E90064}">
      <dgm:prSet/>
      <dgm:spPr/>
      <dgm:t>
        <a:bodyPr/>
        <a:lstStyle/>
        <a:p>
          <a:endParaRPr lang="sv-SE"/>
        </a:p>
      </dgm:t>
    </dgm:pt>
    <dgm:pt modelId="{3C3ED8B3-F399-4D03-A81C-CDD081323BA9}">
      <dgm:prSet/>
      <dgm:spPr/>
      <dgm:t>
        <a:bodyPr/>
        <a:lstStyle/>
        <a:p>
          <a:pPr rtl="0"/>
          <a:r>
            <a:rPr lang="en-US" dirty="0" smtClean="0"/>
            <a:t>Used for global and country specific signal detection</a:t>
          </a:r>
          <a:endParaRPr lang="sv-SE" dirty="0"/>
        </a:p>
      </dgm:t>
    </dgm:pt>
    <dgm:pt modelId="{25628E83-8B46-4032-B1A3-7BE01914AF0C}" type="parTrans" cxnId="{C9DCD351-B43F-4A9F-BC93-E300BEB73FAA}">
      <dgm:prSet/>
      <dgm:spPr/>
      <dgm:t>
        <a:bodyPr/>
        <a:lstStyle/>
        <a:p>
          <a:endParaRPr lang="sv-SE"/>
        </a:p>
      </dgm:t>
    </dgm:pt>
    <dgm:pt modelId="{741B55C9-4D6F-4D44-8769-E3AE56668DA5}" type="sibTrans" cxnId="{C9DCD351-B43F-4A9F-BC93-E300BEB73FAA}">
      <dgm:prSet/>
      <dgm:spPr/>
      <dgm:t>
        <a:bodyPr/>
        <a:lstStyle/>
        <a:p>
          <a:endParaRPr lang="sv-SE"/>
        </a:p>
      </dgm:t>
    </dgm:pt>
    <dgm:pt modelId="{F8696852-B64B-4380-B26E-64652E31357F}">
      <dgm:prSet/>
      <dgm:spPr/>
      <dgm:t>
        <a:bodyPr/>
        <a:lstStyle/>
        <a:p>
          <a:pPr rtl="0"/>
          <a:r>
            <a:rPr lang="sv-SE" dirty="0" smtClean="0"/>
            <a:t>Free to search in by National Centres of member countries</a:t>
          </a:r>
          <a:endParaRPr lang="sv-SE" dirty="0"/>
        </a:p>
      </dgm:t>
    </dgm:pt>
    <dgm:pt modelId="{29F61CB2-A2EA-458F-A467-32BF58F5041A}" type="parTrans" cxnId="{65F39C9B-4397-4E46-BB67-3C7C9F34C7C7}">
      <dgm:prSet/>
      <dgm:spPr/>
      <dgm:t>
        <a:bodyPr/>
        <a:lstStyle/>
        <a:p>
          <a:endParaRPr lang="sv-SE"/>
        </a:p>
      </dgm:t>
    </dgm:pt>
    <dgm:pt modelId="{2C6E6708-3885-4A14-87F1-5777E9B83205}" type="sibTrans" cxnId="{65F39C9B-4397-4E46-BB67-3C7C9F34C7C7}">
      <dgm:prSet/>
      <dgm:spPr/>
      <dgm:t>
        <a:bodyPr/>
        <a:lstStyle/>
        <a:p>
          <a:endParaRPr lang="sv-SE"/>
        </a:p>
      </dgm:t>
    </dgm:pt>
    <dgm:pt modelId="{527EEEC8-6C2F-4DBA-B8D2-9B9617C3F3A1}">
      <dgm:prSet/>
      <dgm:spPr/>
      <dgm:t>
        <a:bodyPr/>
        <a:lstStyle/>
        <a:p>
          <a:pPr rtl="0"/>
          <a:r>
            <a:rPr lang="sv-SE" dirty="0" smtClean="0"/>
            <a:t>Customized searches are performed on request from companies and other interested</a:t>
          </a:r>
          <a:endParaRPr lang="sv-SE" dirty="0"/>
        </a:p>
      </dgm:t>
    </dgm:pt>
    <dgm:pt modelId="{B5723147-7A80-4079-BD77-FA82200EF6D3}" type="parTrans" cxnId="{DF8D8D43-9D09-4342-A211-A44A757CB98E}">
      <dgm:prSet/>
      <dgm:spPr/>
      <dgm:t>
        <a:bodyPr/>
        <a:lstStyle/>
        <a:p>
          <a:endParaRPr lang="sv-SE"/>
        </a:p>
      </dgm:t>
    </dgm:pt>
    <dgm:pt modelId="{2B53831D-FDA7-419A-8033-CDC575367BBF}" type="sibTrans" cxnId="{DF8D8D43-9D09-4342-A211-A44A757CB98E}">
      <dgm:prSet/>
      <dgm:spPr/>
      <dgm:t>
        <a:bodyPr/>
        <a:lstStyle/>
        <a:p>
          <a:endParaRPr lang="sv-SE"/>
        </a:p>
      </dgm:t>
    </dgm:pt>
    <dgm:pt modelId="{DFD0EB04-2A10-4B1F-A000-04423ED67428}" type="pres">
      <dgm:prSet presAssocID="{3DF3AEAA-C237-4843-BAE7-5473C6EA5891}" presName="linear" presStyleCnt="0">
        <dgm:presLayoutVars>
          <dgm:animLvl val="lvl"/>
          <dgm:resizeHandles val="exact"/>
        </dgm:presLayoutVars>
      </dgm:prSet>
      <dgm:spPr/>
      <dgm:t>
        <a:bodyPr/>
        <a:lstStyle/>
        <a:p>
          <a:endParaRPr lang="sv-SE"/>
        </a:p>
      </dgm:t>
    </dgm:pt>
    <dgm:pt modelId="{7EF4318E-7092-4BD3-BB75-734F1694461E}" type="pres">
      <dgm:prSet presAssocID="{BE66DDD5-34EC-43EC-97AC-C425ECDB1504}" presName="parentText" presStyleLbl="node1" presStyleIdx="0" presStyleCnt="4" custLinFactNeighborX="-1053">
        <dgm:presLayoutVars>
          <dgm:chMax val="0"/>
          <dgm:bulletEnabled val="1"/>
        </dgm:presLayoutVars>
      </dgm:prSet>
      <dgm:spPr/>
      <dgm:t>
        <a:bodyPr/>
        <a:lstStyle/>
        <a:p>
          <a:endParaRPr lang="sv-SE"/>
        </a:p>
      </dgm:t>
    </dgm:pt>
    <dgm:pt modelId="{776F0CB0-62EE-4D82-A3DB-573F90E9B837}" type="pres">
      <dgm:prSet presAssocID="{A3DE413B-3D23-49EC-9A2A-AF8D73AA66D8}" presName="spacer" presStyleCnt="0"/>
      <dgm:spPr/>
    </dgm:pt>
    <dgm:pt modelId="{3B20FB34-EE80-4499-BCC3-FDFCA0F5C05F}" type="pres">
      <dgm:prSet presAssocID="{3C3ED8B3-F399-4D03-A81C-CDD081323BA9}" presName="parentText" presStyleLbl="node1" presStyleIdx="1" presStyleCnt="4">
        <dgm:presLayoutVars>
          <dgm:chMax val="0"/>
          <dgm:bulletEnabled val="1"/>
        </dgm:presLayoutVars>
      </dgm:prSet>
      <dgm:spPr/>
      <dgm:t>
        <a:bodyPr/>
        <a:lstStyle/>
        <a:p>
          <a:endParaRPr lang="sv-SE"/>
        </a:p>
      </dgm:t>
    </dgm:pt>
    <dgm:pt modelId="{78AB7149-2A9A-4AF3-8ECA-4FE4A6630522}" type="pres">
      <dgm:prSet presAssocID="{741B55C9-4D6F-4D44-8769-E3AE56668DA5}" presName="spacer" presStyleCnt="0"/>
      <dgm:spPr/>
    </dgm:pt>
    <dgm:pt modelId="{98FFB689-F4E5-49B9-B16A-DE19079EA55C}" type="pres">
      <dgm:prSet presAssocID="{F8696852-B64B-4380-B26E-64652E31357F}" presName="parentText" presStyleLbl="node1" presStyleIdx="2" presStyleCnt="4" custLinFactNeighborX="-226" custLinFactNeighborY="-9875">
        <dgm:presLayoutVars>
          <dgm:chMax val="0"/>
          <dgm:bulletEnabled val="1"/>
        </dgm:presLayoutVars>
      </dgm:prSet>
      <dgm:spPr/>
      <dgm:t>
        <a:bodyPr/>
        <a:lstStyle/>
        <a:p>
          <a:endParaRPr lang="sv-SE"/>
        </a:p>
      </dgm:t>
    </dgm:pt>
    <dgm:pt modelId="{D9C8EDEF-8E98-49F1-9564-6DFA0A32A9DA}" type="pres">
      <dgm:prSet presAssocID="{2C6E6708-3885-4A14-87F1-5777E9B83205}" presName="spacer" presStyleCnt="0"/>
      <dgm:spPr/>
    </dgm:pt>
    <dgm:pt modelId="{3D3C3D7F-AEC2-4C9C-8C5E-F84C37471D89}" type="pres">
      <dgm:prSet presAssocID="{527EEEC8-6C2F-4DBA-B8D2-9B9617C3F3A1}" presName="parentText" presStyleLbl="node1" presStyleIdx="3" presStyleCnt="4">
        <dgm:presLayoutVars>
          <dgm:chMax val="0"/>
          <dgm:bulletEnabled val="1"/>
        </dgm:presLayoutVars>
      </dgm:prSet>
      <dgm:spPr/>
      <dgm:t>
        <a:bodyPr/>
        <a:lstStyle/>
        <a:p>
          <a:endParaRPr lang="sv-SE"/>
        </a:p>
      </dgm:t>
    </dgm:pt>
  </dgm:ptLst>
  <dgm:cxnLst>
    <dgm:cxn modelId="{C9DCD351-B43F-4A9F-BC93-E300BEB73FAA}" srcId="{3DF3AEAA-C237-4843-BAE7-5473C6EA5891}" destId="{3C3ED8B3-F399-4D03-A81C-CDD081323BA9}" srcOrd="1" destOrd="0" parTransId="{25628E83-8B46-4032-B1A3-7BE01914AF0C}" sibTransId="{741B55C9-4D6F-4D44-8769-E3AE56668DA5}"/>
    <dgm:cxn modelId="{D9CF41B7-6B40-4605-8321-D304BCB248EB}" type="presOf" srcId="{F8696852-B64B-4380-B26E-64652E31357F}" destId="{98FFB689-F4E5-49B9-B16A-DE19079EA55C}" srcOrd="0" destOrd="0" presId="urn:microsoft.com/office/officeart/2005/8/layout/vList2"/>
    <dgm:cxn modelId="{DF8D8D43-9D09-4342-A211-A44A757CB98E}" srcId="{3DF3AEAA-C237-4843-BAE7-5473C6EA5891}" destId="{527EEEC8-6C2F-4DBA-B8D2-9B9617C3F3A1}" srcOrd="3" destOrd="0" parTransId="{B5723147-7A80-4079-BD77-FA82200EF6D3}" sibTransId="{2B53831D-FDA7-419A-8033-CDC575367BBF}"/>
    <dgm:cxn modelId="{7CC892C5-0655-4820-941F-7B3156E90064}" srcId="{3DF3AEAA-C237-4843-BAE7-5473C6EA5891}" destId="{BE66DDD5-34EC-43EC-97AC-C425ECDB1504}" srcOrd="0" destOrd="0" parTransId="{5FA7B903-9965-4712-BD45-875E98CB4D6D}" sibTransId="{A3DE413B-3D23-49EC-9A2A-AF8D73AA66D8}"/>
    <dgm:cxn modelId="{42F6BCEF-DA9E-49BE-8BC4-C76D3DCFDF6F}" type="presOf" srcId="{3C3ED8B3-F399-4D03-A81C-CDD081323BA9}" destId="{3B20FB34-EE80-4499-BCC3-FDFCA0F5C05F}" srcOrd="0" destOrd="0" presId="urn:microsoft.com/office/officeart/2005/8/layout/vList2"/>
    <dgm:cxn modelId="{65F39C9B-4397-4E46-BB67-3C7C9F34C7C7}" srcId="{3DF3AEAA-C237-4843-BAE7-5473C6EA5891}" destId="{F8696852-B64B-4380-B26E-64652E31357F}" srcOrd="2" destOrd="0" parTransId="{29F61CB2-A2EA-458F-A467-32BF58F5041A}" sibTransId="{2C6E6708-3885-4A14-87F1-5777E9B83205}"/>
    <dgm:cxn modelId="{996F5E66-51ED-48E5-8C5C-E8427D83B7CC}" type="presOf" srcId="{3DF3AEAA-C237-4843-BAE7-5473C6EA5891}" destId="{DFD0EB04-2A10-4B1F-A000-04423ED67428}" srcOrd="0" destOrd="0" presId="urn:microsoft.com/office/officeart/2005/8/layout/vList2"/>
    <dgm:cxn modelId="{90B10C71-06EF-4387-802F-6D2C33DEC76A}" type="presOf" srcId="{527EEEC8-6C2F-4DBA-B8D2-9B9617C3F3A1}" destId="{3D3C3D7F-AEC2-4C9C-8C5E-F84C37471D89}" srcOrd="0" destOrd="0" presId="urn:microsoft.com/office/officeart/2005/8/layout/vList2"/>
    <dgm:cxn modelId="{F2B65EA7-66A4-439E-B458-9FF44C64709A}" type="presOf" srcId="{BE66DDD5-34EC-43EC-97AC-C425ECDB1504}" destId="{7EF4318E-7092-4BD3-BB75-734F1694461E}" srcOrd="0" destOrd="0" presId="urn:microsoft.com/office/officeart/2005/8/layout/vList2"/>
    <dgm:cxn modelId="{8ABB3A4C-0298-4927-BEA6-25D0EA4AED79}" type="presParOf" srcId="{DFD0EB04-2A10-4B1F-A000-04423ED67428}" destId="{7EF4318E-7092-4BD3-BB75-734F1694461E}" srcOrd="0" destOrd="0" presId="urn:microsoft.com/office/officeart/2005/8/layout/vList2"/>
    <dgm:cxn modelId="{A2E8A378-8E28-445A-BF9B-C68A3FC0280D}" type="presParOf" srcId="{DFD0EB04-2A10-4B1F-A000-04423ED67428}" destId="{776F0CB0-62EE-4D82-A3DB-573F90E9B837}" srcOrd="1" destOrd="0" presId="urn:microsoft.com/office/officeart/2005/8/layout/vList2"/>
    <dgm:cxn modelId="{2DF2B2A0-FB37-421C-9AE6-4E0FE4FF6A6E}" type="presParOf" srcId="{DFD0EB04-2A10-4B1F-A000-04423ED67428}" destId="{3B20FB34-EE80-4499-BCC3-FDFCA0F5C05F}" srcOrd="2" destOrd="0" presId="urn:microsoft.com/office/officeart/2005/8/layout/vList2"/>
    <dgm:cxn modelId="{9C61E0E2-49E4-41F9-B3DF-61395E68442D}" type="presParOf" srcId="{DFD0EB04-2A10-4B1F-A000-04423ED67428}" destId="{78AB7149-2A9A-4AF3-8ECA-4FE4A6630522}" srcOrd="3" destOrd="0" presId="urn:microsoft.com/office/officeart/2005/8/layout/vList2"/>
    <dgm:cxn modelId="{484B1195-2A4F-4A66-8A87-7EEDF489BDE4}" type="presParOf" srcId="{DFD0EB04-2A10-4B1F-A000-04423ED67428}" destId="{98FFB689-F4E5-49B9-B16A-DE19079EA55C}" srcOrd="4" destOrd="0" presId="urn:microsoft.com/office/officeart/2005/8/layout/vList2"/>
    <dgm:cxn modelId="{036C2398-377F-4A9B-A2D3-9F06FF49EE39}" type="presParOf" srcId="{DFD0EB04-2A10-4B1F-A000-04423ED67428}" destId="{D9C8EDEF-8E98-49F1-9564-6DFA0A32A9DA}" srcOrd="5" destOrd="0" presId="urn:microsoft.com/office/officeart/2005/8/layout/vList2"/>
    <dgm:cxn modelId="{2DCE705C-9E19-41DE-BBAF-A29C21CD2B5C}" type="presParOf" srcId="{DFD0EB04-2A10-4B1F-A000-04423ED67428}" destId="{3D3C3D7F-AEC2-4C9C-8C5E-F84C37471D89}"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940E33-C8AF-4AF8-93AB-3DCE6AD78608}" type="doc">
      <dgm:prSet loTypeId="urn:microsoft.com/office/officeart/2005/8/layout/vList2" loCatId="list" qsTypeId="urn:microsoft.com/office/officeart/2005/8/quickstyle/simple3" qsCatId="simple" csTypeId="urn:microsoft.com/office/officeart/2005/8/colors/accent5_2" csCatId="accent5"/>
      <dgm:spPr/>
      <dgm:t>
        <a:bodyPr/>
        <a:lstStyle/>
        <a:p>
          <a:endParaRPr lang="sv-SE"/>
        </a:p>
      </dgm:t>
    </dgm:pt>
    <dgm:pt modelId="{92B1CF03-EFD1-4A0A-B93A-30EEF1851444}">
      <dgm:prSet custT="1"/>
      <dgm:spPr/>
      <dgm:t>
        <a:bodyPr/>
        <a:lstStyle/>
        <a:p>
          <a:pPr rtl="0"/>
          <a:r>
            <a:rPr lang="sv-SE" sz="2000" dirty="0" smtClean="0"/>
            <a:t>Type of report</a:t>
          </a:r>
          <a:endParaRPr lang="sv-SE" sz="2000" dirty="0"/>
        </a:p>
      </dgm:t>
    </dgm:pt>
    <dgm:pt modelId="{5D394050-1BA9-41B1-B5DF-6FC18F0499DA}" type="parTrans" cxnId="{1A585918-B029-486D-A227-5625B410594B}">
      <dgm:prSet/>
      <dgm:spPr/>
      <dgm:t>
        <a:bodyPr/>
        <a:lstStyle/>
        <a:p>
          <a:endParaRPr lang="sv-SE" sz="2000"/>
        </a:p>
      </dgm:t>
    </dgm:pt>
    <dgm:pt modelId="{69DE5247-4028-496C-B018-5A5CBDE0D910}" type="sibTrans" cxnId="{1A585918-B029-486D-A227-5625B410594B}">
      <dgm:prSet/>
      <dgm:spPr/>
      <dgm:t>
        <a:bodyPr/>
        <a:lstStyle/>
        <a:p>
          <a:endParaRPr lang="sv-SE" sz="2000"/>
        </a:p>
      </dgm:t>
    </dgm:pt>
    <dgm:pt modelId="{A6DCF508-DA70-42E9-86A4-9107F85921E2}">
      <dgm:prSet custT="1"/>
      <dgm:spPr/>
      <dgm:t>
        <a:bodyPr/>
        <a:lstStyle/>
        <a:p>
          <a:pPr rtl="0"/>
          <a:r>
            <a:rPr lang="sv-SE" sz="2000" dirty="0" smtClean="0"/>
            <a:t>Primary source</a:t>
          </a:r>
          <a:endParaRPr lang="sv-SE" sz="2000" dirty="0"/>
        </a:p>
      </dgm:t>
    </dgm:pt>
    <dgm:pt modelId="{43540EC8-1008-4DD0-970F-7478479B7898}" type="parTrans" cxnId="{3B0EA082-6281-42B7-BA60-8738A84CE46D}">
      <dgm:prSet/>
      <dgm:spPr/>
      <dgm:t>
        <a:bodyPr/>
        <a:lstStyle/>
        <a:p>
          <a:endParaRPr lang="sv-SE" sz="2000"/>
        </a:p>
      </dgm:t>
    </dgm:pt>
    <dgm:pt modelId="{54460681-5B63-48D6-81D6-C86DA52C6DCA}" type="sibTrans" cxnId="{3B0EA082-6281-42B7-BA60-8738A84CE46D}">
      <dgm:prSet/>
      <dgm:spPr/>
      <dgm:t>
        <a:bodyPr/>
        <a:lstStyle/>
        <a:p>
          <a:endParaRPr lang="sv-SE" sz="2000"/>
        </a:p>
      </dgm:t>
    </dgm:pt>
    <dgm:pt modelId="{66279D49-E5F5-4E8B-8064-DB4805C5BEBD}">
      <dgm:prSet custT="1"/>
      <dgm:spPr/>
      <dgm:t>
        <a:bodyPr/>
        <a:lstStyle/>
        <a:p>
          <a:pPr rtl="0"/>
          <a:r>
            <a:rPr lang="sv-SE" sz="2000" dirty="0" smtClean="0"/>
            <a:t>Gender</a:t>
          </a:r>
          <a:endParaRPr lang="sv-SE" sz="2000" dirty="0"/>
        </a:p>
      </dgm:t>
    </dgm:pt>
    <dgm:pt modelId="{6A91111F-7F4F-47C9-90E0-C207FC3BA12F}" type="parTrans" cxnId="{219DF58E-F027-4D46-9559-871DA022E3F6}">
      <dgm:prSet/>
      <dgm:spPr/>
      <dgm:t>
        <a:bodyPr/>
        <a:lstStyle/>
        <a:p>
          <a:endParaRPr lang="sv-SE" sz="2000"/>
        </a:p>
      </dgm:t>
    </dgm:pt>
    <dgm:pt modelId="{E93040E0-B44F-4A62-91A1-F6A486408B97}" type="sibTrans" cxnId="{219DF58E-F027-4D46-9559-871DA022E3F6}">
      <dgm:prSet/>
      <dgm:spPr/>
      <dgm:t>
        <a:bodyPr/>
        <a:lstStyle/>
        <a:p>
          <a:endParaRPr lang="sv-SE" sz="2000"/>
        </a:p>
      </dgm:t>
    </dgm:pt>
    <dgm:pt modelId="{91A0D6F4-65E8-418C-83AF-9255F49C51F7}">
      <dgm:prSet custT="1"/>
      <dgm:spPr/>
      <dgm:t>
        <a:bodyPr/>
        <a:lstStyle/>
        <a:p>
          <a:pPr rtl="0"/>
          <a:r>
            <a:rPr lang="sv-SE" sz="2000" dirty="0" smtClean="0"/>
            <a:t>Age at onset</a:t>
          </a:r>
          <a:endParaRPr lang="sv-SE" sz="2000" dirty="0"/>
        </a:p>
      </dgm:t>
    </dgm:pt>
    <dgm:pt modelId="{3BCD099C-4C3C-474C-99E6-0D6C1881B884}" type="parTrans" cxnId="{A57C0E51-C367-40D1-8806-509A427375A9}">
      <dgm:prSet/>
      <dgm:spPr/>
      <dgm:t>
        <a:bodyPr/>
        <a:lstStyle/>
        <a:p>
          <a:endParaRPr lang="sv-SE" sz="2000"/>
        </a:p>
      </dgm:t>
    </dgm:pt>
    <dgm:pt modelId="{C4F3B5CB-89D5-4F77-80BA-1FAE137B30FA}" type="sibTrans" cxnId="{A57C0E51-C367-40D1-8806-509A427375A9}">
      <dgm:prSet/>
      <dgm:spPr/>
      <dgm:t>
        <a:bodyPr/>
        <a:lstStyle/>
        <a:p>
          <a:endParaRPr lang="sv-SE" sz="2000"/>
        </a:p>
      </dgm:t>
    </dgm:pt>
    <dgm:pt modelId="{4D1D87B5-C6E8-4CCD-A48B-2EB558D914AE}" type="pres">
      <dgm:prSet presAssocID="{9D940E33-C8AF-4AF8-93AB-3DCE6AD78608}" presName="linear" presStyleCnt="0">
        <dgm:presLayoutVars>
          <dgm:animLvl val="lvl"/>
          <dgm:resizeHandles val="exact"/>
        </dgm:presLayoutVars>
      </dgm:prSet>
      <dgm:spPr/>
      <dgm:t>
        <a:bodyPr/>
        <a:lstStyle/>
        <a:p>
          <a:endParaRPr lang="sv-SE"/>
        </a:p>
      </dgm:t>
    </dgm:pt>
    <dgm:pt modelId="{DC436866-954A-4302-B29F-EEAC47CD1918}" type="pres">
      <dgm:prSet presAssocID="{92B1CF03-EFD1-4A0A-B93A-30EEF1851444}" presName="parentText" presStyleLbl="node1" presStyleIdx="0" presStyleCnt="4">
        <dgm:presLayoutVars>
          <dgm:chMax val="0"/>
          <dgm:bulletEnabled val="1"/>
        </dgm:presLayoutVars>
      </dgm:prSet>
      <dgm:spPr/>
      <dgm:t>
        <a:bodyPr/>
        <a:lstStyle/>
        <a:p>
          <a:endParaRPr lang="sv-SE"/>
        </a:p>
      </dgm:t>
    </dgm:pt>
    <dgm:pt modelId="{9BD74020-0D46-42AB-AB20-160175625F73}" type="pres">
      <dgm:prSet presAssocID="{69DE5247-4028-496C-B018-5A5CBDE0D910}" presName="spacer" presStyleCnt="0"/>
      <dgm:spPr/>
      <dgm:t>
        <a:bodyPr/>
        <a:lstStyle/>
        <a:p>
          <a:endParaRPr lang="sv-SE"/>
        </a:p>
      </dgm:t>
    </dgm:pt>
    <dgm:pt modelId="{F85408C3-1D21-4986-947B-161D20E5CB1F}" type="pres">
      <dgm:prSet presAssocID="{A6DCF508-DA70-42E9-86A4-9107F85921E2}" presName="parentText" presStyleLbl="node1" presStyleIdx="1" presStyleCnt="4">
        <dgm:presLayoutVars>
          <dgm:chMax val="0"/>
          <dgm:bulletEnabled val="1"/>
        </dgm:presLayoutVars>
      </dgm:prSet>
      <dgm:spPr/>
      <dgm:t>
        <a:bodyPr/>
        <a:lstStyle/>
        <a:p>
          <a:endParaRPr lang="sv-SE"/>
        </a:p>
      </dgm:t>
    </dgm:pt>
    <dgm:pt modelId="{291DF87E-A89D-45A8-9BFB-474945DF9ABA}" type="pres">
      <dgm:prSet presAssocID="{54460681-5B63-48D6-81D6-C86DA52C6DCA}" presName="spacer" presStyleCnt="0"/>
      <dgm:spPr/>
      <dgm:t>
        <a:bodyPr/>
        <a:lstStyle/>
        <a:p>
          <a:endParaRPr lang="sv-SE"/>
        </a:p>
      </dgm:t>
    </dgm:pt>
    <dgm:pt modelId="{0BD3ABB2-F1C8-4EF8-BED8-994C5E424868}" type="pres">
      <dgm:prSet presAssocID="{66279D49-E5F5-4E8B-8064-DB4805C5BEBD}" presName="parentText" presStyleLbl="node1" presStyleIdx="2" presStyleCnt="4">
        <dgm:presLayoutVars>
          <dgm:chMax val="0"/>
          <dgm:bulletEnabled val="1"/>
        </dgm:presLayoutVars>
      </dgm:prSet>
      <dgm:spPr/>
      <dgm:t>
        <a:bodyPr/>
        <a:lstStyle/>
        <a:p>
          <a:endParaRPr lang="sv-SE"/>
        </a:p>
      </dgm:t>
    </dgm:pt>
    <dgm:pt modelId="{063EDD38-F633-49EA-A2C5-07499CE8A53E}" type="pres">
      <dgm:prSet presAssocID="{E93040E0-B44F-4A62-91A1-F6A486408B97}" presName="spacer" presStyleCnt="0"/>
      <dgm:spPr/>
      <dgm:t>
        <a:bodyPr/>
        <a:lstStyle/>
        <a:p>
          <a:endParaRPr lang="sv-SE"/>
        </a:p>
      </dgm:t>
    </dgm:pt>
    <dgm:pt modelId="{4534DE57-A0E8-421B-8495-F3A119045C95}" type="pres">
      <dgm:prSet presAssocID="{91A0D6F4-65E8-418C-83AF-9255F49C51F7}" presName="parentText" presStyleLbl="node1" presStyleIdx="3" presStyleCnt="4" custLinFactNeighborX="-3448">
        <dgm:presLayoutVars>
          <dgm:chMax val="0"/>
          <dgm:bulletEnabled val="1"/>
        </dgm:presLayoutVars>
      </dgm:prSet>
      <dgm:spPr/>
      <dgm:t>
        <a:bodyPr/>
        <a:lstStyle/>
        <a:p>
          <a:endParaRPr lang="sv-SE"/>
        </a:p>
      </dgm:t>
    </dgm:pt>
  </dgm:ptLst>
  <dgm:cxnLst>
    <dgm:cxn modelId="{526EB073-F15A-4AF0-ADDF-CE649CA309B7}" type="presOf" srcId="{92B1CF03-EFD1-4A0A-B93A-30EEF1851444}" destId="{DC436866-954A-4302-B29F-EEAC47CD1918}" srcOrd="0" destOrd="0" presId="urn:microsoft.com/office/officeart/2005/8/layout/vList2"/>
    <dgm:cxn modelId="{3B0EA082-6281-42B7-BA60-8738A84CE46D}" srcId="{9D940E33-C8AF-4AF8-93AB-3DCE6AD78608}" destId="{A6DCF508-DA70-42E9-86A4-9107F85921E2}" srcOrd="1" destOrd="0" parTransId="{43540EC8-1008-4DD0-970F-7478479B7898}" sibTransId="{54460681-5B63-48D6-81D6-C86DA52C6DCA}"/>
    <dgm:cxn modelId="{FCBC213C-FC2D-4236-83C9-1340E6702669}" type="presOf" srcId="{66279D49-E5F5-4E8B-8064-DB4805C5BEBD}" destId="{0BD3ABB2-F1C8-4EF8-BED8-994C5E424868}" srcOrd="0" destOrd="0" presId="urn:microsoft.com/office/officeart/2005/8/layout/vList2"/>
    <dgm:cxn modelId="{219DF58E-F027-4D46-9559-871DA022E3F6}" srcId="{9D940E33-C8AF-4AF8-93AB-3DCE6AD78608}" destId="{66279D49-E5F5-4E8B-8064-DB4805C5BEBD}" srcOrd="2" destOrd="0" parTransId="{6A91111F-7F4F-47C9-90E0-C207FC3BA12F}" sibTransId="{E93040E0-B44F-4A62-91A1-F6A486408B97}"/>
    <dgm:cxn modelId="{B8D006EE-B62D-415F-85D9-D2274F246433}" type="presOf" srcId="{91A0D6F4-65E8-418C-83AF-9255F49C51F7}" destId="{4534DE57-A0E8-421B-8495-F3A119045C95}" srcOrd="0" destOrd="0" presId="urn:microsoft.com/office/officeart/2005/8/layout/vList2"/>
    <dgm:cxn modelId="{33C89939-5712-4C07-99F0-2673E8CFF790}" type="presOf" srcId="{9D940E33-C8AF-4AF8-93AB-3DCE6AD78608}" destId="{4D1D87B5-C6E8-4CCD-A48B-2EB558D914AE}" srcOrd="0" destOrd="0" presId="urn:microsoft.com/office/officeart/2005/8/layout/vList2"/>
    <dgm:cxn modelId="{A57C0E51-C367-40D1-8806-509A427375A9}" srcId="{9D940E33-C8AF-4AF8-93AB-3DCE6AD78608}" destId="{91A0D6F4-65E8-418C-83AF-9255F49C51F7}" srcOrd="3" destOrd="0" parTransId="{3BCD099C-4C3C-474C-99E6-0D6C1881B884}" sibTransId="{C4F3B5CB-89D5-4F77-80BA-1FAE137B30FA}"/>
    <dgm:cxn modelId="{1A585918-B029-486D-A227-5625B410594B}" srcId="{9D940E33-C8AF-4AF8-93AB-3DCE6AD78608}" destId="{92B1CF03-EFD1-4A0A-B93A-30EEF1851444}" srcOrd="0" destOrd="0" parTransId="{5D394050-1BA9-41B1-B5DF-6FC18F0499DA}" sibTransId="{69DE5247-4028-496C-B018-5A5CBDE0D910}"/>
    <dgm:cxn modelId="{36F596B3-6D80-4BB0-A46D-568CCAE540C3}" type="presOf" srcId="{A6DCF508-DA70-42E9-86A4-9107F85921E2}" destId="{F85408C3-1D21-4986-947B-161D20E5CB1F}" srcOrd="0" destOrd="0" presId="urn:microsoft.com/office/officeart/2005/8/layout/vList2"/>
    <dgm:cxn modelId="{1742DC89-2570-4147-9C40-15AA46234281}" type="presParOf" srcId="{4D1D87B5-C6E8-4CCD-A48B-2EB558D914AE}" destId="{DC436866-954A-4302-B29F-EEAC47CD1918}" srcOrd="0" destOrd="0" presId="urn:microsoft.com/office/officeart/2005/8/layout/vList2"/>
    <dgm:cxn modelId="{7A0290F1-5FB9-4BD8-BA9E-04A14D0B75DA}" type="presParOf" srcId="{4D1D87B5-C6E8-4CCD-A48B-2EB558D914AE}" destId="{9BD74020-0D46-42AB-AB20-160175625F73}" srcOrd="1" destOrd="0" presId="urn:microsoft.com/office/officeart/2005/8/layout/vList2"/>
    <dgm:cxn modelId="{E7A13622-D5C8-492E-B028-6011488DA28F}" type="presParOf" srcId="{4D1D87B5-C6E8-4CCD-A48B-2EB558D914AE}" destId="{F85408C3-1D21-4986-947B-161D20E5CB1F}" srcOrd="2" destOrd="0" presId="urn:microsoft.com/office/officeart/2005/8/layout/vList2"/>
    <dgm:cxn modelId="{E69FC605-B600-4135-817A-C5FF8DA0F38A}" type="presParOf" srcId="{4D1D87B5-C6E8-4CCD-A48B-2EB558D914AE}" destId="{291DF87E-A89D-45A8-9BFB-474945DF9ABA}" srcOrd="3" destOrd="0" presId="urn:microsoft.com/office/officeart/2005/8/layout/vList2"/>
    <dgm:cxn modelId="{D395AD2C-BE88-4A74-976A-3C5E0174C4EB}" type="presParOf" srcId="{4D1D87B5-C6E8-4CCD-A48B-2EB558D914AE}" destId="{0BD3ABB2-F1C8-4EF8-BED8-994C5E424868}" srcOrd="4" destOrd="0" presId="urn:microsoft.com/office/officeart/2005/8/layout/vList2"/>
    <dgm:cxn modelId="{F53B0819-E3FD-4CEA-B76C-184585B7D29A}" type="presParOf" srcId="{4D1D87B5-C6E8-4CCD-A48B-2EB558D914AE}" destId="{063EDD38-F633-49EA-A2C5-07499CE8A53E}" srcOrd="5" destOrd="0" presId="urn:microsoft.com/office/officeart/2005/8/layout/vList2"/>
    <dgm:cxn modelId="{0067D701-3C1F-478D-AA76-5C5D2C96A5C1}" type="presParOf" srcId="{4D1D87B5-C6E8-4CCD-A48B-2EB558D914AE}" destId="{4534DE57-A0E8-421B-8495-F3A119045C95}"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940E33-C8AF-4AF8-93AB-3DCE6AD78608}" type="doc">
      <dgm:prSet loTypeId="urn:microsoft.com/office/officeart/2005/8/layout/vList2" loCatId="list" qsTypeId="urn:microsoft.com/office/officeart/2005/8/quickstyle/simple3" qsCatId="simple" csTypeId="urn:microsoft.com/office/officeart/2005/8/colors/accent5_2" csCatId="accent5"/>
      <dgm:spPr/>
      <dgm:t>
        <a:bodyPr/>
        <a:lstStyle/>
        <a:p>
          <a:endParaRPr lang="sv-SE"/>
        </a:p>
      </dgm:t>
    </dgm:pt>
    <dgm:pt modelId="{B63CEC16-DD67-42A4-96E0-5BB195D33D5B}">
      <dgm:prSet custT="1"/>
      <dgm:spPr/>
      <dgm:t>
        <a:bodyPr/>
        <a:lstStyle/>
        <a:p>
          <a:pPr rtl="0"/>
          <a:r>
            <a:rPr lang="sv-SE" sz="2000" dirty="0" smtClean="0"/>
            <a:t>Time to onset</a:t>
          </a:r>
          <a:endParaRPr lang="sv-SE" sz="2000" dirty="0"/>
        </a:p>
      </dgm:t>
    </dgm:pt>
    <dgm:pt modelId="{81DD124A-BD88-4F43-993A-7333063AC09C}" type="parTrans" cxnId="{2950F69C-5B1F-48C7-9E19-B391FC953A8B}">
      <dgm:prSet/>
      <dgm:spPr/>
      <dgm:t>
        <a:bodyPr/>
        <a:lstStyle/>
        <a:p>
          <a:endParaRPr lang="sv-SE" sz="2000"/>
        </a:p>
      </dgm:t>
    </dgm:pt>
    <dgm:pt modelId="{070F1BE4-DEFB-4511-BC2C-A70D5AE21CDA}" type="sibTrans" cxnId="{2950F69C-5B1F-48C7-9E19-B391FC953A8B}">
      <dgm:prSet/>
      <dgm:spPr/>
      <dgm:t>
        <a:bodyPr/>
        <a:lstStyle/>
        <a:p>
          <a:endParaRPr lang="sv-SE" sz="2000"/>
        </a:p>
      </dgm:t>
    </dgm:pt>
    <dgm:pt modelId="{0714EB7B-8944-4C58-8F7A-AA0B107CB85C}">
      <dgm:prSet custT="1"/>
      <dgm:spPr/>
      <dgm:t>
        <a:bodyPr/>
        <a:lstStyle/>
        <a:p>
          <a:pPr rtl="0"/>
          <a:r>
            <a:rPr lang="sv-SE" sz="2000" dirty="0" smtClean="0"/>
            <a:t>Indication</a:t>
          </a:r>
          <a:endParaRPr lang="sv-SE" sz="2000" dirty="0"/>
        </a:p>
      </dgm:t>
    </dgm:pt>
    <dgm:pt modelId="{516AE3FF-C26E-423B-8E75-0D5F9FB4FDD3}" type="parTrans" cxnId="{704A6768-F30C-4E48-9B6E-093A32322C88}">
      <dgm:prSet/>
      <dgm:spPr/>
      <dgm:t>
        <a:bodyPr/>
        <a:lstStyle/>
        <a:p>
          <a:endParaRPr lang="sv-SE" sz="2000"/>
        </a:p>
      </dgm:t>
    </dgm:pt>
    <dgm:pt modelId="{308BE6A6-2391-40B7-8F2B-894D1B9C816E}" type="sibTrans" cxnId="{704A6768-F30C-4E48-9B6E-093A32322C88}">
      <dgm:prSet/>
      <dgm:spPr/>
      <dgm:t>
        <a:bodyPr/>
        <a:lstStyle/>
        <a:p>
          <a:endParaRPr lang="sv-SE" sz="2000"/>
        </a:p>
      </dgm:t>
    </dgm:pt>
    <dgm:pt modelId="{9C8B6D87-AB5F-4AC4-871A-97D9BE905C65}">
      <dgm:prSet custT="1"/>
      <dgm:spPr/>
      <dgm:t>
        <a:bodyPr/>
        <a:lstStyle/>
        <a:p>
          <a:pPr rtl="0"/>
          <a:r>
            <a:rPr lang="sv-SE" sz="2000" dirty="0" smtClean="0"/>
            <a:t>Outcome</a:t>
          </a:r>
          <a:endParaRPr lang="sv-SE" sz="2000" dirty="0"/>
        </a:p>
      </dgm:t>
    </dgm:pt>
    <dgm:pt modelId="{2E564766-D2EF-4309-A9D9-26044129626B}" type="parTrans" cxnId="{943E1CA4-F1A5-40BB-9F10-88A3F0FF09FF}">
      <dgm:prSet/>
      <dgm:spPr/>
      <dgm:t>
        <a:bodyPr/>
        <a:lstStyle/>
        <a:p>
          <a:endParaRPr lang="sv-SE" sz="2000"/>
        </a:p>
      </dgm:t>
    </dgm:pt>
    <dgm:pt modelId="{D53B08FF-2B62-4FF6-A81D-B0178346BEBA}" type="sibTrans" cxnId="{943E1CA4-F1A5-40BB-9F10-88A3F0FF09FF}">
      <dgm:prSet/>
      <dgm:spPr/>
      <dgm:t>
        <a:bodyPr/>
        <a:lstStyle/>
        <a:p>
          <a:endParaRPr lang="sv-SE" sz="2000"/>
        </a:p>
      </dgm:t>
    </dgm:pt>
    <dgm:pt modelId="{0D5227E1-239E-4932-BEE1-CC86BDB585B5}">
      <dgm:prSet custT="1"/>
      <dgm:spPr/>
      <dgm:t>
        <a:bodyPr/>
        <a:lstStyle/>
        <a:p>
          <a:pPr rtl="0"/>
          <a:r>
            <a:rPr lang="sv-SE" sz="2000" dirty="0" smtClean="0"/>
            <a:t>Free text</a:t>
          </a:r>
          <a:endParaRPr lang="sv-SE" sz="2000" dirty="0"/>
        </a:p>
      </dgm:t>
    </dgm:pt>
    <dgm:pt modelId="{7B0F930F-89B6-45E6-A692-80CD0A39D69F}" type="parTrans" cxnId="{1F557FAE-65D5-4E74-95EE-297629248CF3}">
      <dgm:prSet/>
      <dgm:spPr/>
      <dgm:t>
        <a:bodyPr/>
        <a:lstStyle/>
        <a:p>
          <a:endParaRPr lang="sv-SE" sz="2000"/>
        </a:p>
      </dgm:t>
    </dgm:pt>
    <dgm:pt modelId="{6E714C4C-DE6C-4930-A664-43756E52DE94}" type="sibTrans" cxnId="{1F557FAE-65D5-4E74-95EE-297629248CF3}">
      <dgm:prSet/>
      <dgm:spPr/>
      <dgm:t>
        <a:bodyPr/>
        <a:lstStyle/>
        <a:p>
          <a:endParaRPr lang="sv-SE" sz="2000"/>
        </a:p>
      </dgm:t>
    </dgm:pt>
    <dgm:pt modelId="{4D1D87B5-C6E8-4CCD-A48B-2EB558D914AE}" type="pres">
      <dgm:prSet presAssocID="{9D940E33-C8AF-4AF8-93AB-3DCE6AD78608}" presName="linear" presStyleCnt="0">
        <dgm:presLayoutVars>
          <dgm:animLvl val="lvl"/>
          <dgm:resizeHandles val="exact"/>
        </dgm:presLayoutVars>
      </dgm:prSet>
      <dgm:spPr/>
      <dgm:t>
        <a:bodyPr/>
        <a:lstStyle/>
        <a:p>
          <a:endParaRPr lang="sv-SE"/>
        </a:p>
      </dgm:t>
    </dgm:pt>
    <dgm:pt modelId="{0E80ECFA-74EF-4D10-8F16-7722EFCDA7F4}" type="pres">
      <dgm:prSet presAssocID="{B63CEC16-DD67-42A4-96E0-5BB195D33D5B}" presName="parentText" presStyleLbl="node1" presStyleIdx="0" presStyleCnt="4">
        <dgm:presLayoutVars>
          <dgm:chMax val="0"/>
          <dgm:bulletEnabled val="1"/>
        </dgm:presLayoutVars>
      </dgm:prSet>
      <dgm:spPr/>
      <dgm:t>
        <a:bodyPr/>
        <a:lstStyle/>
        <a:p>
          <a:endParaRPr lang="sv-SE"/>
        </a:p>
      </dgm:t>
    </dgm:pt>
    <dgm:pt modelId="{6507911D-68E7-48BE-B267-AD96ED2D7A14}" type="pres">
      <dgm:prSet presAssocID="{070F1BE4-DEFB-4511-BC2C-A70D5AE21CDA}" presName="spacer" presStyleCnt="0"/>
      <dgm:spPr/>
      <dgm:t>
        <a:bodyPr/>
        <a:lstStyle/>
        <a:p>
          <a:endParaRPr lang="sv-SE"/>
        </a:p>
      </dgm:t>
    </dgm:pt>
    <dgm:pt modelId="{3A03469D-1096-4D6A-9DE1-B552538037CD}" type="pres">
      <dgm:prSet presAssocID="{0714EB7B-8944-4C58-8F7A-AA0B107CB85C}" presName="parentText" presStyleLbl="node1" presStyleIdx="1" presStyleCnt="4">
        <dgm:presLayoutVars>
          <dgm:chMax val="0"/>
          <dgm:bulletEnabled val="1"/>
        </dgm:presLayoutVars>
      </dgm:prSet>
      <dgm:spPr/>
      <dgm:t>
        <a:bodyPr/>
        <a:lstStyle/>
        <a:p>
          <a:endParaRPr lang="sv-SE"/>
        </a:p>
      </dgm:t>
    </dgm:pt>
    <dgm:pt modelId="{B749CF8E-5CF8-4F2E-A2B6-0B64E9C26709}" type="pres">
      <dgm:prSet presAssocID="{308BE6A6-2391-40B7-8F2B-894D1B9C816E}" presName="spacer" presStyleCnt="0"/>
      <dgm:spPr/>
      <dgm:t>
        <a:bodyPr/>
        <a:lstStyle/>
        <a:p>
          <a:endParaRPr lang="sv-SE"/>
        </a:p>
      </dgm:t>
    </dgm:pt>
    <dgm:pt modelId="{EA3D4E36-5C99-4360-B9FC-5DC0227D0EE2}" type="pres">
      <dgm:prSet presAssocID="{9C8B6D87-AB5F-4AC4-871A-97D9BE905C65}" presName="parentText" presStyleLbl="node1" presStyleIdx="2" presStyleCnt="4">
        <dgm:presLayoutVars>
          <dgm:chMax val="0"/>
          <dgm:bulletEnabled val="1"/>
        </dgm:presLayoutVars>
      </dgm:prSet>
      <dgm:spPr/>
      <dgm:t>
        <a:bodyPr/>
        <a:lstStyle/>
        <a:p>
          <a:endParaRPr lang="sv-SE"/>
        </a:p>
      </dgm:t>
    </dgm:pt>
    <dgm:pt modelId="{9503728E-EFCE-4102-B8D7-D9E81B473575}" type="pres">
      <dgm:prSet presAssocID="{D53B08FF-2B62-4FF6-A81D-B0178346BEBA}" presName="spacer" presStyleCnt="0"/>
      <dgm:spPr/>
      <dgm:t>
        <a:bodyPr/>
        <a:lstStyle/>
        <a:p>
          <a:endParaRPr lang="sv-SE"/>
        </a:p>
      </dgm:t>
    </dgm:pt>
    <dgm:pt modelId="{6CE76D84-0959-49F1-AE85-6BF09B713672}" type="pres">
      <dgm:prSet presAssocID="{0D5227E1-239E-4932-BEE1-CC86BDB585B5}" presName="parentText" presStyleLbl="node1" presStyleIdx="3" presStyleCnt="4">
        <dgm:presLayoutVars>
          <dgm:chMax val="0"/>
          <dgm:bulletEnabled val="1"/>
        </dgm:presLayoutVars>
      </dgm:prSet>
      <dgm:spPr/>
      <dgm:t>
        <a:bodyPr/>
        <a:lstStyle/>
        <a:p>
          <a:endParaRPr lang="sv-SE"/>
        </a:p>
      </dgm:t>
    </dgm:pt>
  </dgm:ptLst>
  <dgm:cxnLst>
    <dgm:cxn modelId="{86C6C35A-B711-4EDC-8C6F-AF6801A7B7FD}" type="presOf" srcId="{0714EB7B-8944-4C58-8F7A-AA0B107CB85C}" destId="{3A03469D-1096-4D6A-9DE1-B552538037CD}" srcOrd="0" destOrd="0" presId="urn:microsoft.com/office/officeart/2005/8/layout/vList2"/>
    <dgm:cxn modelId="{8C307A31-07EF-4FE3-A94E-71DA0F2ECA83}" type="presOf" srcId="{9D940E33-C8AF-4AF8-93AB-3DCE6AD78608}" destId="{4D1D87B5-C6E8-4CCD-A48B-2EB558D914AE}" srcOrd="0" destOrd="0" presId="urn:microsoft.com/office/officeart/2005/8/layout/vList2"/>
    <dgm:cxn modelId="{155B5F97-8C3E-41B8-BDA2-EB8A5CB1B1C0}" type="presOf" srcId="{B63CEC16-DD67-42A4-96E0-5BB195D33D5B}" destId="{0E80ECFA-74EF-4D10-8F16-7722EFCDA7F4}" srcOrd="0" destOrd="0" presId="urn:microsoft.com/office/officeart/2005/8/layout/vList2"/>
    <dgm:cxn modelId="{2950F69C-5B1F-48C7-9E19-B391FC953A8B}" srcId="{9D940E33-C8AF-4AF8-93AB-3DCE6AD78608}" destId="{B63CEC16-DD67-42A4-96E0-5BB195D33D5B}" srcOrd="0" destOrd="0" parTransId="{81DD124A-BD88-4F43-993A-7333063AC09C}" sibTransId="{070F1BE4-DEFB-4511-BC2C-A70D5AE21CDA}"/>
    <dgm:cxn modelId="{704A6768-F30C-4E48-9B6E-093A32322C88}" srcId="{9D940E33-C8AF-4AF8-93AB-3DCE6AD78608}" destId="{0714EB7B-8944-4C58-8F7A-AA0B107CB85C}" srcOrd="1" destOrd="0" parTransId="{516AE3FF-C26E-423B-8E75-0D5F9FB4FDD3}" sibTransId="{308BE6A6-2391-40B7-8F2B-894D1B9C816E}"/>
    <dgm:cxn modelId="{CE54220E-F456-4E54-B231-6D06749D03EB}" type="presOf" srcId="{9C8B6D87-AB5F-4AC4-871A-97D9BE905C65}" destId="{EA3D4E36-5C99-4360-B9FC-5DC0227D0EE2}" srcOrd="0" destOrd="0" presId="urn:microsoft.com/office/officeart/2005/8/layout/vList2"/>
    <dgm:cxn modelId="{1F557FAE-65D5-4E74-95EE-297629248CF3}" srcId="{9D940E33-C8AF-4AF8-93AB-3DCE6AD78608}" destId="{0D5227E1-239E-4932-BEE1-CC86BDB585B5}" srcOrd="3" destOrd="0" parTransId="{7B0F930F-89B6-45E6-A692-80CD0A39D69F}" sibTransId="{6E714C4C-DE6C-4930-A664-43756E52DE94}"/>
    <dgm:cxn modelId="{943E1CA4-F1A5-40BB-9F10-88A3F0FF09FF}" srcId="{9D940E33-C8AF-4AF8-93AB-3DCE6AD78608}" destId="{9C8B6D87-AB5F-4AC4-871A-97D9BE905C65}" srcOrd="2" destOrd="0" parTransId="{2E564766-D2EF-4309-A9D9-26044129626B}" sibTransId="{D53B08FF-2B62-4FF6-A81D-B0178346BEBA}"/>
    <dgm:cxn modelId="{AF78A31A-E5E1-4002-96E1-B6087C4B336A}" type="presOf" srcId="{0D5227E1-239E-4932-BEE1-CC86BDB585B5}" destId="{6CE76D84-0959-49F1-AE85-6BF09B713672}" srcOrd="0" destOrd="0" presId="urn:microsoft.com/office/officeart/2005/8/layout/vList2"/>
    <dgm:cxn modelId="{A29B61F0-B97B-4EE1-8810-E38F31722C45}" type="presParOf" srcId="{4D1D87B5-C6E8-4CCD-A48B-2EB558D914AE}" destId="{0E80ECFA-74EF-4D10-8F16-7722EFCDA7F4}" srcOrd="0" destOrd="0" presId="urn:microsoft.com/office/officeart/2005/8/layout/vList2"/>
    <dgm:cxn modelId="{30B79608-BDEA-4EC7-A50C-62B6311134F7}" type="presParOf" srcId="{4D1D87B5-C6E8-4CCD-A48B-2EB558D914AE}" destId="{6507911D-68E7-48BE-B267-AD96ED2D7A14}" srcOrd="1" destOrd="0" presId="urn:microsoft.com/office/officeart/2005/8/layout/vList2"/>
    <dgm:cxn modelId="{B08EDBBF-D218-4076-933C-6ABCB84829B0}" type="presParOf" srcId="{4D1D87B5-C6E8-4CCD-A48B-2EB558D914AE}" destId="{3A03469D-1096-4D6A-9DE1-B552538037CD}" srcOrd="2" destOrd="0" presId="urn:microsoft.com/office/officeart/2005/8/layout/vList2"/>
    <dgm:cxn modelId="{076A3139-B4E8-4484-82C5-672EE6F6B510}" type="presParOf" srcId="{4D1D87B5-C6E8-4CCD-A48B-2EB558D914AE}" destId="{B749CF8E-5CF8-4F2E-A2B6-0B64E9C26709}" srcOrd="3" destOrd="0" presId="urn:microsoft.com/office/officeart/2005/8/layout/vList2"/>
    <dgm:cxn modelId="{F13929EF-E4ED-45FE-8ECE-EC64D5149D8F}" type="presParOf" srcId="{4D1D87B5-C6E8-4CCD-A48B-2EB558D914AE}" destId="{EA3D4E36-5C99-4360-B9FC-5DC0227D0EE2}" srcOrd="4" destOrd="0" presId="urn:microsoft.com/office/officeart/2005/8/layout/vList2"/>
    <dgm:cxn modelId="{2A62E4FC-14BE-486B-8AAE-E77BA0694144}" type="presParOf" srcId="{4D1D87B5-C6E8-4CCD-A48B-2EB558D914AE}" destId="{9503728E-EFCE-4102-B8D7-D9E81B473575}" srcOrd="5" destOrd="0" presId="urn:microsoft.com/office/officeart/2005/8/layout/vList2"/>
    <dgm:cxn modelId="{BC820B31-955A-4062-80C8-167E05EF228C}" type="presParOf" srcId="{4D1D87B5-C6E8-4CCD-A48B-2EB558D914AE}" destId="{6CE76D84-0959-49F1-AE85-6BF09B713672}" srcOrd="6"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E7EC09-6A48-4001-A18A-6CD55687A6D1}" type="doc">
      <dgm:prSet loTypeId="urn:microsoft.com/office/officeart/2005/8/layout/vList2" loCatId="list" qsTypeId="urn:microsoft.com/office/officeart/2005/8/quickstyle/simple3" qsCatId="simple" csTypeId="urn:microsoft.com/office/officeart/2005/8/colors/accent5_2" csCatId="accent5" phldr="1"/>
      <dgm:spPr/>
      <dgm:t>
        <a:bodyPr/>
        <a:lstStyle/>
        <a:p>
          <a:endParaRPr lang="sv-SE"/>
        </a:p>
      </dgm:t>
    </dgm:pt>
    <dgm:pt modelId="{401E4695-F752-4CB4-A48A-C46BF099B948}">
      <dgm:prSet/>
      <dgm:spPr/>
      <dgm:t>
        <a:bodyPr/>
        <a:lstStyle/>
        <a:p>
          <a:pPr rtl="0"/>
          <a:r>
            <a:rPr lang="sv-SE" dirty="0" smtClean="0"/>
            <a:t>Periodic screening of VigiBase data</a:t>
          </a:r>
          <a:endParaRPr lang="sv-SE" dirty="0"/>
        </a:p>
      </dgm:t>
    </dgm:pt>
    <dgm:pt modelId="{89FE75D3-86D1-4A4F-B7C5-76E557B98CE8}" type="parTrans" cxnId="{2E1FF46A-7D54-4C85-9E21-2326E2A48F3D}">
      <dgm:prSet/>
      <dgm:spPr/>
      <dgm:t>
        <a:bodyPr/>
        <a:lstStyle/>
        <a:p>
          <a:endParaRPr lang="sv-SE"/>
        </a:p>
      </dgm:t>
    </dgm:pt>
    <dgm:pt modelId="{1910FDA5-8DA4-4805-BE77-609AA9E00F56}" type="sibTrans" cxnId="{2E1FF46A-7D54-4C85-9E21-2326E2A48F3D}">
      <dgm:prSet/>
      <dgm:spPr/>
      <dgm:t>
        <a:bodyPr/>
        <a:lstStyle/>
        <a:p>
          <a:endParaRPr lang="sv-SE"/>
        </a:p>
      </dgm:t>
    </dgm:pt>
    <dgm:pt modelId="{602A7776-61C7-47CF-A12C-8737EEAA5E49}">
      <dgm:prSet/>
      <dgm:spPr/>
      <dgm:t>
        <a:bodyPr/>
        <a:lstStyle/>
        <a:p>
          <a:pPr rtl="0"/>
          <a:r>
            <a:rPr lang="sv-SE" dirty="0" smtClean="0"/>
            <a:t>Manual review of literature and ICSRs</a:t>
          </a:r>
          <a:endParaRPr lang="sv-SE" dirty="0"/>
        </a:p>
      </dgm:t>
    </dgm:pt>
    <dgm:pt modelId="{2D2AE822-6E26-4147-B3D0-D79847752B47}" type="parTrans" cxnId="{B36109CE-C0BD-48EE-8125-01E7AC1296FC}">
      <dgm:prSet/>
      <dgm:spPr/>
      <dgm:t>
        <a:bodyPr/>
        <a:lstStyle/>
        <a:p>
          <a:endParaRPr lang="sv-SE"/>
        </a:p>
      </dgm:t>
    </dgm:pt>
    <dgm:pt modelId="{5C55A6CE-6AFE-4BD2-A65C-C0FC545C1043}" type="sibTrans" cxnId="{B36109CE-C0BD-48EE-8125-01E7AC1296FC}">
      <dgm:prSet/>
      <dgm:spPr/>
      <dgm:t>
        <a:bodyPr/>
        <a:lstStyle/>
        <a:p>
          <a:endParaRPr lang="sv-SE"/>
        </a:p>
      </dgm:t>
    </dgm:pt>
    <dgm:pt modelId="{B30C7D46-D09C-450C-9034-E86A3A19D834}">
      <dgm:prSet/>
      <dgm:spPr/>
      <dgm:t>
        <a:bodyPr/>
        <a:lstStyle/>
        <a:p>
          <a:pPr rtl="0"/>
          <a:r>
            <a:rPr lang="sv-SE" dirty="0" smtClean="0"/>
            <a:t>Clinical assessment by international expert panel</a:t>
          </a:r>
          <a:endParaRPr lang="sv-SE" dirty="0"/>
        </a:p>
      </dgm:t>
    </dgm:pt>
    <dgm:pt modelId="{343140DE-5814-4594-88C3-25C189B20E3F}" type="parTrans" cxnId="{A6DF01EF-3143-4C28-9A4D-3206377FCE84}">
      <dgm:prSet/>
      <dgm:spPr/>
      <dgm:t>
        <a:bodyPr/>
        <a:lstStyle/>
        <a:p>
          <a:endParaRPr lang="sv-SE"/>
        </a:p>
      </dgm:t>
    </dgm:pt>
    <dgm:pt modelId="{209CBFFE-A562-44AA-B4C9-39AC9098F841}" type="sibTrans" cxnId="{A6DF01EF-3143-4C28-9A4D-3206377FCE84}">
      <dgm:prSet/>
      <dgm:spPr/>
      <dgm:t>
        <a:bodyPr/>
        <a:lstStyle/>
        <a:p>
          <a:endParaRPr lang="sv-SE"/>
        </a:p>
      </dgm:t>
    </dgm:pt>
    <dgm:pt modelId="{25361682-9159-45C1-B76E-82A022452D6E}">
      <dgm:prSet/>
      <dgm:spPr/>
      <dgm:t>
        <a:bodyPr/>
        <a:lstStyle/>
        <a:p>
          <a:pPr rtl="0"/>
          <a:r>
            <a:rPr lang="sv-SE" dirty="0" smtClean="0"/>
            <a:t>Publication/communication to National Centres</a:t>
          </a:r>
          <a:endParaRPr lang="sv-SE" dirty="0"/>
        </a:p>
      </dgm:t>
    </dgm:pt>
    <dgm:pt modelId="{6A6830F1-54BA-48F2-999E-59E6021D2695}" type="parTrans" cxnId="{DD53776B-CFEA-490A-A944-E7CD3C4FD66C}">
      <dgm:prSet/>
      <dgm:spPr/>
      <dgm:t>
        <a:bodyPr/>
        <a:lstStyle/>
        <a:p>
          <a:endParaRPr lang="sv-SE"/>
        </a:p>
      </dgm:t>
    </dgm:pt>
    <dgm:pt modelId="{B646C81A-E3D6-4371-AD8F-5B957F4338EC}" type="sibTrans" cxnId="{DD53776B-CFEA-490A-A944-E7CD3C4FD66C}">
      <dgm:prSet/>
      <dgm:spPr/>
      <dgm:t>
        <a:bodyPr/>
        <a:lstStyle/>
        <a:p>
          <a:endParaRPr lang="sv-SE"/>
        </a:p>
      </dgm:t>
    </dgm:pt>
    <dgm:pt modelId="{A712B939-7DB5-4BDF-A200-31AE7287D455}" type="pres">
      <dgm:prSet presAssocID="{ABE7EC09-6A48-4001-A18A-6CD55687A6D1}" presName="linear" presStyleCnt="0">
        <dgm:presLayoutVars>
          <dgm:animLvl val="lvl"/>
          <dgm:resizeHandles val="exact"/>
        </dgm:presLayoutVars>
      </dgm:prSet>
      <dgm:spPr/>
      <dgm:t>
        <a:bodyPr/>
        <a:lstStyle/>
        <a:p>
          <a:endParaRPr lang="sv-SE"/>
        </a:p>
      </dgm:t>
    </dgm:pt>
    <dgm:pt modelId="{36212214-EDE2-42B7-A334-343891493B29}" type="pres">
      <dgm:prSet presAssocID="{401E4695-F752-4CB4-A48A-C46BF099B948}" presName="parentText" presStyleLbl="node1" presStyleIdx="0" presStyleCnt="4">
        <dgm:presLayoutVars>
          <dgm:chMax val="0"/>
          <dgm:bulletEnabled val="1"/>
        </dgm:presLayoutVars>
      </dgm:prSet>
      <dgm:spPr/>
      <dgm:t>
        <a:bodyPr/>
        <a:lstStyle/>
        <a:p>
          <a:endParaRPr lang="sv-SE"/>
        </a:p>
      </dgm:t>
    </dgm:pt>
    <dgm:pt modelId="{60995F1D-971B-47D7-A8CE-136B51CF1904}" type="pres">
      <dgm:prSet presAssocID="{1910FDA5-8DA4-4805-BE77-609AA9E00F56}" presName="spacer" presStyleCnt="0"/>
      <dgm:spPr/>
    </dgm:pt>
    <dgm:pt modelId="{C0AE7A4B-C5CF-4148-8B93-ABD824E374C2}" type="pres">
      <dgm:prSet presAssocID="{602A7776-61C7-47CF-A12C-8737EEAA5E49}" presName="parentText" presStyleLbl="node1" presStyleIdx="1" presStyleCnt="4">
        <dgm:presLayoutVars>
          <dgm:chMax val="0"/>
          <dgm:bulletEnabled val="1"/>
        </dgm:presLayoutVars>
      </dgm:prSet>
      <dgm:spPr/>
      <dgm:t>
        <a:bodyPr/>
        <a:lstStyle/>
        <a:p>
          <a:endParaRPr lang="sv-SE"/>
        </a:p>
      </dgm:t>
    </dgm:pt>
    <dgm:pt modelId="{B58977E9-A577-4F5B-9781-F5EDDCD29560}" type="pres">
      <dgm:prSet presAssocID="{5C55A6CE-6AFE-4BD2-A65C-C0FC545C1043}" presName="spacer" presStyleCnt="0"/>
      <dgm:spPr/>
    </dgm:pt>
    <dgm:pt modelId="{A798C294-CDE7-489E-BA17-FE16E4E8C057}" type="pres">
      <dgm:prSet presAssocID="{B30C7D46-D09C-450C-9034-E86A3A19D834}" presName="parentText" presStyleLbl="node1" presStyleIdx="2" presStyleCnt="4">
        <dgm:presLayoutVars>
          <dgm:chMax val="0"/>
          <dgm:bulletEnabled val="1"/>
        </dgm:presLayoutVars>
      </dgm:prSet>
      <dgm:spPr/>
      <dgm:t>
        <a:bodyPr/>
        <a:lstStyle/>
        <a:p>
          <a:endParaRPr lang="sv-SE"/>
        </a:p>
      </dgm:t>
    </dgm:pt>
    <dgm:pt modelId="{D61A467F-12D8-43CA-998E-515196D45915}" type="pres">
      <dgm:prSet presAssocID="{209CBFFE-A562-44AA-B4C9-39AC9098F841}" presName="spacer" presStyleCnt="0"/>
      <dgm:spPr/>
    </dgm:pt>
    <dgm:pt modelId="{134657AA-DEFF-48FA-9CD1-8310D8B7E7A6}" type="pres">
      <dgm:prSet presAssocID="{25361682-9159-45C1-B76E-82A022452D6E}" presName="parentText" presStyleLbl="node1" presStyleIdx="3" presStyleCnt="4" custLinFactNeighborX="30" custLinFactNeighborY="12172">
        <dgm:presLayoutVars>
          <dgm:chMax val="0"/>
          <dgm:bulletEnabled val="1"/>
        </dgm:presLayoutVars>
      </dgm:prSet>
      <dgm:spPr/>
      <dgm:t>
        <a:bodyPr/>
        <a:lstStyle/>
        <a:p>
          <a:endParaRPr lang="sv-SE"/>
        </a:p>
      </dgm:t>
    </dgm:pt>
  </dgm:ptLst>
  <dgm:cxnLst>
    <dgm:cxn modelId="{DD53776B-CFEA-490A-A944-E7CD3C4FD66C}" srcId="{ABE7EC09-6A48-4001-A18A-6CD55687A6D1}" destId="{25361682-9159-45C1-B76E-82A022452D6E}" srcOrd="3" destOrd="0" parTransId="{6A6830F1-54BA-48F2-999E-59E6021D2695}" sibTransId="{B646C81A-E3D6-4371-AD8F-5B957F4338EC}"/>
    <dgm:cxn modelId="{E5D4599B-2CF6-4E8D-890A-3C6A12B6D22E}" type="presOf" srcId="{B30C7D46-D09C-450C-9034-E86A3A19D834}" destId="{A798C294-CDE7-489E-BA17-FE16E4E8C057}" srcOrd="0" destOrd="0" presId="urn:microsoft.com/office/officeart/2005/8/layout/vList2"/>
    <dgm:cxn modelId="{9A80AE3B-9D16-4130-BF69-7EACECDB9905}" type="presOf" srcId="{ABE7EC09-6A48-4001-A18A-6CD55687A6D1}" destId="{A712B939-7DB5-4BDF-A200-31AE7287D455}" srcOrd="0" destOrd="0" presId="urn:microsoft.com/office/officeart/2005/8/layout/vList2"/>
    <dgm:cxn modelId="{B36109CE-C0BD-48EE-8125-01E7AC1296FC}" srcId="{ABE7EC09-6A48-4001-A18A-6CD55687A6D1}" destId="{602A7776-61C7-47CF-A12C-8737EEAA5E49}" srcOrd="1" destOrd="0" parTransId="{2D2AE822-6E26-4147-B3D0-D79847752B47}" sibTransId="{5C55A6CE-6AFE-4BD2-A65C-C0FC545C1043}"/>
    <dgm:cxn modelId="{E218494A-1A27-47F4-9FB2-6E4C516B4AAF}" type="presOf" srcId="{401E4695-F752-4CB4-A48A-C46BF099B948}" destId="{36212214-EDE2-42B7-A334-343891493B29}" srcOrd="0" destOrd="0" presId="urn:microsoft.com/office/officeart/2005/8/layout/vList2"/>
    <dgm:cxn modelId="{2E1FF46A-7D54-4C85-9E21-2326E2A48F3D}" srcId="{ABE7EC09-6A48-4001-A18A-6CD55687A6D1}" destId="{401E4695-F752-4CB4-A48A-C46BF099B948}" srcOrd="0" destOrd="0" parTransId="{89FE75D3-86D1-4A4F-B7C5-76E557B98CE8}" sibTransId="{1910FDA5-8DA4-4805-BE77-609AA9E00F56}"/>
    <dgm:cxn modelId="{A6DF01EF-3143-4C28-9A4D-3206377FCE84}" srcId="{ABE7EC09-6A48-4001-A18A-6CD55687A6D1}" destId="{B30C7D46-D09C-450C-9034-E86A3A19D834}" srcOrd="2" destOrd="0" parTransId="{343140DE-5814-4594-88C3-25C189B20E3F}" sibTransId="{209CBFFE-A562-44AA-B4C9-39AC9098F841}"/>
    <dgm:cxn modelId="{949342CE-65DD-4152-BCC9-5536857EA0A7}" type="presOf" srcId="{602A7776-61C7-47CF-A12C-8737EEAA5E49}" destId="{C0AE7A4B-C5CF-4148-8B93-ABD824E374C2}" srcOrd="0" destOrd="0" presId="urn:microsoft.com/office/officeart/2005/8/layout/vList2"/>
    <dgm:cxn modelId="{7C1160BD-C623-443A-8CA1-2C59C19CFDC2}" type="presOf" srcId="{25361682-9159-45C1-B76E-82A022452D6E}" destId="{134657AA-DEFF-48FA-9CD1-8310D8B7E7A6}" srcOrd="0" destOrd="0" presId="urn:microsoft.com/office/officeart/2005/8/layout/vList2"/>
    <dgm:cxn modelId="{85B871DD-0504-411F-B8FD-692B3BACEA84}" type="presParOf" srcId="{A712B939-7DB5-4BDF-A200-31AE7287D455}" destId="{36212214-EDE2-42B7-A334-343891493B29}" srcOrd="0" destOrd="0" presId="urn:microsoft.com/office/officeart/2005/8/layout/vList2"/>
    <dgm:cxn modelId="{385AF13E-F6FB-4116-9B2C-C36480C5C216}" type="presParOf" srcId="{A712B939-7DB5-4BDF-A200-31AE7287D455}" destId="{60995F1D-971B-47D7-A8CE-136B51CF1904}" srcOrd="1" destOrd="0" presId="urn:microsoft.com/office/officeart/2005/8/layout/vList2"/>
    <dgm:cxn modelId="{57C092EF-7054-4144-868A-17D7A4FAE77A}" type="presParOf" srcId="{A712B939-7DB5-4BDF-A200-31AE7287D455}" destId="{C0AE7A4B-C5CF-4148-8B93-ABD824E374C2}" srcOrd="2" destOrd="0" presId="urn:microsoft.com/office/officeart/2005/8/layout/vList2"/>
    <dgm:cxn modelId="{E247A99C-1715-4CFE-A726-87525AB345E7}" type="presParOf" srcId="{A712B939-7DB5-4BDF-A200-31AE7287D455}" destId="{B58977E9-A577-4F5B-9781-F5EDDCD29560}" srcOrd="3" destOrd="0" presId="urn:microsoft.com/office/officeart/2005/8/layout/vList2"/>
    <dgm:cxn modelId="{0EBC4C38-5851-4CA0-A402-A2FF91CBBEFF}" type="presParOf" srcId="{A712B939-7DB5-4BDF-A200-31AE7287D455}" destId="{A798C294-CDE7-489E-BA17-FE16E4E8C057}" srcOrd="4" destOrd="0" presId="urn:microsoft.com/office/officeart/2005/8/layout/vList2"/>
    <dgm:cxn modelId="{AC23DC4B-01F9-434C-8481-0DD30343C9B6}" type="presParOf" srcId="{A712B939-7DB5-4BDF-A200-31AE7287D455}" destId="{D61A467F-12D8-43CA-998E-515196D45915}" srcOrd="5" destOrd="0" presId="urn:microsoft.com/office/officeart/2005/8/layout/vList2"/>
    <dgm:cxn modelId="{39AC44FC-06F3-49D7-982E-D1E7461C7F6F}" type="presParOf" srcId="{A712B939-7DB5-4BDF-A200-31AE7287D455}" destId="{134657AA-DEFF-48FA-9CD1-8310D8B7E7A6}"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863B72-068E-49B3-A9D7-878BF0D3489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sv-SE"/>
        </a:p>
      </dgm:t>
    </dgm:pt>
    <dgm:pt modelId="{C317451C-3434-4B38-9546-E744E240828D}">
      <dgm:prSet/>
      <dgm:spPr/>
      <dgm:t>
        <a:bodyPr/>
        <a:lstStyle/>
        <a:p>
          <a:pPr rtl="0"/>
          <a:r>
            <a:rPr lang="sv-SE" i="1" dirty="0" smtClean="0"/>
            <a:t>UMC is not a regulatory body</a:t>
          </a:r>
          <a:endParaRPr lang="sv-SE" dirty="0"/>
        </a:p>
      </dgm:t>
    </dgm:pt>
    <dgm:pt modelId="{C826DFEB-0B5D-4A04-9158-D3F61675E2A0}" type="parTrans" cxnId="{0C5DB050-925F-41FA-BFE7-CE6BB6883062}">
      <dgm:prSet/>
      <dgm:spPr/>
      <dgm:t>
        <a:bodyPr/>
        <a:lstStyle/>
        <a:p>
          <a:endParaRPr lang="sv-SE"/>
        </a:p>
      </dgm:t>
    </dgm:pt>
    <dgm:pt modelId="{DDFB87FF-6FBD-48ED-AEC4-CB21E0370217}" type="sibTrans" cxnId="{0C5DB050-925F-41FA-BFE7-CE6BB6883062}">
      <dgm:prSet/>
      <dgm:spPr/>
      <dgm:t>
        <a:bodyPr/>
        <a:lstStyle/>
        <a:p>
          <a:endParaRPr lang="sv-SE"/>
        </a:p>
      </dgm:t>
    </dgm:pt>
    <dgm:pt modelId="{D92BEBC8-A866-4505-BD3F-E1FE5F893AD6}" type="pres">
      <dgm:prSet presAssocID="{CD863B72-068E-49B3-A9D7-878BF0D34896}" presName="linear" presStyleCnt="0">
        <dgm:presLayoutVars>
          <dgm:animLvl val="lvl"/>
          <dgm:resizeHandles val="exact"/>
        </dgm:presLayoutVars>
      </dgm:prSet>
      <dgm:spPr/>
      <dgm:t>
        <a:bodyPr/>
        <a:lstStyle/>
        <a:p>
          <a:endParaRPr lang="sv-SE"/>
        </a:p>
      </dgm:t>
    </dgm:pt>
    <dgm:pt modelId="{D08259B5-E77E-41EB-9F3D-AF26A6275568}" type="pres">
      <dgm:prSet presAssocID="{C317451C-3434-4B38-9546-E744E240828D}" presName="parentText" presStyleLbl="node1" presStyleIdx="0" presStyleCnt="1">
        <dgm:presLayoutVars>
          <dgm:chMax val="0"/>
          <dgm:bulletEnabled val="1"/>
        </dgm:presLayoutVars>
      </dgm:prSet>
      <dgm:spPr/>
      <dgm:t>
        <a:bodyPr/>
        <a:lstStyle/>
        <a:p>
          <a:endParaRPr lang="sv-SE"/>
        </a:p>
      </dgm:t>
    </dgm:pt>
  </dgm:ptLst>
  <dgm:cxnLst>
    <dgm:cxn modelId="{0C5DB050-925F-41FA-BFE7-CE6BB6883062}" srcId="{CD863B72-068E-49B3-A9D7-878BF0D34896}" destId="{C317451C-3434-4B38-9546-E744E240828D}" srcOrd="0" destOrd="0" parTransId="{C826DFEB-0B5D-4A04-9158-D3F61675E2A0}" sibTransId="{DDFB87FF-6FBD-48ED-AEC4-CB21E0370217}"/>
    <dgm:cxn modelId="{AB5A7A36-7AEB-4206-9DE7-55B6EFBE650F}" type="presOf" srcId="{C317451C-3434-4B38-9546-E744E240828D}" destId="{D08259B5-E77E-41EB-9F3D-AF26A6275568}" srcOrd="0" destOrd="0" presId="urn:microsoft.com/office/officeart/2005/8/layout/vList2"/>
    <dgm:cxn modelId="{E74C4591-504F-495E-A2E2-4D197546AD3E}" type="presOf" srcId="{CD863B72-068E-49B3-A9D7-878BF0D34896}" destId="{D92BEBC8-A866-4505-BD3F-E1FE5F893AD6}" srcOrd="0" destOrd="0" presId="urn:microsoft.com/office/officeart/2005/8/layout/vList2"/>
    <dgm:cxn modelId="{852C0ED2-60C2-4AEB-8F69-AFEDEF11D7DC}" type="presParOf" srcId="{D92BEBC8-A866-4505-BD3F-E1FE5F893AD6}" destId="{D08259B5-E77E-41EB-9F3D-AF26A6275568}" srcOrd="0"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8E50F8-BDE0-4EB4-A442-8438E392BF26}">
      <dsp:nvSpPr>
        <dsp:cNvPr id="0" name=""/>
        <dsp:cNvSpPr/>
      </dsp:nvSpPr>
      <dsp:spPr>
        <a:xfrm>
          <a:off x="0" y="386323"/>
          <a:ext cx="4824536" cy="11138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v-SE" sz="2800" kern="1200" dirty="0" smtClean="0"/>
            <a:t>Adverse reactions</a:t>
          </a:r>
          <a:br>
            <a:rPr lang="sv-SE" sz="2800" kern="1200" dirty="0" smtClean="0"/>
          </a:br>
          <a:endParaRPr lang="sv-SE" sz="2800" kern="1200" dirty="0"/>
        </a:p>
      </dsp:txBody>
      <dsp:txXfrm>
        <a:off x="0" y="386323"/>
        <a:ext cx="4824536" cy="1113840"/>
      </dsp:txXfrm>
    </dsp:sp>
    <dsp:sp modelId="{085148F7-5F49-4628-84C8-95F25A69E05E}">
      <dsp:nvSpPr>
        <dsp:cNvPr id="0" name=""/>
        <dsp:cNvSpPr/>
      </dsp:nvSpPr>
      <dsp:spPr>
        <a:xfrm>
          <a:off x="0" y="1584178"/>
          <a:ext cx="4824536" cy="11138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v-SE" sz="2800" kern="1200" dirty="0" smtClean="0"/>
            <a:t>Inadequate/incorrect use</a:t>
          </a:r>
          <a:endParaRPr lang="sv-SE" sz="2800" kern="1200" dirty="0"/>
        </a:p>
      </dsp:txBody>
      <dsp:txXfrm>
        <a:off x="0" y="1584178"/>
        <a:ext cx="4824536" cy="1113840"/>
      </dsp:txXfrm>
    </dsp:sp>
    <dsp:sp modelId="{49628408-3931-4D23-8449-BFC96908DB61}">
      <dsp:nvSpPr>
        <dsp:cNvPr id="0" name=""/>
        <dsp:cNvSpPr/>
      </dsp:nvSpPr>
      <dsp:spPr>
        <a:xfrm>
          <a:off x="0" y="2844319"/>
          <a:ext cx="4824536" cy="11138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v-SE" sz="2800" kern="1200" dirty="0" smtClean="0"/>
            <a:t>Product quality problems</a:t>
          </a:r>
          <a:endParaRPr lang="sv-SE" sz="2800" kern="1200" dirty="0"/>
        </a:p>
      </dsp:txBody>
      <dsp:txXfrm>
        <a:off x="0" y="2844319"/>
        <a:ext cx="4824536" cy="1113840"/>
      </dsp:txXfrm>
    </dsp:sp>
    <dsp:sp modelId="{A013D82F-15BE-4380-8A26-78F2095B86DC}">
      <dsp:nvSpPr>
        <dsp:cNvPr id="0" name=""/>
        <dsp:cNvSpPr/>
      </dsp:nvSpPr>
      <dsp:spPr>
        <a:xfrm>
          <a:off x="0" y="4070736"/>
          <a:ext cx="4824536" cy="11138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v-SE" sz="2800" kern="1200" dirty="0" smtClean="0"/>
            <a:t>Other safety challenges</a:t>
          </a:r>
          <a:endParaRPr lang="sv-SE" sz="2800" kern="1200" dirty="0"/>
        </a:p>
      </dsp:txBody>
      <dsp:txXfrm>
        <a:off x="0" y="4070736"/>
        <a:ext cx="4824536" cy="1113840"/>
      </dsp:txXfrm>
    </dsp:sp>
    <dsp:sp modelId="{74982423-813C-4BCC-9908-2CEC964FDF04}">
      <dsp:nvSpPr>
        <dsp:cNvPr id="0" name=""/>
        <dsp:cNvSpPr/>
      </dsp:nvSpPr>
      <dsp:spPr>
        <a:xfrm>
          <a:off x="0" y="4709088"/>
          <a:ext cx="4824536"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179" tIns="35560" rIns="199136" bIns="35560" numCol="1" spcCol="1270" anchor="t" anchorCtr="0">
          <a:noAutofit/>
        </a:bodyPr>
        <a:lstStyle/>
        <a:p>
          <a:pPr marL="228600" lvl="1" indent="-228600" algn="l" defTabSz="977900" rtl="0">
            <a:lnSpc>
              <a:spcPct val="90000"/>
            </a:lnSpc>
            <a:spcBef>
              <a:spcPct val="0"/>
            </a:spcBef>
            <a:spcAft>
              <a:spcPct val="20000"/>
            </a:spcAft>
            <a:buChar char="••"/>
          </a:pPr>
          <a:endParaRPr lang="sv-SE" sz="2200" kern="1200" dirty="0"/>
        </a:p>
      </dsp:txBody>
      <dsp:txXfrm>
        <a:off x="0" y="4709088"/>
        <a:ext cx="4824536" cy="4636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6CD2AE-9A70-4E70-9467-B41F92E6E45D}">
      <dsp:nvSpPr>
        <dsp:cNvPr id="0" name=""/>
        <dsp:cNvSpPr/>
      </dsp:nvSpPr>
      <dsp:spPr>
        <a:xfrm>
          <a:off x="0" y="480378"/>
          <a:ext cx="3168351" cy="153152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v-SE" sz="2800" kern="1200" dirty="0" smtClean="0"/>
            <a:t>Send high quality ICSRs frequently</a:t>
          </a:r>
          <a:endParaRPr lang="sv-SE" sz="2800" kern="1200" dirty="0"/>
        </a:p>
      </dsp:txBody>
      <dsp:txXfrm>
        <a:off x="0" y="480378"/>
        <a:ext cx="3168351" cy="1531529"/>
      </dsp:txXfrm>
    </dsp:sp>
    <dsp:sp modelId="{6DF3C894-0105-4560-BE07-E174AA32F5CB}">
      <dsp:nvSpPr>
        <dsp:cNvPr id="0" name=""/>
        <dsp:cNvSpPr/>
      </dsp:nvSpPr>
      <dsp:spPr>
        <a:xfrm>
          <a:off x="0" y="2092548"/>
          <a:ext cx="3168351" cy="153152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sv-SE" sz="2800" kern="1200" dirty="0" smtClean="0"/>
            <a:t>Actively participate in the WHO Programme</a:t>
          </a:r>
          <a:endParaRPr lang="sv-SE" sz="2800" kern="1200" dirty="0"/>
        </a:p>
      </dsp:txBody>
      <dsp:txXfrm>
        <a:off x="0" y="2092548"/>
        <a:ext cx="3168351" cy="153152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0.04412</cdr:x>
      <cdr:y>0.2795</cdr:y>
    </cdr:from>
    <cdr:to>
      <cdr:x>0.09998</cdr:x>
      <cdr:y>0.83354</cdr:y>
    </cdr:to>
    <cdr:sp macro="" textlink="">
      <cdr:nvSpPr>
        <cdr:cNvPr id="4" name="TextBox 1"/>
        <cdr:cNvSpPr txBox="1"/>
      </cdr:nvSpPr>
      <cdr:spPr>
        <a:xfrm xmlns:a="http://schemas.openxmlformats.org/drawingml/2006/main" rot="16200000">
          <a:off x="-1194217" y="3543098"/>
          <a:ext cx="3799561" cy="5470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sv-SE" sz="2000" dirty="0" smtClean="0">
              <a:latin typeface="Arial" pitchFamily="34" charset="0"/>
              <a:cs typeface="Arial" pitchFamily="34" charset="0"/>
            </a:rPr>
            <a:t>Average</a:t>
          </a:r>
          <a:r>
            <a:rPr lang="ru-RU" sz="2000" dirty="0" smtClean="0">
              <a:latin typeface="Arial" pitchFamily="34" charset="0"/>
              <a:cs typeface="Arial" pitchFamily="34" charset="0"/>
            </a:rPr>
            <a:t> </a:t>
          </a:r>
          <a:r>
            <a:rPr lang="sv-SE" sz="2000" dirty="0" smtClean="0">
              <a:latin typeface="Arial" pitchFamily="34" charset="0"/>
              <a:cs typeface="Arial" pitchFamily="34" charset="0"/>
            </a:rPr>
            <a:t>Completeness</a:t>
          </a:r>
          <a:r>
            <a:rPr lang="ru-RU" sz="2000" dirty="0" smtClean="0">
              <a:latin typeface="Arial" pitchFamily="34" charset="0"/>
              <a:cs typeface="Arial" pitchFamily="34" charset="0"/>
            </a:rPr>
            <a:t> </a:t>
          </a:r>
          <a:r>
            <a:rPr lang="sv-SE" sz="2000" dirty="0" smtClean="0">
              <a:latin typeface="Arial" pitchFamily="34" charset="0"/>
              <a:cs typeface="Arial" pitchFamily="34" charset="0"/>
            </a:rPr>
            <a:t>Score</a:t>
          </a:r>
          <a:endParaRPr lang="sv-SE" sz="2000" dirty="0">
            <a:latin typeface="Arial" pitchFamily="34" charset="0"/>
            <a:cs typeface="Arial" pitchFamily="34" charset="0"/>
          </a:endParaRPr>
        </a:p>
      </cdr:txBody>
    </cdr:sp>
  </cdr:relSizeAnchor>
  <cdr:relSizeAnchor xmlns:cdr="http://schemas.openxmlformats.org/drawingml/2006/chartDrawing">
    <cdr:from>
      <cdr:x>0.19853</cdr:x>
      <cdr:y>0.90234</cdr:y>
    </cdr:from>
    <cdr:to>
      <cdr:x>0.71146</cdr:x>
      <cdr:y>1</cdr:y>
    </cdr:to>
    <cdr:sp macro="" textlink="">
      <cdr:nvSpPr>
        <cdr:cNvPr id="5" name="TextBox 1"/>
        <cdr:cNvSpPr txBox="1"/>
      </cdr:nvSpPr>
      <cdr:spPr>
        <a:xfrm xmlns:a="http://schemas.openxmlformats.org/drawingml/2006/main">
          <a:off x="1944216" y="6188248"/>
          <a:ext cx="5023169" cy="6697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sv-SE" sz="1800" i="1" dirty="0">
              <a:latin typeface="Arial" pitchFamily="34" charset="0"/>
              <a:cs typeface="Arial" pitchFamily="34" charset="0"/>
            </a:rPr>
            <a:t>log scale</a:t>
          </a:r>
        </a:p>
        <a:p xmlns:a="http://schemas.openxmlformats.org/drawingml/2006/main">
          <a:pPr algn="r"/>
          <a:r>
            <a:rPr lang="sv-SE" sz="1800" dirty="0" smtClean="0">
              <a:latin typeface="Arial" pitchFamily="34" charset="0"/>
              <a:cs typeface="Arial" pitchFamily="34" charset="0"/>
            </a:rPr>
            <a:t>Number of ICSRs</a:t>
          </a:r>
          <a:r>
            <a:rPr lang="sv-SE" sz="1800" baseline="0" dirty="0" smtClean="0">
              <a:latin typeface="Arial" pitchFamily="34" charset="0"/>
              <a:cs typeface="Arial" pitchFamily="34" charset="0"/>
            </a:rPr>
            <a:t> </a:t>
          </a:r>
          <a:r>
            <a:rPr lang="sv-SE" sz="1800" baseline="0" dirty="0">
              <a:latin typeface="Arial" pitchFamily="34" charset="0"/>
              <a:cs typeface="Arial" pitchFamily="34" charset="0"/>
            </a:rPr>
            <a:t>/ million inhabitants</a:t>
          </a:r>
          <a:endParaRPr lang="sv-SE" sz="1800" dirty="0">
            <a:latin typeface="Arial" pitchFamily="34" charset="0"/>
            <a:cs typeface="Arial" pitchFamily="34" charset="0"/>
          </a:endParaRPr>
        </a:p>
      </cdr:txBody>
    </cdr:sp>
  </cdr:relSizeAnchor>
  <cdr:relSizeAnchor xmlns:cdr="http://schemas.openxmlformats.org/drawingml/2006/chartDrawing">
    <cdr:from>
      <cdr:x>0.94127</cdr:x>
      <cdr:y>0.88623</cdr:y>
    </cdr:from>
    <cdr:to>
      <cdr:x>0.9529</cdr:x>
      <cdr:y>0.89579</cdr:y>
    </cdr:to>
    <cdr:sp macro="" textlink="">
      <cdr:nvSpPr>
        <cdr:cNvPr id="6" name="Isosceles Triangle 5"/>
        <cdr:cNvSpPr/>
      </cdr:nvSpPr>
      <cdr:spPr>
        <a:xfrm xmlns:a="http://schemas.openxmlformats.org/drawingml/2006/main" rot="5400000">
          <a:off x="8772592" y="5347784"/>
          <a:ext cx="57923" cy="108000"/>
        </a:xfrm>
        <a:prstGeom xmlns:a="http://schemas.openxmlformats.org/drawingml/2006/main" prst="triangle">
          <a:avLst/>
        </a:prstGeom>
        <a:solidFill xmlns:a="http://schemas.openxmlformats.org/drawingml/2006/main">
          <a:schemeClr val="tx1">
            <a:lumMod val="85000"/>
            <a:lumOff val="1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userShapes>
</file>

<file path=ppt/drawings/drawing2.xml><?xml version="1.0" encoding="utf-8"?>
<c:userShapes xmlns:c="http://schemas.openxmlformats.org/drawingml/2006/chart">
  <cdr:relSizeAnchor xmlns:cdr="http://schemas.openxmlformats.org/drawingml/2006/chartDrawing">
    <cdr:from>
      <cdr:x>0.01743</cdr:x>
      <cdr:y>0.4808</cdr:y>
    </cdr:from>
    <cdr:to>
      <cdr:x>0.13544</cdr:x>
      <cdr:y>0.77438</cdr:y>
    </cdr:to>
    <cdr:sp macro="" textlink="">
      <cdr:nvSpPr>
        <cdr:cNvPr id="4" name="TextBox 1"/>
        <cdr:cNvSpPr txBox="1"/>
      </cdr:nvSpPr>
      <cdr:spPr>
        <a:xfrm xmlns:a="http://schemas.openxmlformats.org/drawingml/2006/main">
          <a:off x="162569" y="2942828"/>
          <a:ext cx="1100343" cy="17969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sv-SE" sz="1800" dirty="0" smtClean="0">
              <a:latin typeface="Arial" pitchFamily="34" charset="0"/>
              <a:cs typeface="Arial" pitchFamily="34" charset="0"/>
            </a:rPr>
            <a:t>Average</a:t>
          </a:r>
          <a:endParaRPr lang="sv-SE" sz="1800" dirty="0">
            <a:latin typeface="Arial" pitchFamily="34" charset="0"/>
            <a:cs typeface="Arial" pitchFamily="34" charset="0"/>
          </a:endParaRPr>
        </a:p>
        <a:p xmlns:a="http://schemas.openxmlformats.org/drawingml/2006/main">
          <a:r>
            <a:rPr lang="sv-SE" sz="1800" dirty="0" smtClean="0">
              <a:latin typeface="Arial" pitchFamily="34" charset="0"/>
              <a:cs typeface="Arial" pitchFamily="34" charset="0"/>
            </a:rPr>
            <a:t>Comple-teness</a:t>
          </a:r>
          <a:endParaRPr lang="sv-SE" sz="1800" dirty="0">
            <a:latin typeface="Arial" pitchFamily="34" charset="0"/>
            <a:cs typeface="Arial" pitchFamily="34" charset="0"/>
          </a:endParaRPr>
        </a:p>
        <a:p xmlns:a="http://schemas.openxmlformats.org/drawingml/2006/main">
          <a:r>
            <a:rPr lang="sv-SE" sz="1800" dirty="0">
              <a:latin typeface="Arial" pitchFamily="34" charset="0"/>
              <a:cs typeface="Arial" pitchFamily="34" charset="0"/>
            </a:rPr>
            <a:t>Score</a:t>
          </a:r>
        </a:p>
      </cdr:txBody>
    </cdr:sp>
  </cdr:relSizeAnchor>
  <cdr:relSizeAnchor xmlns:cdr="http://schemas.openxmlformats.org/drawingml/2006/chartDrawing">
    <cdr:from>
      <cdr:x>0.32434</cdr:x>
      <cdr:y>0.89412</cdr:y>
    </cdr:from>
    <cdr:to>
      <cdr:x>0.83727</cdr:x>
      <cdr:y>0.99178</cdr:y>
    </cdr:to>
    <cdr:sp macro="" textlink="">
      <cdr:nvSpPr>
        <cdr:cNvPr id="5" name="TextBox 1"/>
        <cdr:cNvSpPr txBox="1"/>
      </cdr:nvSpPr>
      <cdr:spPr>
        <a:xfrm xmlns:a="http://schemas.openxmlformats.org/drawingml/2006/main">
          <a:off x="3024336" y="5472608"/>
          <a:ext cx="4782858" cy="5977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sv-SE" sz="1800" i="1" dirty="0">
              <a:latin typeface="Arial" pitchFamily="34" charset="0"/>
              <a:cs typeface="Arial" pitchFamily="34" charset="0"/>
            </a:rPr>
            <a:t>log scale</a:t>
          </a:r>
        </a:p>
        <a:p xmlns:a="http://schemas.openxmlformats.org/drawingml/2006/main">
          <a:pPr algn="r"/>
          <a:r>
            <a:rPr lang="sv-SE" sz="1800" dirty="0" smtClean="0">
              <a:latin typeface="Arial" pitchFamily="34" charset="0"/>
              <a:cs typeface="Arial" pitchFamily="34" charset="0"/>
            </a:rPr>
            <a:t>Number of ICSRs</a:t>
          </a:r>
          <a:r>
            <a:rPr lang="sv-SE" sz="1800" baseline="0" dirty="0" smtClean="0">
              <a:latin typeface="Arial" pitchFamily="34" charset="0"/>
              <a:cs typeface="Arial" pitchFamily="34" charset="0"/>
            </a:rPr>
            <a:t> </a:t>
          </a:r>
          <a:r>
            <a:rPr lang="sv-SE" sz="1800" baseline="0" dirty="0">
              <a:latin typeface="Arial" pitchFamily="34" charset="0"/>
              <a:cs typeface="Arial" pitchFamily="34" charset="0"/>
            </a:rPr>
            <a:t>/ million inhabitants</a:t>
          </a:r>
          <a:endParaRPr lang="sv-SE" sz="1800" dirty="0">
            <a:latin typeface="Arial" pitchFamily="34" charset="0"/>
            <a:cs typeface="Arial" pitchFamily="34" charset="0"/>
          </a:endParaRPr>
        </a:p>
      </cdr:txBody>
    </cdr:sp>
  </cdr:relSizeAnchor>
  <cdr:relSizeAnchor xmlns:cdr="http://schemas.openxmlformats.org/drawingml/2006/chartDrawing">
    <cdr:from>
      <cdr:x>0.94127</cdr:x>
      <cdr:y>0.88623</cdr:y>
    </cdr:from>
    <cdr:to>
      <cdr:x>0.9529</cdr:x>
      <cdr:y>0.89579</cdr:y>
    </cdr:to>
    <cdr:sp macro="" textlink="">
      <cdr:nvSpPr>
        <cdr:cNvPr id="6" name="Isosceles Triangle 5"/>
        <cdr:cNvSpPr/>
      </cdr:nvSpPr>
      <cdr:spPr>
        <a:xfrm xmlns:a="http://schemas.openxmlformats.org/drawingml/2006/main" rot="5400000">
          <a:off x="8772592" y="5347784"/>
          <a:ext cx="57923" cy="108000"/>
        </a:xfrm>
        <a:prstGeom xmlns:a="http://schemas.openxmlformats.org/drawingml/2006/main" prst="triangle">
          <a:avLst/>
        </a:prstGeom>
        <a:solidFill xmlns:a="http://schemas.openxmlformats.org/drawingml/2006/main">
          <a:schemeClr val="tx1">
            <a:lumMod val="85000"/>
            <a:lumOff val="1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userShapes>
</file>

<file path=ppt/drawings/drawing3.xml><?xml version="1.0" encoding="utf-8"?>
<c:userShapes xmlns:c="http://schemas.openxmlformats.org/drawingml/2006/chart">
  <cdr:relSizeAnchor xmlns:cdr="http://schemas.openxmlformats.org/drawingml/2006/chartDrawing">
    <cdr:from>
      <cdr:x>0.02424</cdr:x>
      <cdr:y>0.1242</cdr:y>
    </cdr:from>
    <cdr:to>
      <cdr:x>0.16136</cdr:x>
      <cdr:y>0.22187</cdr:y>
    </cdr:to>
    <cdr:sp macro="" textlink="">
      <cdr:nvSpPr>
        <cdr:cNvPr id="4" name="TextBox 1"/>
        <cdr:cNvSpPr txBox="1"/>
      </cdr:nvSpPr>
      <cdr:spPr>
        <a:xfrm xmlns:a="http://schemas.openxmlformats.org/drawingml/2006/main">
          <a:off x="225256" y="752988"/>
          <a:ext cx="1274290" cy="5920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sv-SE" dirty="0" smtClean="0">
              <a:latin typeface="Arial" pitchFamily="34" charset="0"/>
              <a:cs typeface="Arial" pitchFamily="34" charset="0"/>
            </a:rPr>
            <a:t>Average</a:t>
          </a:r>
          <a:endParaRPr lang="sv-SE" dirty="0">
            <a:latin typeface="Arial" pitchFamily="34" charset="0"/>
            <a:cs typeface="Arial" pitchFamily="34" charset="0"/>
          </a:endParaRPr>
        </a:p>
        <a:p xmlns:a="http://schemas.openxmlformats.org/drawingml/2006/main">
          <a:r>
            <a:rPr lang="sv-SE" dirty="0">
              <a:latin typeface="Arial" pitchFamily="34" charset="0"/>
              <a:cs typeface="Arial" pitchFamily="34" charset="0"/>
            </a:rPr>
            <a:t>Completeness</a:t>
          </a:r>
        </a:p>
        <a:p xmlns:a="http://schemas.openxmlformats.org/drawingml/2006/main">
          <a:r>
            <a:rPr lang="sv-SE" dirty="0">
              <a:latin typeface="Arial" pitchFamily="34" charset="0"/>
              <a:cs typeface="Arial" pitchFamily="34" charset="0"/>
            </a:rPr>
            <a:t>Score</a:t>
          </a:r>
        </a:p>
      </cdr:txBody>
    </cdr:sp>
  </cdr:relSizeAnchor>
  <cdr:relSizeAnchor xmlns:cdr="http://schemas.openxmlformats.org/drawingml/2006/chartDrawing">
    <cdr:from>
      <cdr:x>0.74792</cdr:x>
      <cdr:y>0.90234</cdr:y>
    </cdr:from>
    <cdr:to>
      <cdr:x>0.99055</cdr:x>
      <cdr:y>1</cdr:y>
    </cdr:to>
    <cdr:sp macro="" textlink="">
      <cdr:nvSpPr>
        <cdr:cNvPr id="5" name="TextBox 1"/>
        <cdr:cNvSpPr txBox="1"/>
      </cdr:nvSpPr>
      <cdr:spPr>
        <a:xfrm xmlns:a="http://schemas.openxmlformats.org/drawingml/2006/main">
          <a:off x="6798593" y="5139007"/>
          <a:ext cx="2205495" cy="5561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sv-SE" i="1" dirty="0">
              <a:latin typeface="Arial" pitchFamily="34" charset="0"/>
              <a:cs typeface="Arial" pitchFamily="34" charset="0"/>
            </a:rPr>
            <a:t>log scale</a:t>
          </a:r>
        </a:p>
        <a:p xmlns:a="http://schemas.openxmlformats.org/drawingml/2006/main">
          <a:pPr algn="r"/>
          <a:r>
            <a:rPr lang="sv-SE" dirty="0">
              <a:latin typeface="Arial" pitchFamily="34" charset="0"/>
              <a:cs typeface="Arial" pitchFamily="34" charset="0"/>
            </a:rPr>
            <a:t>#ICSRs</a:t>
          </a:r>
          <a:r>
            <a:rPr lang="sv-SE" baseline="0" dirty="0">
              <a:latin typeface="Arial" pitchFamily="34" charset="0"/>
              <a:cs typeface="Arial" pitchFamily="34" charset="0"/>
            </a:rPr>
            <a:t> / million inhabitants</a:t>
          </a:r>
          <a:endParaRPr lang="sv-SE" dirty="0">
            <a:latin typeface="Arial" pitchFamily="34" charset="0"/>
            <a:cs typeface="Arial" pitchFamily="34" charset="0"/>
          </a:endParaRPr>
        </a:p>
      </cdr:txBody>
    </cdr:sp>
  </cdr:relSizeAnchor>
  <cdr:relSizeAnchor xmlns:cdr="http://schemas.openxmlformats.org/drawingml/2006/chartDrawing">
    <cdr:from>
      <cdr:x>0.94127</cdr:x>
      <cdr:y>0.88623</cdr:y>
    </cdr:from>
    <cdr:to>
      <cdr:x>0.9529</cdr:x>
      <cdr:y>0.89579</cdr:y>
    </cdr:to>
    <cdr:sp macro="" textlink="">
      <cdr:nvSpPr>
        <cdr:cNvPr id="6" name="Isosceles Triangle 5"/>
        <cdr:cNvSpPr/>
      </cdr:nvSpPr>
      <cdr:spPr>
        <a:xfrm xmlns:a="http://schemas.openxmlformats.org/drawingml/2006/main" rot="5400000">
          <a:off x="8772592" y="5347784"/>
          <a:ext cx="57923" cy="108000"/>
        </a:xfrm>
        <a:prstGeom xmlns:a="http://schemas.openxmlformats.org/drawingml/2006/main" prst="triangle">
          <a:avLst/>
        </a:prstGeom>
        <a:solidFill xmlns:a="http://schemas.openxmlformats.org/drawingml/2006/main">
          <a:schemeClr val="tx1">
            <a:lumMod val="85000"/>
            <a:lumOff val="1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05BDE1D-713E-4791-868D-324FC32A4AAE}" type="datetimeFigureOut">
              <a:rPr lang="sv-SE" smtClean="0"/>
              <a:pPr/>
              <a:t>2014-04-16</a:t>
            </a:fld>
            <a:endParaRPr lang="sv-S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7BB9A68-B694-4599-A5BD-4F166B4A2EF1}" type="slidenum">
              <a:rPr lang="sv-SE" smtClean="0"/>
              <a:pPr/>
              <a:t>‹#›</a:t>
            </a:fld>
            <a:endParaRPr 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F9A7B2A-7187-4FBB-8134-8367B9028214}" type="datetimeFigureOut">
              <a:rPr lang="en-US" smtClean="0"/>
              <a:pPr/>
              <a:t>4/16/2014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F5AA101-A265-4074-975D-761A11B604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F5AA101-A265-4074-975D-761A11B604A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D353647-CC98-433F-991D-339F7C6916CE}" type="slidenum">
              <a:rPr lang="en-US"/>
              <a:pPr/>
              <a:t>10</a:t>
            </a:fld>
            <a:endParaRPr lang="en-US"/>
          </a:p>
        </p:txBody>
      </p:sp>
      <p:sp>
        <p:nvSpPr>
          <p:cNvPr id="152579" name="Rectangle 2"/>
          <p:cNvSpPr>
            <a:spLocks noGrp="1" noRot="1" noChangeAspect="1" noChangeArrowheads="1" noTextEdit="1"/>
          </p:cNvSpPr>
          <p:nvPr>
            <p:ph type="sldImg"/>
          </p:nvPr>
        </p:nvSpPr>
        <p:spPr>
          <a:xfrm>
            <a:off x="915988" y="744538"/>
            <a:ext cx="4965700" cy="3724275"/>
          </a:xfrm>
          <a:ln/>
        </p:spPr>
      </p:sp>
      <p:sp>
        <p:nvSpPr>
          <p:cNvPr id="152580" name="Rectangle 3"/>
          <p:cNvSpPr>
            <a:spLocks noGrp="1" noChangeArrowheads="1"/>
          </p:cNvSpPr>
          <p:nvPr>
            <p:ph type="body" idx="1"/>
          </p:nvPr>
        </p:nvSpPr>
        <p:spPr>
          <a:xfrm>
            <a:off x="679452" y="4716465"/>
            <a:ext cx="5438775" cy="4465637"/>
          </a:xfrm>
          <a:noFill/>
          <a:ln/>
        </p:spPr>
        <p:txBody>
          <a:bodyPr/>
          <a:lstStyle/>
          <a:p>
            <a:pPr lvl="0">
              <a:lnSpc>
                <a:spcPct val="90000"/>
              </a:lnSpc>
            </a:pPr>
            <a:r>
              <a:rPr lang="ru-RU" dirty="0" smtClean="0"/>
              <a:t>Собирать и анализировать ICSRs со всего мира;</a:t>
            </a:r>
          </a:p>
          <a:p>
            <a:pPr lvl="0">
              <a:lnSpc>
                <a:spcPct val="90000"/>
              </a:lnSpc>
            </a:pPr>
            <a:r>
              <a:rPr lang="ru-RU" dirty="0" smtClean="0"/>
              <a:t>Информировать о потенциальных проблемах безопасности лекарств</a:t>
            </a:r>
            <a:br>
              <a:rPr lang="ru-RU" dirty="0" smtClean="0"/>
            </a:br>
            <a:r>
              <a:rPr lang="ru-RU" dirty="0" smtClean="0"/>
              <a:t>Активно поддерживать и обеспечивать профессиональную подготовку; </a:t>
            </a:r>
          </a:p>
          <a:p>
            <a:pPr lvl="0">
              <a:lnSpc>
                <a:spcPct val="90000"/>
              </a:lnSpc>
            </a:pPr>
            <a:r>
              <a:rPr lang="ru-RU" dirty="0" smtClean="0"/>
              <a:t>Развивать науку фармаконадзора</a:t>
            </a:r>
            <a:endParaRPr lang="sv-SE" sz="1200" b="1" dirty="0" smtClean="0">
              <a:solidFill>
                <a:srgbClr val="FF0000"/>
              </a:solidFill>
            </a:endParaRPr>
          </a:p>
          <a:p>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b="1" kern="1200" baseline="0" dirty="0" err="1" smtClean="0">
                <a:solidFill>
                  <a:schemeClr val="tx1"/>
                </a:solidFill>
                <a:latin typeface="+mn-lt"/>
                <a:ea typeface="+mn-ea"/>
                <a:cs typeface="+mn-cs"/>
              </a:rPr>
              <a:t>VigiBase</a:t>
            </a:r>
            <a:r>
              <a:rPr lang="en-GB" sz="2000" b="1" kern="1200" baseline="0" dirty="0" smtClean="0">
                <a:solidFill>
                  <a:schemeClr val="tx1"/>
                </a:solidFill>
                <a:latin typeface="+mn-lt"/>
                <a:ea typeface="+mn-ea"/>
                <a:cs typeface="+mn-cs"/>
              </a:rPr>
              <a:t>: </a:t>
            </a:r>
            <a:r>
              <a:rPr lang="en-GB" sz="2000" dirty="0" smtClean="0"/>
              <a:t>Vigibase </a:t>
            </a:r>
            <a:r>
              <a:rPr lang="ru-RU" sz="2000" dirty="0" smtClean="0"/>
              <a:t>это название глобальной базы данных НПР ВОЗ</a:t>
            </a:r>
            <a:r>
              <a:rPr lang="en-GB" sz="2000" dirty="0" smtClean="0"/>
              <a:t>. </a:t>
            </a:r>
          </a:p>
          <a:p>
            <a:endParaRPr lang="en-GB" sz="2000" dirty="0" smtClean="0"/>
          </a:p>
          <a:p>
            <a:r>
              <a:rPr lang="sv-SE" sz="2000" dirty="0" smtClean="0"/>
              <a:t>*</a:t>
            </a:r>
            <a:r>
              <a:rPr lang="sv-SE" sz="2000" baseline="0" dirty="0" smtClean="0"/>
              <a:t> </a:t>
            </a:r>
            <a:r>
              <a:rPr lang="sv-SE" sz="2000" dirty="0" smtClean="0"/>
              <a:t>The source of worldwide post-marketing individual case safety reports (ICSRs)</a:t>
            </a:r>
            <a:endParaRPr lang="ru-RU"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 </a:t>
            </a:r>
            <a:r>
              <a:rPr lang="en-GB" sz="1200" dirty="0" err="1" smtClean="0"/>
              <a:t>VigiBase</a:t>
            </a:r>
            <a:r>
              <a:rPr lang="en-GB" sz="1200" dirty="0" smtClean="0"/>
              <a:t> data is freely accessible to all WHO programme member countries and can be </a:t>
            </a:r>
            <a:r>
              <a:rPr lang="en-US" sz="1200" dirty="0" smtClean="0"/>
              <a:t>accessed indirectly by other regulatory bodies like the pharmaceutical industry, academia, etc </a:t>
            </a:r>
            <a:r>
              <a:rPr lang="en-GB" sz="1200" dirty="0" smtClean="0"/>
              <a:t>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B54DB22-AD7E-4EBA-B459-09754D5766F1}"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err="1" smtClean="0">
                <a:solidFill>
                  <a:schemeClr val="tx1"/>
                </a:solidFill>
                <a:latin typeface="+mn-lt"/>
                <a:ea typeface="+mn-ea"/>
                <a:cs typeface="+mn-cs"/>
              </a:rPr>
              <a:t>VigiBase</a:t>
            </a:r>
            <a:r>
              <a:rPr lang="en-GB" sz="1200" b="1" kern="1200" baseline="0" dirty="0" smtClean="0">
                <a:solidFill>
                  <a:schemeClr val="tx1"/>
                </a:solidFill>
                <a:latin typeface="+mn-lt"/>
                <a:ea typeface="+mn-ea"/>
                <a:cs typeface="+mn-cs"/>
              </a:rPr>
              <a:t>: </a:t>
            </a:r>
            <a:r>
              <a:rPr lang="en-GB" sz="1200" dirty="0" smtClean="0"/>
              <a:t>Vigibase </a:t>
            </a:r>
            <a:r>
              <a:rPr lang="ru-RU" sz="1200" dirty="0" smtClean="0"/>
              <a:t>это название глобальной базы данных НПР ВОЗ</a:t>
            </a:r>
            <a:r>
              <a:rPr lang="en-GB" sz="1200" dirty="0" smtClean="0"/>
              <a:t>. </a:t>
            </a:r>
            <a:r>
              <a:rPr lang="ru-RU" sz="1200" dirty="0" smtClean="0"/>
              <a:t>Там находятся</a:t>
            </a:r>
            <a:r>
              <a:rPr lang="ru-RU" sz="1200" baseline="0" dirty="0" smtClean="0"/>
              <a:t> больше </a:t>
            </a:r>
            <a:r>
              <a:rPr lang="sv-SE" sz="1200" baseline="0" dirty="0" smtClean="0"/>
              <a:t>8</a:t>
            </a:r>
            <a:r>
              <a:rPr lang="en-GB" sz="1200" dirty="0" smtClean="0"/>
              <a:t> </a:t>
            </a:r>
            <a:r>
              <a:rPr lang="ru-RU" sz="1200" dirty="0" smtClean="0"/>
              <a:t>миллионов сообщений</a:t>
            </a:r>
            <a:r>
              <a:rPr lang="en-GB" sz="1200" dirty="0" smtClean="0"/>
              <a:t>, </a:t>
            </a:r>
            <a:r>
              <a:rPr lang="ru-RU" sz="1200" dirty="0" smtClean="0"/>
              <a:t>собранных с </a:t>
            </a:r>
            <a:r>
              <a:rPr lang="en-GB" sz="1200" dirty="0" smtClean="0"/>
              <a:t>1968.</a:t>
            </a:r>
            <a:r>
              <a:rPr lang="ru-RU" sz="1200" dirty="0" smtClean="0"/>
              <a:t> </a:t>
            </a:r>
            <a:endParaRPr lang="sv-S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CIS </a:t>
            </a:r>
            <a:r>
              <a:rPr lang="ru-RU" sz="1200" dirty="0" smtClean="0"/>
              <a:t>составляют около</a:t>
            </a:r>
            <a:r>
              <a:rPr lang="ru-RU" sz="1200" baseline="0" dirty="0" smtClean="0"/>
              <a:t> 6.000 сообщений (0,07%)</a:t>
            </a:r>
            <a:endParaRPr lang="sv-SE" sz="1800"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2F5AA101-A265-4074-975D-761A11B604A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F5AA101-A265-4074-975D-761A11B604A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0" i="0" u="none" strike="noStrike" kern="1200" dirty="0" smtClean="0">
                <a:solidFill>
                  <a:schemeClr val="tx1"/>
                </a:solidFill>
                <a:latin typeface="+mn-lt"/>
                <a:ea typeface="+mn-ea"/>
                <a:cs typeface="+mn-cs"/>
              </a:rPr>
              <a:t>Russian Federation</a:t>
            </a:r>
            <a:r>
              <a:rPr lang="sv-SE" dirty="0" smtClean="0"/>
              <a:t> </a:t>
            </a:r>
            <a:r>
              <a:rPr lang="sv-SE" sz="1200" b="0" i="0" u="none" strike="noStrike" kern="1200" dirty="0" smtClean="0">
                <a:solidFill>
                  <a:schemeClr val="tx1"/>
                </a:solidFill>
                <a:latin typeface="+mn-lt"/>
                <a:ea typeface="+mn-ea"/>
                <a:cs typeface="+mn-cs"/>
              </a:rPr>
              <a:t>INTDIS	</a:t>
            </a:r>
            <a:r>
              <a:rPr lang="sv-SE" dirty="0" smtClean="0"/>
              <a:t> </a:t>
            </a:r>
            <a:r>
              <a:rPr lang="sv-SE" sz="1200" b="0" i="0" u="none" strike="noStrike" kern="1200" dirty="0" smtClean="0">
                <a:solidFill>
                  <a:schemeClr val="tx1"/>
                </a:solidFill>
                <a:latin typeface="+mn-lt"/>
                <a:ea typeface="+mn-ea"/>
                <a:cs typeface="+mn-cs"/>
              </a:rPr>
              <a:t>1 684</a:t>
            </a:r>
            <a:r>
              <a:rPr lang="sv-SE" dirty="0" smtClean="0"/>
              <a:t> </a:t>
            </a:r>
          </a:p>
          <a:p>
            <a:r>
              <a:rPr lang="sv-SE" sz="1200" b="0" i="0" u="none" strike="noStrike" kern="1200" dirty="0" smtClean="0">
                <a:solidFill>
                  <a:schemeClr val="tx1"/>
                </a:solidFill>
                <a:latin typeface="+mn-lt"/>
                <a:ea typeface="+mn-ea"/>
                <a:cs typeface="+mn-cs"/>
              </a:rPr>
              <a:t>Armenia</a:t>
            </a:r>
            <a:r>
              <a:rPr lang="sv-SE" dirty="0" smtClean="0"/>
              <a:t> </a:t>
            </a:r>
            <a:r>
              <a:rPr lang="sv-SE" sz="1200" b="0" i="0" u="none" strike="noStrike" kern="1200" dirty="0" smtClean="0">
                <a:solidFill>
                  <a:schemeClr val="tx1"/>
                </a:solidFill>
                <a:latin typeface="+mn-lt"/>
                <a:ea typeface="+mn-ea"/>
                <a:cs typeface="+mn-cs"/>
              </a:rPr>
              <a:t>VigiFlow</a:t>
            </a:r>
            <a:r>
              <a:rPr lang="sv-SE" dirty="0" smtClean="0"/>
              <a:t> 	</a:t>
            </a:r>
            <a:r>
              <a:rPr lang="sv-SE" sz="1200" b="0" i="0" u="none" strike="noStrike" kern="1200" dirty="0" smtClean="0">
                <a:solidFill>
                  <a:schemeClr val="tx1"/>
                </a:solidFill>
                <a:latin typeface="+mn-lt"/>
                <a:ea typeface="+mn-ea"/>
                <a:cs typeface="+mn-cs"/>
              </a:rPr>
              <a:t>1 361</a:t>
            </a:r>
            <a:r>
              <a:rPr lang="sv-SE" dirty="0" smtClean="0"/>
              <a:t> </a:t>
            </a:r>
          </a:p>
          <a:p>
            <a:r>
              <a:rPr lang="sv-SE" sz="1200" b="0" i="0" u="none" strike="noStrike" kern="1200" dirty="0" smtClean="0">
                <a:solidFill>
                  <a:schemeClr val="tx1"/>
                </a:solidFill>
                <a:latin typeface="+mn-lt"/>
                <a:ea typeface="+mn-ea"/>
                <a:cs typeface="+mn-cs"/>
              </a:rPr>
              <a:t>Ukraine</a:t>
            </a:r>
            <a:r>
              <a:rPr lang="sv-SE" dirty="0" smtClean="0"/>
              <a:t> </a:t>
            </a:r>
            <a:r>
              <a:rPr lang="sv-SE" sz="1200" b="0" i="0" u="none" strike="noStrike" kern="1200" dirty="0" smtClean="0">
                <a:solidFill>
                  <a:schemeClr val="tx1"/>
                </a:solidFill>
                <a:latin typeface="+mn-lt"/>
                <a:ea typeface="+mn-ea"/>
                <a:cs typeface="+mn-cs"/>
              </a:rPr>
              <a:t>VigiFlow</a:t>
            </a:r>
            <a:r>
              <a:rPr lang="sv-SE" dirty="0" smtClean="0"/>
              <a:t> 	</a:t>
            </a:r>
            <a:r>
              <a:rPr lang="sv-SE" sz="1200" b="0" i="0" u="none" strike="noStrike" kern="1200" dirty="0" smtClean="0">
                <a:solidFill>
                  <a:schemeClr val="tx1"/>
                </a:solidFill>
                <a:latin typeface="+mn-lt"/>
                <a:ea typeface="+mn-ea"/>
                <a:cs typeface="+mn-cs"/>
              </a:rPr>
              <a:t>1 275</a:t>
            </a:r>
            <a:r>
              <a:rPr lang="sv-SE" dirty="0" smtClean="0"/>
              <a:t> </a:t>
            </a:r>
          </a:p>
          <a:p>
            <a:r>
              <a:rPr lang="sv-SE" sz="1200" b="0" i="0" u="none" strike="noStrike" kern="1200" dirty="0" smtClean="0">
                <a:solidFill>
                  <a:schemeClr val="tx1"/>
                </a:solidFill>
                <a:latin typeface="+mn-lt"/>
                <a:ea typeface="+mn-ea"/>
                <a:cs typeface="+mn-cs"/>
              </a:rPr>
              <a:t>Belarus</a:t>
            </a:r>
            <a:r>
              <a:rPr lang="sv-SE" dirty="0" smtClean="0"/>
              <a:t> </a:t>
            </a:r>
            <a:r>
              <a:rPr lang="sv-SE" sz="1200" b="0" i="0" u="none" strike="noStrike" kern="1200" dirty="0" smtClean="0">
                <a:solidFill>
                  <a:schemeClr val="tx1"/>
                </a:solidFill>
                <a:latin typeface="+mn-lt"/>
                <a:ea typeface="+mn-ea"/>
                <a:cs typeface="+mn-cs"/>
              </a:rPr>
              <a:t>E2B</a:t>
            </a:r>
            <a:r>
              <a:rPr lang="sv-SE" dirty="0" smtClean="0"/>
              <a:t> 		</a:t>
            </a:r>
            <a:r>
              <a:rPr lang="sv-SE" sz="1200" b="0" i="0" u="none" strike="noStrike" kern="1200" dirty="0" smtClean="0">
                <a:solidFill>
                  <a:schemeClr val="tx1"/>
                </a:solidFill>
                <a:latin typeface="+mn-lt"/>
                <a:ea typeface="+mn-ea"/>
                <a:cs typeface="+mn-cs"/>
              </a:rPr>
              <a:t>715</a:t>
            </a:r>
            <a:r>
              <a:rPr lang="sv-SE" dirty="0" smtClean="0"/>
              <a:t> </a:t>
            </a:r>
          </a:p>
          <a:p>
            <a:r>
              <a:rPr lang="sv-SE" sz="1200" b="0" i="0" u="none" strike="noStrike" kern="1200" dirty="0" smtClean="0">
                <a:solidFill>
                  <a:schemeClr val="tx1"/>
                </a:solidFill>
                <a:latin typeface="+mn-lt"/>
                <a:ea typeface="+mn-ea"/>
                <a:cs typeface="+mn-cs"/>
              </a:rPr>
              <a:t>Moldova</a:t>
            </a:r>
            <a:r>
              <a:rPr lang="sv-SE" dirty="0" smtClean="0"/>
              <a:t> </a:t>
            </a:r>
            <a:r>
              <a:rPr lang="sv-SE" sz="1200" b="0" i="0" u="none" strike="noStrike" kern="1200" dirty="0" smtClean="0">
                <a:solidFill>
                  <a:schemeClr val="tx1"/>
                </a:solidFill>
                <a:latin typeface="+mn-lt"/>
                <a:ea typeface="+mn-ea"/>
                <a:cs typeface="+mn-cs"/>
              </a:rPr>
              <a:t>VigiFlow</a:t>
            </a:r>
            <a:r>
              <a:rPr lang="sv-SE" dirty="0" smtClean="0"/>
              <a:t> 	</a:t>
            </a:r>
            <a:r>
              <a:rPr lang="sv-SE" sz="1200" b="0" i="0" u="none" strike="noStrike" kern="1200" dirty="0" smtClean="0">
                <a:solidFill>
                  <a:schemeClr val="tx1"/>
                </a:solidFill>
                <a:latin typeface="+mn-lt"/>
                <a:ea typeface="+mn-ea"/>
                <a:cs typeface="+mn-cs"/>
              </a:rPr>
              <a:t>349</a:t>
            </a:r>
            <a:r>
              <a:rPr lang="sv-SE" dirty="0" smtClean="0"/>
              <a:t> </a:t>
            </a:r>
          </a:p>
          <a:p>
            <a:r>
              <a:rPr lang="sv-SE" sz="1200" b="0" i="0" u="none" strike="noStrike" kern="1200" dirty="0" smtClean="0">
                <a:solidFill>
                  <a:schemeClr val="tx1"/>
                </a:solidFill>
                <a:latin typeface="+mn-lt"/>
                <a:ea typeface="+mn-ea"/>
                <a:cs typeface="+mn-cs"/>
              </a:rPr>
              <a:t>Uzbekistan</a:t>
            </a:r>
            <a:r>
              <a:rPr lang="sv-SE" dirty="0" smtClean="0"/>
              <a:t> </a:t>
            </a:r>
            <a:r>
              <a:rPr lang="sv-SE" sz="1200" b="0" i="0" u="none" strike="noStrike" kern="1200" dirty="0" smtClean="0">
                <a:solidFill>
                  <a:schemeClr val="tx1"/>
                </a:solidFill>
                <a:latin typeface="+mn-lt"/>
                <a:ea typeface="+mn-ea"/>
                <a:cs typeface="+mn-cs"/>
              </a:rPr>
              <a:t>VigiFlow</a:t>
            </a:r>
            <a:r>
              <a:rPr lang="sv-SE" dirty="0" smtClean="0"/>
              <a:t> 	</a:t>
            </a:r>
            <a:r>
              <a:rPr lang="sv-SE" sz="1200" b="0" i="0" u="none" strike="noStrike" kern="1200" dirty="0" smtClean="0">
                <a:solidFill>
                  <a:schemeClr val="tx1"/>
                </a:solidFill>
                <a:latin typeface="+mn-lt"/>
                <a:ea typeface="+mn-ea"/>
                <a:cs typeface="+mn-cs"/>
              </a:rPr>
              <a:t>196</a:t>
            </a:r>
            <a:r>
              <a:rPr lang="sv-SE" dirty="0" smtClean="0"/>
              <a:t> </a:t>
            </a:r>
          </a:p>
          <a:p>
            <a:r>
              <a:rPr lang="sv-SE" sz="1200" b="0" i="0" u="none" strike="noStrike" kern="1200" dirty="0" smtClean="0">
                <a:solidFill>
                  <a:schemeClr val="tx1"/>
                </a:solidFill>
                <a:latin typeface="+mn-lt"/>
                <a:ea typeface="+mn-ea"/>
                <a:cs typeface="+mn-cs"/>
              </a:rPr>
              <a:t>Kazakhstan</a:t>
            </a:r>
            <a:r>
              <a:rPr lang="sv-SE" dirty="0" smtClean="0"/>
              <a:t> </a:t>
            </a:r>
            <a:r>
              <a:rPr lang="sv-SE" sz="1200" b="0" i="0" u="none" strike="noStrike" kern="1200" dirty="0" smtClean="0">
                <a:solidFill>
                  <a:schemeClr val="tx1"/>
                </a:solidFill>
                <a:latin typeface="+mn-lt"/>
                <a:ea typeface="+mn-ea"/>
                <a:cs typeface="+mn-cs"/>
              </a:rPr>
              <a:t>VigiFlow</a:t>
            </a:r>
            <a:r>
              <a:rPr lang="sv-SE" dirty="0" smtClean="0"/>
              <a:t> 	</a:t>
            </a:r>
            <a:r>
              <a:rPr lang="sv-SE" sz="1200" b="0" i="0" u="none" strike="noStrike" kern="1200" dirty="0" smtClean="0">
                <a:solidFill>
                  <a:schemeClr val="tx1"/>
                </a:solidFill>
                <a:latin typeface="+mn-lt"/>
                <a:ea typeface="+mn-ea"/>
                <a:cs typeface="+mn-cs"/>
              </a:rPr>
              <a:t>159</a:t>
            </a:r>
            <a:r>
              <a:rPr lang="sv-SE" dirty="0" smtClean="0"/>
              <a:t> </a:t>
            </a:r>
          </a:p>
          <a:p>
            <a:r>
              <a:rPr lang="sv-SE" sz="1200" b="0" i="0" u="none" strike="noStrike" kern="1200" dirty="0" smtClean="0">
                <a:solidFill>
                  <a:schemeClr val="tx1"/>
                </a:solidFill>
                <a:latin typeface="+mn-lt"/>
                <a:ea typeface="+mn-ea"/>
                <a:cs typeface="+mn-cs"/>
              </a:rPr>
              <a:t>Kyrgyzstan</a:t>
            </a:r>
            <a:r>
              <a:rPr lang="sv-SE" dirty="0" smtClean="0"/>
              <a:t> </a:t>
            </a:r>
            <a:r>
              <a:rPr lang="sv-SE" sz="1200" b="0" i="0" u="none" strike="noStrike" kern="1200" dirty="0" smtClean="0">
                <a:solidFill>
                  <a:schemeClr val="tx1"/>
                </a:solidFill>
                <a:latin typeface="+mn-lt"/>
                <a:ea typeface="+mn-ea"/>
                <a:cs typeface="+mn-cs"/>
              </a:rPr>
              <a:t>INTDIS</a:t>
            </a:r>
            <a:r>
              <a:rPr lang="sv-SE" dirty="0" smtClean="0"/>
              <a:t> 	</a:t>
            </a:r>
            <a:r>
              <a:rPr lang="sv-SE" sz="1200" b="0" i="0" u="none" strike="noStrike" kern="1200" dirty="0" smtClean="0">
                <a:solidFill>
                  <a:schemeClr val="tx1"/>
                </a:solidFill>
                <a:latin typeface="+mn-lt"/>
                <a:ea typeface="+mn-ea"/>
                <a:cs typeface="+mn-cs"/>
              </a:rPr>
              <a:t>80</a:t>
            </a:r>
            <a:r>
              <a:rPr lang="sv-SE" dirty="0" smtClean="0"/>
              <a:t> </a:t>
            </a:r>
          </a:p>
          <a:p>
            <a:r>
              <a:rPr lang="sv-SE" sz="1200" b="1" i="0" u="none" strike="noStrike" kern="1200" dirty="0" smtClean="0">
                <a:solidFill>
                  <a:schemeClr val="tx1"/>
                </a:solidFill>
                <a:latin typeface="+mn-lt"/>
                <a:ea typeface="+mn-ea"/>
                <a:cs typeface="+mn-cs"/>
              </a:rPr>
              <a:t>Total</a:t>
            </a:r>
            <a:r>
              <a:rPr lang="sv-SE" dirty="0" smtClean="0"/>
              <a:t> </a:t>
            </a:r>
            <a:r>
              <a:rPr lang="sv-SE" sz="1200" b="1" i="0" u="none" strike="noStrike" kern="1200" dirty="0" smtClean="0">
                <a:solidFill>
                  <a:schemeClr val="tx1"/>
                </a:solidFill>
                <a:latin typeface="+mn-lt"/>
                <a:ea typeface="+mn-ea"/>
                <a:cs typeface="+mn-cs"/>
              </a:rPr>
              <a:t> </a:t>
            </a:r>
            <a:r>
              <a:rPr lang="sv-SE" dirty="0" smtClean="0"/>
              <a:t> 		</a:t>
            </a:r>
            <a:r>
              <a:rPr lang="sv-SE" sz="1200" b="1" i="0" u="none" strike="noStrike" kern="1200" dirty="0" smtClean="0">
                <a:solidFill>
                  <a:schemeClr val="tx1"/>
                </a:solidFill>
                <a:latin typeface="+mn-lt"/>
                <a:ea typeface="+mn-ea"/>
                <a:cs typeface="+mn-cs"/>
              </a:rPr>
              <a:t>5 819</a:t>
            </a:r>
            <a:r>
              <a:rPr lang="sv-SE" dirty="0" smtClean="0"/>
              <a:t> </a:t>
            </a:r>
            <a:endParaRPr lang="sv-SE" dirty="0"/>
          </a:p>
        </p:txBody>
      </p:sp>
      <p:sp>
        <p:nvSpPr>
          <p:cNvPr id="4" name="Slide Number Placeholder 3"/>
          <p:cNvSpPr>
            <a:spLocks noGrp="1"/>
          </p:cNvSpPr>
          <p:nvPr>
            <p:ph type="sldNum" sz="quarter" idx="10"/>
          </p:nvPr>
        </p:nvSpPr>
        <p:spPr/>
        <p:txBody>
          <a:bodyPr/>
          <a:lstStyle/>
          <a:p>
            <a:fld id="{2F5AA101-A265-4074-975D-761A11B604A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UMC has developed a system to measure the information provided on ICSRs. Completeness score.</a:t>
            </a:r>
          </a:p>
          <a:p>
            <a:r>
              <a:rPr lang="es-ES" b="1" i="1" dirty="0" smtClean="0"/>
              <a:t>(“</a:t>
            </a:r>
            <a:r>
              <a:rPr lang="es-ES" b="1" i="1" dirty="0" err="1" smtClean="0"/>
              <a:t>Documentation</a:t>
            </a:r>
            <a:r>
              <a:rPr lang="es-ES" b="1" i="1" dirty="0" smtClean="0"/>
              <a:t> </a:t>
            </a:r>
            <a:r>
              <a:rPr lang="es-ES" b="1" i="1" dirty="0" err="1" smtClean="0"/>
              <a:t>Grading</a:t>
            </a:r>
            <a:r>
              <a:rPr lang="es-ES" b="1" i="1" dirty="0" smtClean="0"/>
              <a:t> </a:t>
            </a:r>
            <a:r>
              <a:rPr lang="es-ES" b="1" i="1" dirty="0" err="1" smtClean="0"/>
              <a:t>Completness</a:t>
            </a:r>
            <a:r>
              <a:rPr lang="es-ES" b="1" i="1" dirty="0" smtClean="0"/>
              <a:t> Score”) </a:t>
            </a:r>
            <a:endParaRPr lang="en-GB" dirty="0" smtClean="0"/>
          </a:p>
          <a:p>
            <a:pPr marL="0" marR="0" lvl="0" indent="0" algn="l" defTabSz="882129" rtl="0" eaLnBrk="1" fontAlgn="auto" latinLnBrk="0" hangingPunct="1">
              <a:lnSpc>
                <a:spcPct val="100000"/>
              </a:lnSpc>
              <a:spcBef>
                <a:spcPts val="0"/>
              </a:spcBef>
              <a:spcAft>
                <a:spcPts val="0"/>
              </a:spcAft>
              <a:buClrTx/>
              <a:buSzTx/>
              <a:buFontTx/>
              <a:buNone/>
              <a:tabLst/>
              <a:defRPr/>
            </a:pPr>
            <a:endParaRPr lang="ru-RU" b="0" dirty="0" smtClean="0"/>
          </a:p>
          <a:p>
            <a:pPr marL="0" marR="0" lvl="0" indent="0" algn="l" defTabSz="882129" rtl="0" eaLnBrk="1" fontAlgn="auto" latinLnBrk="0" hangingPunct="1">
              <a:lnSpc>
                <a:spcPct val="100000"/>
              </a:lnSpc>
              <a:spcBef>
                <a:spcPts val="0"/>
              </a:spcBef>
              <a:spcAft>
                <a:spcPts val="0"/>
              </a:spcAft>
              <a:buClrTx/>
              <a:buSzTx/>
              <a:buFontTx/>
              <a:buNone/>
              <a:tabLst/>
              <a:defRPr/>
            </a:pPr>
            <a:r>
              <a:rPr lang="sv-SE" sz="1200" dirty="0" smtClean="0">
                <a:latin typeface="Arial" pitchFamily="34" charset="0"/>
                <a:cs typeface="Arial" pitchFamily="34" charset="0"/>
              </a:rPr>
              <a:t>Each report receives a </a:t>
            </a:r>
            <a:r>
              <a:rPr lang="en-GB" sz="1200" dirty="0" smtClean="0"/>
              <a:t>score </a:t>
            </a:r>
            <a:r>
              <a:rPr lang="en-GB" sz="1200" b="1" dirty="0" smtClean="0"/>
              <a:t>from 0 to 1</a:t>
            </a:r>
            <a:endParaRPr lang="en-GB" b="0" dirty="0"/>
          </a:p>
        </p:txBody>
      </p:sp>
      <p:sp>
        <p:nvSpPr>
          <p:cNvPr id="4" name="Slide Number Placeholder 3"/>
          <p:cNvSpPr>
            <a:spLocks noGrp="1"/>
          </p:cNvSpPr>
          <p:nvPr>
            <p:ph type="sldNum" sz="quarter" idx="10"/>
          </p:nvPr>
        </p:nvSpPr>
        <p:spPr/>
        <p:txBody>
          <a:bodyPr/>
          <a:lstStyle/>
          <a:p>
            <a:fld id="{C1E9051F-F365-4B6E-986E-9CE9F8010572}"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B037D52-59A5-4EDD-8FDC-DB753E5A3283}" type="slidenum">
              <a:rPr lang="sv-SE" smtClean="0"/>
              <a:pPr/>
              <a:t>16</a:t>
            </a:fld>
            <a:endParaRPr lang="sv-SE" smtClean="0"/>
          </a:p>
        </p:txBody>
      </p:sp>
      <p:sp>
        <p:nvSpPr>
          <p:cNvPr id="58371" name="Slide Image Placeholder 1"/>
          <p:cNvSpPr>
            <a:spLocks noGrp="1" noRot="1" noChangeAspect="1" noTextEdit="1"/>
          </p:cNvSpPr>
          <p:nvPr>
            <p:ph type="sldImg"/>
          </p:nvPr>
        </p:nvSpPr>
        <p:spPr>
          <a:ln/>
        </p:spPr>
      </p:sp>
      <p:sp>
        <p:nvSpPr>
          <p:cNvPr id="58372"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We</a:t>
            </a:r>
            <a:r>
              <a:rPr lang="en-GB" b="0" baseline="0" dirty="0" smtClean="0"/>
              <a:t> want all countries to have green bars.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Calculated on all ICSRs entered into the WHO global ICSR database between 20090101 and 20140327</a:t>
            </a:r>
            <a:endParaRPr lang="en-GB" b="0" dirty="0" smtClean="0"/>
          </a:p>
        </p:txBody>
      </p:sp>
      <p:sp>
        <p:nvSpPr>
          <p:cNvPr id="4" name="Slide Number Placeholder 3"/>
          <p:cNvSpPr txBox="1">
            <a:spLocks noGrp="1"/>
          </p:cNvSpPr>
          <p:nvPr/>
        </p:nvSpPr>
        <p:spPr>
          <a:xfrm>
            <a:off x="3850294" y="9429305"/>
            <a:ext cx="2945862" cy="495793"/>
          </a:xfrm>
          <a:prstGeom prst="rect">
            <a:avLst/>
          </a:prstGeom>
          <a:noFill/>
        </p:spPr>
        <p:txBody>
          <a:bodyPr lIns="91432" tIns="45716" rIns="91432" bIns="45716" anchor="b"/>
          <a:lstStyle/>
          <a:p>
            <a:pPr algn="r" fontAlgn="auto">
              <a:spcBef>
                <a:spcPts val="0"/>
              </a:spcBef>
              <a:spcAft>
                <a:spcPts val="0"/>
              </a:spcAft>
              <a:defRPr/>
            </a:pPr>
            <a:fld id="{0775DFAB-2FDE-46DC-B4F8-FC6D9355817F}" type="slidenum">
              <a:rPr lang="en-US" sz="1200">
                <a:latin typeface="+mn-lt"/>
              </a:rPr>
              <a:pPr algn="r" fontAlgn="auto">
                <a:spcBef>
                  <a:spcPts val="0"/>
                </a:spcBef>
                <a:spcAft>
                  <a:spcPts val="0"/>
                </a:spcAft>
                <a:defRPr/>
              </a:pPr>
              <a:t>16</a:t>
            </a:fld>
            <a:endParaRPr lang="en-US" sz="1200" dirty="0">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882129" rtl="0" eaLnBrk="1" fontAlgn="auto" latinLnBrk="0" hangingPunct="1">
              <a:lnSpc>
                <a:spcPct val="100000"/>
              </a:lnSpc>
              <a:spcBef>
                <a:spcPts val="0"/>
              </a:spcBef>
              <a:spcAft>
                <a:spcPts val="0"/>
              </a:spcAft>
              <a:buClrTx/>
              <a:buSzTx/>
              <a:buFontTx/>
              <a:buNone/>
              <a:tabLst/>
              <a:defRPr/>
            </a:pPr>
            <a:r>
              <a:rPr lang="sv-SE" dirty="0" smtClean="0"/>
              <a:t>2013. Average Completeness vs number of ICSRs/million inhabitants.</a:t>
            </a:r>
            <a:r>
              <a:rPr lang="sv-SE" baseline="0" dirty="0" smtClean="0"/>
              <a:t> Colour indicate region, bubble size indicate number of submissions. </a:t>
            </a:r>
            <a:endParaRPr lang="sv-SE" dirty="0" smtClean="0"/>
          </a:p>
          <a:p>
            <a:pPr defTabSz="882129"/>
            <a:r>
              <a:rPr lang="en-GB" dirty="0" smtClean="0"/>
              <a:t>ASEAN: </a:t>
            </a:r>
            <a:r>
              <a:rPr lang="en-US" dirty="0" smtClean="0"/>
              <a:t>Association of Southeast Asian Nations</a:t>
            </a:r>
            <a:endParaRPr lang="en-GB" dirty="0" smtClean="0"/>
          </a:p>
          <a:p>
            <a:pPr defTabSz="882129"/>
            <a:r>
              <a:rPr lang="en-GB" dirty="0" smtClean="0"/>
              <a:t>EMRO: </a:t>
            </a:r>
            <a:r>
              <a:rPr lang="sv-SE" dirty="0" smtClean="0"/>
              <a:t>Eastern Mediterranean </a:t>
            </a:r>
            <a:r>
              <a:rPr lang="sv-SE" i="0" dirty="0" smtClean="0"/>
              <a:t>Regional</a:t>
            </a:r>
            <a:r>
              <a:rPr lang="sv-SE" dirty="0" smtClean="0"/>
              <a:t> Office</a:t>
            </a:r>
            <a:endParaRPr lang="en-GB" dirty="0" smtClean="0"/>
          </a:p>
        </p:txBody>
      </p:sp>
      <p:sp>
        <p:nvSpPr>
          <p:cNvPr id="4" name="Slide Number Placeholder 3"/>
          <p:cNvSpPr>
            <a:spLocks noGrp="1"/>
          </p:cNvSpPr>
          <p:nvPr>
            <p:ph type="sldNum" sz="quarter" idx="10"/>
          </p:nvPr>
        </p:nvSpPr>
        <p:spPr/>
        <p:txBody>
          <a:bodyPr/>
          <a:lstStyle/>
          <a:p>
            <a:fld id="{C1E9051F-F365-4B6E-986E-9CE9F8010572}"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Thai</a:t>
            </a:r>
          </a:p>
          <a:p>
            <a:r>
              <a:rPr lang="sv-SE" dirty="0" smtClean="0"/>
              <a:t>Arabic</a:t>
            </a:r>
          </a:p>
          <a:p>
            <a:r>
              <a:rPr lang="sv-SE" dirty="0" smtClean="0"/>
              <a:t>Malaysian</a:t>
            </a:r>
          </a:p>
          <a:p>
            <a:endParaRPr lang="sv-SE" dirty="0"/>
          </a:p>
        </p:txBody>
      </p:sp>
      <p:sp>
        <p:nvSpPr>
          <p:cNvPr id="4" name="Slide Number Placeholder 3"/>
          <p:cNvSpPr>
            <a:spLocks noGrp="1"/>
          </p:cNvSpPr>
          <p:nvPr>
            <p:ph type="sldNum" sz="quarter" idx="10"/>
          </p:nvPr>
        </p:nvSpPr>
        <p:spPr/>
        <p:txBody>
          <a:bodyPr/>
          <a:lstStyle/>
          <a:p>
            <a:fld id="{2F5AA101-A265-4074-975D-761A11B604A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Internationally agreed message standard for transfer of electronic ICSRs.</a:t>
            </a:r>
          </a:p>
          <a:p>
            <a:endParaRPr lang="sv-SE" dirty="0"/>
          </a:p>
        </p:txBody>
      </p:sp>
      <p:sp>
        <p:nvSpPr>
          <p:cNvPr id="4" name="Slide Number Placeholder 3"/>
          <p:cNvSpPr>
            <a:spLocks noGrp="1"/>
          </p:cNvSpPr>
          <p:nvPr>
            <p:ph type="sldNum" sz="quarter" idx="10"/>
          </p:nvPr>
        </p:nvSpPr>
        <p:spPr/>
        <p:txBody>
          <a:bodyPr/>
          <a:lstStyle/>
          <a:p>
            <a:fld id="{2F5AA101-A265-4074-975D-761A11B604A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7F41908-7AF9-4FA7-9E12-F660EE0033C3}" type="slidenum">
              <a:rPr lang="en-US"/>
              <a:pPr/>
              <a:t>2</a:t>
            </a:fld>
            <a:endParaRPr lang="en-US"/>
          </a:p>
        </p:txBody>
      </p:sp>
      <p:sp>
        <p:nvSpPr>
          <p:cNvPr id="91139" name="Rectangle 2"/>
          <p:cNvSpPr>
            <a:spLocks noGrp="1" noRot="1" noChangeAspect="1" noChangeArrowheads="1" noTextEdit="1"/>
          </p:cNvSpPr>
          <p:nvPr>
            <p:ph type="sldImg"/>
          </p:nvPr>
        </p:nvSpPr>
        <p:spPr>
          <a:xfrm>
            <a:off x="920750" y="744538"/>
            <a:ext cx="4960938" cy="3721100"/>
          </a:xfrm>
          <a:ln/>
        </p:spPr>
      </p:sp>
      <p:sp>
        <p:nvSpPr>
          <p:cNvPr id="91140" name="Rectangle 3"/>
          <p:cNvSpPr>
            <a:spLocks noGrp="1" noChangeArrowheads="1"/>
          </p:cNvSpPr>
          <p:nvPr>
            <p:ph type="body" idx="1"/>
          </p:nvPr>
        </p:nvSpPr>
        <p:spPr>
          <a:xfrm>
            <a:off x="677863" y="4716464"/>
            <a:ext cx="5441950" cy="4465637"/>
          </a:xfrm>
          <a:noFill/>
          <a:ln/>
        </p:spPr>
        <p:txBody>
          <a:bodyPr/>
          <a:lstStyle/>
          <a:p>
            <a:pPr lvl="0"/>
            <a:r>
              <a:rPr lang="en-US" sz="1200" b="0" kern="1200" dirty="0" smtClean="0">
                <a:solidFill>
                  <a:schemeClr val="tx1"/>
                </a:solidFill>
                <a:latin typeface="Times New Roman" pitchFamily="18" charset="0"/>
                <a:ea typeface="+mn-ea"/>
                <a:cs typeface="+mn-cs"/>
              </a:rPr>
              <a:t>Pharmacovigilance is a quite new science that was established as a result of the thalidomide tragedy in the 1960s. Thalidomide was launched as a sedative in 1957 but was widely used off-label for morning sickness in pregnant women. An alert doctor named McBride observed an increase in birth defects and raised suspicion of a connection with the drug. </a:t>
            </a:r>
            <a:br>
              <a:rPr lang="en-US" sz="1200" b="0" kern="1200" dirty="0" smtClean="0">
                <a:solidFill>
                  <a:schemeClr val="tx1"/>
                </a:solidFill>
                <a:latin typeface="Times New Roman" pitchFamily="18" charset="0"/>
                <a:ea typeface="+mn-ea"/>
                <a:cs typeface="+mn-cs"/>
              </a:rPr>
            </a:br>
            <a:r>
              <a:rPr lang="en-US" sz="1200" b="0" kern="1200" dirty="0" smtClean="0">
                <a:solidFill>
                  <a:schemeClr val="tx1"/>
                </a:solidFill>
                <a:latin typeface="Times New Roman" pitchFamily="18" charset="0"/>
                <a:ea typeface="+mn-ea"/>
                <a:cs typeface="+mn-cs"/>
              </a:rPr>
              <a:t>He published his observation in The Lancet and you could say that this was the first Adverse Drug Reaction report. The birth defects caused by thalidomide are called </a:t>
            </a:r>
            <a:r>
              <a:rPr lang="en-US" sz="1200" b="0" kern="1200" dirty="0" err="1" smtClean="0">
                <a:solidFill>
                  <a:schemeClr val="tx1"/>
                </a:solidFill>
                <a:latin typeface="Times New Roman" pitchFamily="18" charset="0"/>
                <a:ea typeface="+mn-ea"/>
                <a:cs typeface="+mn-cs"/>
              </a:rPr>
              <a:t>phocomelia</a:t>
            </a:r>
            <a:r>
              <a:rPr lang="en-US" sz="1200" b="0" kern="1200" dirty="0" smtClean="0">
                <a:solidFill>
                  <a:schemeClr val="tx1"/>
                </a:solidFill>
                <a:latin typeface="Times New Roman" pitchFamily="18" charset="0"/>
                <a:ea typeface="+mn-ea"/>
                <a:cs typeface="+mn-cs"/>
              </a:rPr>
              <a:t> which means limbs like a seal. The Swedish author Nadja </a:t>
            </a:r>
            <a:r>
              <a:rPr lang="en-US" sz="1200" b="0" kern="1200" dirty="0" err="1" smtClean="0">
                <a:solidFill>
                  <a:schemeClr val="tx1"/>
                </a:solidFill>
                <a:latin typeface="Times New Roman" pitchFamily="18" charset="0"/>
                <a:ea typeface="+mn-ea"/>
                <a:cs typeface="+mn-cs"/>
              </a:rPr>
              <a:t>Yllner</a:t>
            </a:r>
            <a:r>
              <a:rPr lang="en-US" sz="1200" b="0" kern="1200" dirty="0" smtClean="0">
                <a:solidFill>
                  <a:schemeClr val="tx1"/>
                </a:solidFill>
                <a:latin typeface="Times New Roman" pitchFamily="18" charset="0"/>
                <a:ea typeface="+mn-ea"/>
                <a:cs typeface="+mn-cs"/>
              </a:rPr>
              <a:t> has written an excellent book about the thalidomide disaster and the children who were victims of this tragedy. </a:t>
            </a:r>
            <a:br>
              <a:rPr lang="en-US" sz="1200" b="0" kern="1200" dirty="0" smtClean="0">
                <a:solidFill>
                  <a:schemeClr val="tx1"/>
                </a:solidFill>
                <a:latin typeface="Times New Roman" pitchFamily="18" charset="0"/>
                <a:ea typeface="+mn-ea"/>
                <a:cs typeface="+mn-cs"/>
              </a:rPr>
            </a:br>
            <a:r>
              <a:rPr lang="en-US" sz="1200" b="0" kern="1200" dirty="0" smtClean="0">
                <a:solidFill>
                  <a:schemeClr val="tx1"/>
                </a:solidFill>
                <a:latin typeface="Times New Roman" pitchFamily="18" charset="0"/>
                <a:ea typeface="+mn-ea"/>
                <a:cs typeface="+mn-cs"/>
              </a:rPr>
              <a:t>Thalidomide was obviously withdrawn from the market but in spite of its </a:t>
            </a:r>
            <a:r>
              <a:rPr lang="en-US" sz="1200" b="0" kern="1200" dirty="0" err="1" smtClean="0">
                <a:solidFill>
                  <a:schemeClr val="tx1"/>
                </a:solidFill>
                <a:latin typeface="Times New Roman" pitchFamily="18" charset="0"/>
                <a:ea typeface="+mn-ea"/>
                <a:cs typeface="+mn-cs"/>
              </a:rPr>
              <a:t>teratogenicity</a:t>
            </a:r>
            <a:r>
              <a:rPr lang="en-US" sz="1200" b="0" kern="1200" dirty="0" smtClean="0">
                <a:solidFill>
                  <a:schemeClr val="tx1"/>
                </a:solidFill>
                <a:latin typeface="Times New Roman" pitchFamily="18" charset="0"/>
                <a:ea typeface="+mn-ea"/>
                <a:cs typeface="+mn-cs"/>
              </a:rPr>
              <a:t>, it was re-launched in 1999 for treatment of some skin disorders. As a consequence, female patients are monitored carefully and need to use two methods of contraceptives. Unfortunately, new cases of </a:t>
            </a:r>
            <a:r>
              <a:rPr lang="en-US" sz="1200" b="0" kern="1200" dirty="0" err="1" smtClean="0">
                <a:solidFill>
                  <a:schemeClr val="tx1"/>
                </a:solidFill>
                <a:latin typeface="Times New Roman" pitchFamily="18" charset="0"/>
                <a:ea typeface="+mn-ea"/>
                <a:cs typeface="+mn-cs"/>
              </a:rPr>
              <a:t>phocomelia</a:t>
            </a:r>
            <a:r>
              <a:rPr lang="en-US" sz="1200" b="0" kern="1200" dirty="0" smtClean="0">
                <a:solidFill>
                  <a:schemeClr val="tx1"/>
                </a:solidFill>
                <a:latin typeface="Times New Roman" pitchFamily="18" charset="0"/>
                <a:ea typeface="+mn-ea"/>
                <a:cs typeface="+mn-cs"/>
              </a:rPr>
              <a:t> have been reported.</a:t>
            </a:r>
            <a:endParaRPr lang="sv-SE" sz="1200" b="1" kern="1200" dirty="0">
              <a:solidFill>
                <a:schemeClr val="tx1"/>
              </a:solidFill>
              <a:latin typeface="Times New Roman" pitchFamily="18"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2F5AA101-A265-4074-975D-761A11B604A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2F5AA101-A265-4074-975D-761A11B604A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Our new website!</a:t>
            </a:r>
            <a:endParaRPr lang="en-GB" dirty="0"/>
          </a:p>
        </p:txBody>
      </p:sp>
      <p:sp>
        <p:nvSpPr>
          <p:cNvPr id="4" name="Slide Number Placeholder 3"/>
          <p:cNvSpPr>
            <a:spLocks noGrp="1"/>
          </p:cNvSpPr>
          <p:nvPr>
            <p:ph type="sldNum" sz="quarter" idx="10"/>
          </p:nvPr>
        </p:nvSpPr>
        <p:spPr/>
        <p:txBody>
          <a:bodyPr/>
          <a:lstStyle/>
          <a:p>
            <a:fld id="{2F5AA101-A265-4074-975D-761A11B604A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UMC staff has started to use virtual training methods to a greater extent. General PV support as well as specific training sessions has been provided to several countries via </a:t>
            </a:r>
            <a:r>
              <a:rPr lang="en-US" sz="1200" kern="1200" dirty="0" err="1" smtClean="0">
                <a:solidFill>
                  <a:schemeClr val="tx1"/>
                </a:solidFill>
                <a:latin typeface="+mn-lt"/>
                <a:ea typeface="+mn-ea"/>
                <a:cs typeface="+mn-cs"/>
              </a:rPr>
              <a:t>GoToMeeting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GoToWebinar</a:t>
            </a:r>
            <a:r>
              <a:rPr lang="en-US" sz="1200" kern="1200" dirty="0" smtClean="0">
                <a:solidFill>
                  <a:schemeClr val="tx1"/>
                </a:solidFill>
                <a:latin typeface="+mn-lt"/>
                <a:ea typeface="+mn-ea"/>
                <a:cs typeface="+mn-cs"/>
              </a:rPr>
              <a:t> and Skype. </a:t>
            </a:r>
            <a:endParaRPr lang="sv-SE" sz="1200" kern="1200" dirty="0" smtClean="0">
              <a:solidFill>
                <a:schemeClr val="tx1"/>
              </a:solidFill>
              <a:latin typeface="+mn-lt"/>
              <a:ea typeface="+mn-ea"/>
              <a:cs typeface="+mn-cs"/>
            </a:endParaRPr>
          </a:p>
          <a:p>
            <a:r>
              <a:rPr lang="en-US" sz="1200" b="0" kern="1200" dirty="0" smtClean="0">
                <a:solidFill>
                  <a:schemeClr val="tx1"/>
                </a:solidFill>
                <a:latin typeface="Times New Roman" pitchFamily="18" charset="0"/>
                <a:ea typeface="+mn-ea"/>
                <a:cs typeface="+mn-cs"/>
              </a:rPr>
              <a:t>Sometimes a combination of on site training and webinar e.g. Indonesia (Tova present – Anders webinar) and Peru (Elki and </a:t>
            </a:r>
            <a:r>
              <a:rPr lang="en-US" sz="1200" b="0" kern="1200" dirty="0" err="1" smtClean="0">
                <a:solidFill>
                  <a:schemeClr val="tx1"/>
                </a:solidFill>
                <a:latin typeface="Times New Roman" pitchFamily="18" charset="0"/>
                <a:ea typeface="+mn-ea"/>
                <a:cs typeface="+mn-cs"/>
              </a:rPr>
              <a:t>Gendie</a:t>
            </a:r>
            <a:r>
              <a:rPr lang="en-US" sz="1200" b="0" kern="1200" dirty="0" smtClean="0">
                <a:solidFill>
                  <a:schemeClr val="tx1"/>
                </a:solidFill>
                <a:latin typeface="Times New Roman" pitchFamily="18" charset="0"/>
                <a:ea typeface="+mn-ea"/>
                <a:cs typeface="+mn-cs"/>
              </a:rPr>
              <a:t> present - Pia webinar).</a:t>
            </a:r>
          </a:p>
          <a:p>
            <a:pPr lvl="0"/>
            <a:r>
              <a:rPr lang="en-US" sz="1200" b="0" kern="1200" dirty="0" smtClean="0">
                <a:solidFill>
                  <a:schemeClr val="tx1"/>
                </a:solidFill>
                <a:latin typeface="Times New Roman" pitchFamily="18" charset="0"/>
                <a:ea typeface="+mn-ea"/>
                <a:cs typeface="+mn-cs"/>
              </a:rPr>
              <a:t>The majority of the lectures during the UMC pharmacovigilance course are recorded and freely available via a link on the UMC website in the section about pharmacovigilance - Education &amp; Training.</a:t>
            </a:r>
            <a:r>
              <a:rPr lang="en-GB" sz="1200" b="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 video website was upgraded in 2013 in order to improve the UMC offering of training channels. Old videos were archived and the remaining videos were divided in different categories to make the website more user friendly. All lectures have pdf hand-outs attached, some also translated into Spanish.</a:t>
            </a:r>
            <a:endParaRPr lang="sv-SE" sz="1200" b="1"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C4D7B3EB-640D-4B30-A4B8-C40F7563B894}" type="slidenum">
              <a:rPr lang="sv-SE" smtClean="0"/>
              <a:pPr/>
              <a:t>23</a:t>
            </a:fld>
            <a:endParaRPr lang="sv-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7793CAC-4758-46E9-AE51-13C28D0563B2}" type="slidenum">
              <a:rPr lang="en-US"/>
              <a:pPr/>
              <a:t>24</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lvl="0"/>
            <a:r>
              <a:rPr lang="en-US" sz="1200" b="0" kern="1200" dirty="0" smtClean="0">
                <a:solidFill>
                  <a:schemeClr val="tx1"/>
                </a:solidFill>
                <a:latin typeface="Times New Roman" pitchFamily="18" charset="0"/>
                <a:ea typeface="+mn-ea"/>
                <a:cs typeface="+mn-cs"/>
              </a:rPr>
              <a:t>The WHO-PHN has six issues per year and contains drug safety information provided by National </a:t>
            </a:r>
            <a:r>
              <a:rPr lang="en-US" sz="1200" b="0" kern="1200" dirty="0" err="1" smtClean="0">
                <a:solidFill>
                  <a:schemeClr val="tx1"/>
                </a:solidFill>
                <a:latin typeface="Times New Roman" pitchFamily="18" charset="0"/>
                <a:ea typeface="+mn-ea"/>
                <a:cs typeface="+mn-cs"/>
              </a:rPr>
              <a:t>Centres</a:t>
            </a:r>
            <a:r>
              <a:rPr lang="en-US" sz="1200" b="0" kern="1200" dirty="0" smtClean="0">
                <a:solidFill>
                  <a:schemeClr val="tx1"/>
                </a:solidFill>
                <a:latin typeface="Times New Roman" pitchFamily="18" charset="0"/>
                <a:ea typeface="+mn-ea"/>
                <a:cs typeface="+mn-cs"/>
              </a:rPr>
              <a:t>, mainly regulatory decisions. It also contains UMC signals.</a:t>
            </a:r>
            <a:br>
              <a:rPr lang="en-US" sz="1200" b="0" kern="1200" dirty="0" smtClean="0">
                <a:solidFill>
                  <a:schemeClr val="tx1"/>
                </a:solidFill>
                <a:latin typeface="Times New Roman" pitchFamily="18" charset="0"/>
                <a:ea typeface="+mn-ea"/>
                <a:cs typeface="+mn-cs"/>
              </a:rPr>
            </a:br>
            <a:r>
              <a:rPr lang="en-US" sz="1200" b="0" kern="1200" dirty="0" smtClean="0">
                <a:solidFill>
                  <a:schemeClr val="tx1"/>
                </a:solidFill>
                <a:latin typeface="Times New Roman" pitchFamily="18" charset="0"/>
                <a:ea typeface="+mn-ea"/>
                <a:cs typeface="+mn-cs"/>
              </a:rPr>
              <a:t>The news bulletin to the right on this slide is Uppsala Reports published by UMC. It has 4 issues per year and contains information about PHARMACOVIGILANCE activities, projects and courses around the world. It is distributed free of charge to anyone who is interested.</a:t>
            </a:r>
            <a:endParaRPr lang="sv-SE" sz="1200" b="1" kern="1200" dirty="0">
              <a:solidFill>
                <a:schemeClr val="tx1"/>
              </a:solidFill>
              <a:latin typeface="Times New Roman" pitchFamily="18"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2F5AA101-A265-4074-975D-761A11B604A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882129" rtl="0" eaLnBrk="1" fontAlgn="auto" latinLnBrk="0" hangingPunct="1">
              <a:lnSpc>
                <a:spcPct val="100000"/>
              </a:lnSpc>
              <a:spcBef>
                <a:spcPts val="0"/>
              </a:spcBef>
              <a:spcAft>
                <a:spcPts val="0"/>
              </a:spcAft>
              <a:buClrTx/>
              <a:buSzTx/>
              <a:buFontTx/>
              <a:buNone/>
              <a:tabLst/>
              <a:defRPr/>
            </a:pPr>
            <a:r>
              <a:rPr lang="sv-SE" dirty="0" smtClean="0"/>
              <a:t>2013. Average Completeness vs number of ICSRs/million inhabitants.</a:t>
            </a:r>
            <a:r>
              <a:rPr lang="sv-SE" baseline="0" dirty="0" smtClean="0"/>
              <a:t> Colour indicate region, bubble size indicate number of submissions. </a:t>
            </a:r>
            <a:endParaRPr lang="sv-SE" dirty="0" smtClean="0"/>
          </a:p>
          <a:p>
            <a:pPr defTabSz="882129"/>
            <a:r>
              <a:rPr lang="en-GB" dirty="0" smtClean="0"/>
              <a:t>ASEAN: </a:t>
            </a:r>
            <a:r>
              <a:rPr lang="en-US" dirty="0" smtClean="0"/>
              <a:t>Association of Southeast Asian Nations</a:t>
            </a:r>
            <a:endParaRPr lang="en-GB" dirty="0" smtClean="0"/>
          </a:p>
          <a:p>
            <a:pPr defTabSz="882129"/>
            <a:r>
              <a:rPr lang="en-GB" dirty="0" smtClean="0"/>
              <a:t>EMRO: </a:t>
            </a:r>
            <a:r>
              <a:rPr lang="sv-SE" dirty="0" smtClean="0"/>
              <a:t>Eastern Mediterranean </a:t>
            </a:r>
            <a:r>
              <a:rPr lang="sv-SE" i="0" dirty="0" smtClean="0"/>
              <a:t>Regional</a:t>
            </a:r>
            <a:r>
              <a:rPr lang="sv-SE" dirty="0" smtClean="0"/>
              <a:t> Office</a:t>
            </a:r>
            <a:endParaRPr lang="en-GB" dirty="0" smtClean="0"/>
          </a:p>
        </p:txBody>
      </p:sp>
      <p:sp>
        <p:nvSpPr>
          <p:cNvPr id="4" name="Slide Number Placeholder 3"/>
          <p:cNvSpPr>
            <a:spLocks noGrp="1"/>
          </p:cNvSpPr>
          <p:nvPr>
            <p:ph type="sldNum" sz="quarter" idx="10"/>
          </p:nvPr>
        </p:nvSpPr>
        <p:spPr/>
        <p:txBody>
          <a:bodyPr/>
          <a:lstStyle/>
          <a:p>
            <a:fld id="{C1E9051F-F365-4B6E-986E-9CE9F8010572}"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882129" rtl="0" eaLnBrk="1" fontAlgn="auto" latinLnBrk="0" hangingPunct="1">
              <a:lnSpc>
                <a:spcPct val="100000"/>
              </a:lnSpc>
              <a:spcBef>
                <a:spcPts val="0"/>
              </a:spcBef>
              <a:spcAft>
                <a:spcPts val="0"/>
              </a:spcAft>
              <a:buClrTx/>
              <a:buSzTx/>
              <a:buFontTx/>
              <a:buNone/>
              <a:tabLst/>
              <a:defRPr/>
            </a:pPr>
            <a:r>
              <a:rPr lang="sv-SE" dirty="0" smtClean="0"/>
              <a:t>2013. Average Completeness vs number of ICSRs/million inhabitants.</a:t>
            </a:r>
            <a:r>
              <a:rPr lang="sv-SE" baseline="0" dirty="0" smtClean="0"/>
              <a:t> Colour indicate region, bubble size indicate number of submissions. </a:t>
            </a:r>
            <a:endParaRPr lang="sv-SE" dirty="0" smtClean="0"/>
          </a:p>
          <a:p>
            <a:pPr defTabSz="882129"/>
            <a:endParaRPr lang="en-GB" dirty="0"/>
          </a:p>
        </p:txBody>
      </p:sp>
      <p:sp>
        <p:nvSpPr>
          <p:cNvPr id="4" name="Slide Number Placeholder 3"/>
          <p:cNvSpPr>
            <a:spLocks noGrp="1"/>
          </p:cNvSpPr>
          <p:nvPr>
            <p:ph type="sldNum" sz="quarter" idx="10"/>
          </p:nvPr>
        </p:nvSpPr>
        <p:spPr/>
        <p:txBody>
          <a:bodyPr/>
          <a:lstStyle/>
          <a:p>
            <a:fld id="{C1E9051F-F365-4B6E-986E-9CE9F8010572}" type="slidenum">
              <a:rPr lang="en-GB" smtClean="0"/>
              <a:pPr/>
              <a:t>27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53EA8-9B21-44E8-8022-95AA33687785}" type="slidenum">
              <a:rPr lang="en-US">
                <a:solidFill>
                  <a:srgbClr val="000000"/>
                </a:solidFill>
              </a:rPr>
              <a:pPr/>
              <a:t>3</a:t>
            </a:fld>
            <a:endParaRPr lang="en-US" dirty="0">
              <a:solidFill>
                <a:srgbClr val="000000"/>
              </a:solidFill>
            </a:endParaRPr>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pPr lvl="0"/>
            <a:r>
              <a:rPr lang="en-US" sz="1200" b="0" kern="1200" dirty="0" smtClean="0">
                <a:solidFill>
                  <a:schemeClr val="tx1"/>
                </a:solidFill>
                <a:latin typeface="Times New Roman" pitchFamily="18" charset="0"/>
                <a:ea typeface="+mn-ea"/>
                <a:cs typeface="+mn-cs"/>
              </a:rPr>
              <a:t>In addition to the national collection of patient safety data it is important for countries to share the data with the rest of the world. Rare ADRs or safety concerns may not be statistically significant in one country but if data from many countries is put together, it may be identified. </a:t>
            </a:r>
            <a:br>
              <a:rPr lang="en-US" sz="1200" b="0" kern="1200" dirty="0" smtClean="0">
                <a:solidFill>
                  <a:schemeClr val="tx1"/>
                </a:solidFill>
                <a:latin typeface="Times New Roman" pitchFamily="18" charset="0"/>
                <a:ea typeface="+mn-ea"/>
                <a:cs typeface="+mn-cs"/>
              </a:rPr>
            </a:br>
            <a:r>
              <a:rPr lang="en-US" sz="1200" b="0" kern="1200" dirty="0" smtClean="0">
                <a:solidFill>
                  <a:schemeClr val="tx1"/>
                </a:solidFill>
                <a:latin typeface="Times New Roman" pitchFamily="18" charset="0"/>
                <a:ea typeface="+mn-ea"/>
                <a:cs typeface="+mn-cs"/>
              </a:rPr>
              <a:t>The WHO </a:t>
            </a:r>
            <a:r>
              <a:rPr lang="en-US" sz="1200" b="0" kern="1200" dirty="0" err="1" smtClean="0">
                <a:solidFill>
                  <a:schemeClr val="tx1"/>
                </a:solidFill>
                <a:latin typeface="Times New Roman" pitchFamily="18" charset="0"/>
                <a:ea typeface="+mn-ea"/>
                <a:cs typeface="+mn-cs"/>
              </a:rPr>
              <a:t>Programme</a:t>
            </a:r>
            <a:r>
              <a:rPr lang="en-US" sz="1200" b="0" kern="1200" dirty="0" smtClean="0">
                <a:solidFill>
                  <a:schemeClr val="tx1"/>
                </a:solidFill>
                <a:latin typeface="Times New Roman" pitchFamily="18" charset="0"/>
                <a:ea typeface="+mn-ea"/>
                <a:cs typeface="+mn-cs"/>
              </a:rPr>
              <a:t> for International Drug Monitoring was founded by 10 countries in 1968, as a result of the thalidomide tragedy. It started out as a pilot project in the US, moved to Switzerland for a few years and ended up in Uppsala in 1978.</a:t>
            </a:r>
            <a:endParaRPr lang="sv-SE" sz="1200" b="1" kern="1200" dirty="0" smtClean="0">
              <a:solidFill>
                <a:schemeClr val="tx1"/>
              </a:solidFill>
              <a:latin typeface="Times New Roman" pitchFamily="18" charset="0"/>
              <a:ea typeface="+mn-ea"/>
              <a:cs typeface="+mn-cs"/>
            </a:endParaRPr>
          </a:p>
          <a:p>
            <a:r>
              <a:rPr lang="en-US" sz="1200" b="0" kern="1200" dirty="0" smtClean="0">
                <a:solidFill>
                  <a:schemeClr val="tx1"/>
                </a:solidFill>
                <a:latin typeface="Times New Roman" pitchFamily="18" charset="0"/>
                <a:ea typeface="+mn-ea"/>
                <a:cs typeface="+mn-cs"/>
              </a:rPr>
              <a:t> </a:t>
            </a:r>
            <a:endParaRPr lang="sv-SE" sz="1200" b="1" kern="1200" dirty="0">
              <a:solidFill>
                <a:schemeClr val="tx1"/>
              </a:solidFill>
              <a:latin typeface="Times New Roman"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0CD0CF0A-6F02-4C72-83CE-BA464C9C267A}" type="slidenum">
              <a:rPr lang="en-US"/>
              <a:pPr/>
              <a:t>4</a:t>
            </a:fld>
            <a:endParaRPr lang="en-US"/>
          </a:p>
        </p:txBody>
      </p:sp>
      <p:sp>
        <p:nvSpPr>
          <p:cNvPr id="89091" name="Rectangle 2"/>
          <p:cNvSpPr>
            <a:spLocks noGrp="1" noRot="1" noChangeAspect="1" noChangeArrowheads="1" noTextEdit="1"/>
          </p:cNvSpPr>
          <p:nvPr>
            <p:ph type="sldImg"/>
          </p:nvPr>
        </p:nvSpPr>
        <p:spPr>
          <a:xfrm>
            <a:off x="917575" y="744538"/>
            <a:ext cx="4964113" cy="3722687"/>
          </a:xfrm>
          <a:ln/>
        </p:spPr>
      </p:sp>
      <p:sp>
        <p:nvSpPr>
          <p:cNvPr id="89092" name="Rectangle 3"/>
          <p:cNvSpPr>
            <a:spLocks noGrp="1" noChangeArrowheads="1"/>
          </p:cNvSpPr>
          <p:nvPr>
            <p:ph type="body" idx="1"/>
          </p:nvPr>
        </p:nvSpPr>
        <p:spPr>
          <a:xfrm>
            <a:off x="677863" y="4716464"/>
            <a:ext cx="5441950" cy="4465637"/>
          </a:xfrm>
          <a:noFill/>
          <a:ln/>
        </p:spPr>
        <p:txBody>
          <a:bodyPr/>
          <a:lstStyle/>
          <a:p>
            <a:pPr lvl="0" rtl="0"/>
            <a:r>
              <a:rPr lang="en-US" sz="1200" b="0" kern="1200" dirty="0" smtClean="0">
                <a:solidFill>
                  <a:schemeClr val="tx1"/>
                </a:solidFill>
                <a:latin typeface="Times New Roman" pitchFamily="18" charset="0"/>
                <a:ea typeface="+mn-ea"/>
                <a:cs typeface="+mn-cs"/>
              </a:rPr>
              <a:t>Nowadays, the scope of PHARMACOVIGILANCE has been extended to also include other safety issues than only Adverse Drug Reactions, </a:t>
            </a:r>
            <a:br>
              <a:rPr lang="en-US" sz="1200" b="0" kern="1200" dirty="0" smtClean="0">
                <a:solidFill>
                  <a:schemeClr val="tx1"/>
                </a:solidFill>
                <a:latin typeface="Times New Roman" pitchFamily="18" charset="0"/>
                <a:ea typeface="+mn-ea"/>
                <a:cs typeface="+mn-cs"/>
              </a:rPr>
            </a:br>
            <a:r>
              <a:rPr lang="en-US" sz="1200" b="0" kern="1200" dirty="0" smtClean="0">
                <a:solidFill>
                  <a:schemeClr val="tx1"/>
                </a:solidFill>
                <a:latin typeface="Times New Roman" pitchFamily="18" charset="0"/>
                <a:ea typeface="+mn-ea"/>
                <a:cs typeface="+mn-cs"/>
              </a:rPr>
              <a:t>for example incorrect use of medicines including </a:t>
            </a:r>
            <a:r>
              <a:rPr lang="sv-SE" dirty="0" smtClean="0"/>
              <a:t>Medication errors; Dependence, abuse and poisoning; Antibiotic resistance</a:t>
            </a:r>
          </a:p>
          <a:p>
            <a:pPr lvl="0" rtl="0"/>
            <a:r>
              <a:rPr lang="en-US" sz="1200" b="0" kern="1200" dirty="0" smtClean="0">
                <a:solidFill>
                  <a:schemeClr val="tx1"/>
                </a:solidFill>
                <a:latin typeface="Times New Roman" pitchFamily="18" charset="0"/>
                <a:ea typeface="+mn-ea"/>
                <a:cs typeface="+mn-cs"/>
              </a:rPr>
              <a:t>antibiotic resistance which is a major threat to global health. </a:t>
            </a:r>
            <a:br>
              <a:rPr lang="en-US" sz="1200" b="0" kern="1200" dirty="0" smtClean="0">
                <a:solidFill>
                  <a:schemeClr val="tx1"/>
                </a:solidFill>
                <a:latin typeface="Times New Roman" pitchFamily="18" charset="0"/>
                <a:ea typeface="+mn-ea"/>
                <a:cs typeface="+mn-cs"/>
              </a:rPr>
            </a:br>
            <a:r>
              <a:rPr lang="en-US" sz="1200" b="0" kern="1200" dirty="0" smtClean="0">
                <a:solidFill>
                  <a:schemeClr val="tx1"/>
                </a:solidFill>
                <a:latin typeface="Times New Roman" pitchFamily="18" charset="0"/>
                <a:ea typeface="+mn-ea"/>
                <a:cs typeface="+mn-cs"/>
              </a:rPr>
              <a:t>Another problem area is quality defects of medicines: </a:t>
            </a:r>
            <a:r>
              <a:rPr lang="sv-SE" dirty="0" smtClean="0"/>
              <a:t>Failing GMP;</a:t>
            </a:r>
            <a:r>
              <a:rPr lang="sv-SE" baseline="0" dirty="0" smtClean="0"/>
              <a:t> </a:t>
            </a:r>
            <a:r>
              <a:rPr lang="sv-SE" dirty="0" smtClean="0"/>
              <a:t>Lack of efficacy; SSFFC medical products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Times New Roman" pitchFamily="18" charset="0"/>
                <a:ea typeface="+mn-ea"/>
                <a:cs typeface="+mn-cs"/>
              </a:rPr>
              <a:t> and one example in this category is counterfeit drugs or SSFFC medical products which stands for substandard, spurious, falsely </a:t>
            </a:r>
            <a:r>
              <a:rPr lang="en-US" sz="1200" b="0" kern="1200" dirty="0" err="1" smtClean="0">
                <a:solidFill>
                  <a:schemeClr val="tx1"/>
                </a:solidFill>
                <a:latin typeface="Times New Roman" pitchFamily="18" charset="0"/>
                <a:ea typeface="+mn-ea"/>
                <a:cs typeface="+mn-cs"/>
              </a:rPr>
              <a:t>labelled</a:t>
            </a:r>
            <a:r>
              <a:rPr lang="en-US" sz="1200" b="0" kern="1200" dirty="0" smtClean="0">
                <a:solidFill>
                  <a:schemeClr val="tx1"/>
                </a:solidFill>
                <a:latin typeface="Times New Roman" pitchFamily="18" charset="0"/>
                <a:ea typeface="+mn-ea"/>
                <a:cs typeface="+mn-cs"/>
              </a:rPr>
              <a:t>, falsified and counterfeit. </a:t>
            </a:r>
            <a:br>
              <a:rPr lang="en-US" sz="1200" b="0" kern="1200" dirty="0" smtClean="0">
                <a:solidFill>
                  <a:schemeClr val="tx1"/>
                </a:solidFill>
                <a:latin typeface="Times New Roman" pitchFamily="18" charset="0"/>
                <a:ea typeface="+mn-ea"/>
                <a:cs typeface="+mn-cs"/>
              </a:rPr>
            </a:br>
            <a:r>
              <a:rPr lang="en-US" sz="1200" b="0" kern="1200" dirty="0" smtClean="0">
                <a:solidFill>
                  <a:schemeClr val="tx1"/>
                </a:solidFill>
                <a:latin typeface="Times New Roman" pitchFamily="18" charset="0"/>
                <a:ea typeface="+mn-ea"/>
                <a:cs typeface="+mn-cs"/>
              </a:rPr>
              <a:t>Another example of an important PHARMACOVIGILANCE area is </a:t>
            </a:r>
            <a:r>
              <a:rPr lang="sv-SE" dirty="0" smtClean="0"/>
              <a:t>Immunization programmes </a:t>
            </a:r>
            <a:r>
              <a:rPr lang="en-US" sz="1200" b="0" kern="1200" dirty="0" smtClean="0">
                <a:solidFill>
                  <a:schemeClr val="tx1"/>
                </a:solidFill>
                <a:latin typeface="Times New Roman" pitchFamily="18" charset="0"/>
                <a:ea typeface="+mn-ea"/>
                <a:cs typeface="+mn-cs"/>
              </a:rPr>
              <a:t>and other public health </a:t>
            </a:r>
            <a:r>
              <a:rPr lang="en-US" sz="1200" b="0" kern="1200" dirty="0" err="1" smtClean="0">
                <a:solidFill>
                  <a:schemeClr val="tx1"/>
                </a:solidFill>
                <a:latin typeface="Times New Roman" pitchFamily="18" charset="0"/>
                <a:ea typeface="+mn-ea"/>
                <a:cs typeface="+mn-cs"/>
              </a:rPr>
              <a:t>programmes</a:t>
            </a:r>
            <a:r>
              <a:rPr lang="en-US" sz="1200" b="0" kern="1200" dirty="0" smtClean="0">
                <a:solidFill>
                  <a:schemeClr val="tx1"/>
                </a:solidFill>
                <a:latin typeface="Times New Roman" pitchFamily="18" charset="0"/>
                <a:ea typeface="+mn-ea"/>
                <a:cs typeface="+mn-cs"/>
              </a:rPr>
              <a:t> where it is common to expose large populations to new drugs with incomplete safety profiles.</a:t>
            </a:r>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dirty="0" smtClean="0"/>
              <a:t>Программа ВОЗ по международному мониторингу лекарственных средств была создана в 1968 году в результате так называемой талидомидовой трагедии.</a:t>
            </a:r>
            <a:r>
              <a:rPr lang="ru-RU" sz="1000" dirty="0" smtClean="0"/>
              <a:t/>
            </a:r>
            <a:br>
              <a:rPr lang="ru-RU" sz="1000" dirty="0" smtClean="0"/>
            </a:br>
            <a:r>
              <a:rPr lang="ru-RU" sz="1000" dirty="0" smtClean="0"/>
              <a:t>До этого стихийного бедствия, общее мнение об употреблении ЛС было только положительное. Никаких негативных эффектов не ожидалось.</a:t>
            </a:r>
            <a:br>
              <a:rPr lang="ru-RU" sz="1000" dirty="0" smtClean="0"/>
            </a:br>
            <a:r>
              <a:rPr lang="ru-RU" sz="1000" b="1" dirty="0" smtClean="0"/>
              <a:t>Цель программы ВОЗ было обеспечить, чтобы первые признаки ранее неизвестных проблем связанных с безопасностью ЛС, были идентифицированы</a:t>
            </a:r>
            <a:r>
              <a:rPr lang="ru-RU" sz="1000" b="1" baseline="0" dirty="0" smtClean="0"/>
              <a:t> и</a:t>
            </a:r>
            <a:r>
              <a:rPr lang="ru-RU" sz="1000" b="1" dirty="0" smtClean="0"/>
              <a:t> информация о них распростронена и привела к соответственным действиям по всему миру.</a:t>
            </a:r>
            <a:r>
              <a:rPr lang="ru-RU" sz="1000" dirty="0" smtClean="0"/>
              <a:t/>
            </a:r>
            <a:br>
              <a:rPr lang="ru-RU" sz="1000" dirty="0" smtClean="0"/>
            </a:br>
            <a:r>
              <a:rPr lang="ru-RU" sz="1000" dirty="0" smtClean="0"/>
              <a:t/>
            </a:r>
            <a:br>
              <a:rPr lang="ru-RU" sz="1000" dirty="0" smtClean="0"/>
            </a:br>
            <a:r>
              <a:rPr lang="sv-SE" sz="1000" dirty="0" smtClean="0"/>
              <a:t>10 </a:t>
            </a:r>
            <a:r>
              <a:rPr lang="ru-RU" sz="1000" dirty="0" smtClean="0"/>
              <a:t>стран участвовали в программе</a:t>
            </a:r>
            <a:r>
              <a:rPr lang="ru-RU" sz="1000" baseline="0" dirty="0" smtClean="0"/>
              <a:t> вначале</a:t>
            </a:r>
            <a:r>
              <a:rPr lang="sv-SE" sz="1000" dirty="0" smtClean="0"/>
              <a:t>. </a:t>
            </a:r>
            <a:r>
              <a:rPr lang="ru-RU" sz="1000" dirty="0" smtClean="0"/>
              <a:t>Пробный </a:t>
            </a:r>
            <a:r>
              <a:rPr lang="ru-RU" sz="1000" i="0" dirty="0" smtClean="0"/>
              <a:t>проект в США, 1968-1970. Работа переносится в ВОЗ,</a:t>
            </a:r>
            <a:r>
              <a:rPr lang="ru-RU" sz="1000" i="0" baseline="0" dirty="0" smtClean="0"/>
              <a:t> 1971-1975. Из-за проблем с финансированием в 1975 программа переносится в Швецию</a:t>
            </a:r>
            <a:r>
              <a:rPr lang="sv-SE" sz="1000" dirty="0" smtClean="0"/>
              <a:t>. </a:t>
            </a:r>
            <a:r>
              <a:rPr lang="ru-RU" sz="1000" dirty="0" smtClean="0"/>
              <a:t>Программа ВОЗ по международному мониторингу лекарств превратилась в глобальную сеть центров фармаконадзора в более чем 140 странах по всему миру.</a:t>
            </a:r>
            <a:br>
              <a:rPr lang="ru-RU" sz="1000" dirty="0" smtClean="0"/>
            </a:br>
            <a:r>
              <a:rPr lang="ru-RU" sz="1000" dirty="0" smtClean="0"/>
              <a:t/>
            </a:r>
            <a:br>
              <a:rPr lang="ru-RU" sz="1000" dirty="0" smtClean="0"/>
            </a:br>
            <a:r>
              <a:rPr lang="ru-RU" sz="1000" dirty="0" smtClean="0"/>
              <a:t>Февраль 2014: 117 официальных стран-членов и 28 ассоциированных членов.</a:t>
            </a:r>
            <a:r>
              <a:rPr lang="sv-SE" sz="1000" dirty="0" smtClean="0"/>
              <a:t> </a:t>
            </a:r>
            <a:r>
              <a:rPr lang="en-US" sz="1000" b="0" kern="1200" dirty="0" smtClean="0">
                <a:solidFill>
                  <a:schemeClr val="tx1"/>
                </a:solidFill>
                <a:latin typeface="Times New Roman" pitchFamily="18" charset="0"/>
                <a:ea typeface="+mn-ea"/>
                <a:cs typeface="+mn-cs"/>
              </a:rPr>
              <a:t>To join the WHO </a:t>
            </a:r>
            <a:r>
              <a:rPr lang="en-US" sz="1000" b="0" kern="1200" dirty="0" err="1" smtClean="0">
                <a:solidFill>
                  <a:schemeClr val="tx1"/>
                </a:solidFill>
                <a:latin typeface="Times New Roman" pitchFamily="18" charset="0"/>
                <a:ea typeface="+mn-ea"/>
                <a:cs typeface="+mn-cs"/>
              </a:rPr>
              <a:t>Programme</a:t>
            </a:r>
            <a:r>
              <a:rPr lang="en-US" sz="1000" b="0" kern="1200" dirty="0" smtClean="0">
                <a:solidFill>
                  <a:schemeClr val="tx1"/>
                </a:solidFill>
                <a:latin typeface="Times New Roman" pitchFamily="18" charset="0"/>
                <a:ea typeface="+mn-ea"/>
                <a:cs typeface="+mn-cs"/>
              </a:rPr>
              <a:t>, countries need to have a pharmacovigilance system in place, </a:t>
            </a:r>
            <a:br>
              <a:rPr lang="en-US" sz="1000" b="0" kern="1200" dirty="0" smtClean="0">
                <a:solidFill>
                  <a:schemeClr val="tx1"/>
                </a:solidFill>
                <a:latin typeface="Times New Roman" pitchFamily="18" charset="0"/>
                <a:ea typeface="+mn-ea"/>
                <a:cs typeface="+mn-cs"/>
              </a:rPr>
            </a:br>
            <a:r>
              <a:rPr lang="en-US" sz="1000" b="0" kern="1200" dirty="0" smtClean="0">
                <a:solidFill>
                  <a:schemeClr val="tx1"/>
                </a:solidFill>
                <a:latin typeface="Times New Roman" pitchFamily="18" charset="0"/>
                <a:ea typeface="+mn-ea"/>
                <a:cs typeface="+mn-cs"/>
              </a:rPr>
              <a:t>a National Centre designated by the Ministry of Health and technical competence to fulfill WHO reporting requirements.</a:t>
            </a:r>
            <a:endParaRPr lang="sv-SE" sz="1000" b="1" kern="1200" dirty="0" smtClean="0">
              <a:solidFill>
                <a:schemeClr val="tx1"/>
              </a:solidFill>
              <a:latin typeface="Times New Roman"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
            </a:r>
            <a:br>
              <a:rPr lang="ru-RU" sz="1000" dirty="0" smtClean="0"/>
            </a:br>
            <a:r>
              <a:rPr lang="ru-RU" sz="1000" dirty="0" smtClean="0"/>
              <a:t>  Синий: Официальный страна-член: подал заявку на членство в штаб-квартиру ВОЗ в Женеве + прислали нам отчеты (минимум 20, а затем регулярно)</a:t>
            </a:r>
            <a:br>
              <a:rPr lang="ru-RU" sz="1000" dirty="0" smtClean="0"/>
            </a:br>
            <a:r>
              <a:rPr lang="ru-RU" sz="1000" dirty="0" smtClean="0"/>
              <a:t>  Голубой: Ассоциированный страна-член: подал заявку на членство в штаб-квартиру ВОЗ в Женеве, но НЕ присылали</a:t>
            </a:r>
            <a:r>
              <a:rPr lang="ru-RU" sz="1000" baseline="0" dirty="0" smtClean="0"/>
              <a:t> нам </a:t>
            </a:r>
            <a:r>
              <a:rPr lang="ru-RU" sz="1000" dirty="0" smtClean="0"/>
              <a:t>еще сообщения</a:t>
            </a:r>
            <a:endParaRPr lang="sv-SE" sz="1000" dirty="0" smtClean="0"/>
          </a:p>
          <a:p>
            <a:pPr>
              <a:buFont typeface="Arial" pitchFamily="34" charset="0"/>
              <a:buNone/>
            </a:pPr>
            <a:endParaRPr lang="sv-SE" sz="1000" baseline="0" dirty="0" smtClean="0"/>
          </a:p>
          <a:p>
            <a:pPr lvl="0" rtl="0"/>
            <a:r>
              <a:rPr lang="sv-SE" sz="1000" dirty="0" smtClean="0"/>
              <a:t>Population coverage:</a:t>
            </a:r>
          </a:p>
          <a:p>
            <a:pPr lvl="0" rtl="0"/>
            <a:r>
              <a:rPr lang="sv-SE" sz="1000" dirty="0" smtClean="0"/>
              <a:t>88,6% official members</a:t>
            </a:r>
          </a:p>
          <a:p>
            <a:pPr lvl="0" rtl="0"/>
            <a:r>
              <a:rPr lang="sv-SE" sz="1000" dirty="0" smtClean="0"/>
              <a:t>3,9% associate members</a:t>
            </a:r>
          </a:p>
          <a:p>
            <a:pPr lvl="0" rtl="0"/>
            <a:r>
              <a:rPr lang="sv-SE" sz="1000" dirty="0" smtClean="0"/>
              <a:t>7,5% not members</a:t>
            </a:r>
          </a:p>
          <a:p>
            <a:pPr>
              <a:buFont typeface="Arial" pitchFamily="34" charset="0"/>
              <a:buNone/>
            </a:pPr>
            <a:endParaRPr lang="en-GB" sz="1000" baseline="0"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2F5AA101-A265-4074-975D-761A11B604A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Times New Roman" pitchFamily="18" charset="0"/>
                <a:ea typeface="+mn-ea"/>
                <a:cs typeface="+mn-cs"/>
              </a:rPr>
              <a:t>Another way of presenting the amplitude of the </a:t>
            </a:r>
            <a:r>
              <a:rPr lang="en-US" sz="1200" b="0" kern="1200" dirty="0" err="1" smtClean="0">
                <a:solidFill>
                  <a:schemeClr val="tx1"/>
                </a:solidFill>
                <a:latin typeface="Times New Roman" pitchFamily="18" charset="0"/>
                <a:ea typeface="+mn-ea"/>
                <a:cs typeface="+mn-cs"/>
              </a:rPr>
              <a:t>Programme</a:t>
            </a:r>
            <a:r>
              <a:rPr lang="en-US" sz="1200" b="0" kern="1200" dirty="0" smtClean="0">
                <a:solidFill>
                  <a:schemeClr val="tx1"/>
                </a:solidFill>
                <a:latin typeface="Times New Roman" pitchFamily="18" charset="0"/>
                <a:ea typeface="+mn-ea"/>
                <a:cs typeface="+mn-cs"/>
              </a:rPr>
              <a:t> is to look at the population covered. Only 5% of the world population is still not included in the </a:t>
            </a:r>
            <a:r>
              <a:rPr lang="en-US" sz="1200" b="0" kern="1200" dirty="0" err="1" smtClean="0">
                <a:solidFill>
                  <a:schemeClr val="tx1"/>
                </a:solidFill>
                <a:latin typeface="Times New Roman" pitchFamily="18" charset="0"/>
                <a:ea typeface="+mn-ea"/>
                <a:cs typeface="+mn-cs"/>
              </a:rPr>
              <a:t>Programme</a:t>
            </a:r>
            <a:r>
              <a:rPr lang="en-US" sz="1200" b="0" kern="1200" dirty="0" smtClean="0">
                <a:solidFill>
                  <a:schemeClr val="tx1"/>
                </a:solidFill>
                <a:latin typeface="Times New Roman" pitchFamily="18" charset="0"/>
                <a:ea typeface="+mn-ea"/>
                <a:cs typeface="+mn-cs"/>
              </a:rPr>
              <a:t> but hopefully one day all countries will take part.</a:t>
            </a:r>
            <a:endParaRPr lang="sv-SE" sz="1200" b="1" kern="1200" dirty="0" smtClean="0">
              <a:solidFill>
                <a:schemeClr val="tx1"/>
              </a:solidFill>
              <a:latin typeface="Times New Roman" pitchFamily="18" charset="0"/>
              <a:ea typeface="+mn-ea"/>
              <a:cs typeface="+mn-cs"/>
            </a:endParaRPr>
          </a:p>
          <a:p>
            <a:endParaRPr lang="sv-SE" dirty="0"/>
          </a:p>
        </p:txBody>
      </p:sp>
      <p:sp>
        <p:nvSpPr>
          <p:cNvPr id="4" name="Slide Number Placeholder 3"/>
          <p:cNvSpPr>
            <a:spLocks noGrp="1"/>
          </p:cNvSpPr>
          <p:nvPr>
            <p:ph type="sldNum" sz="quarter" idx="10"/>
          </p:nvPr>
        </p:nvSpPr>
        <p:spPr/>
        <p:txBody>
          <a:bodyPr/>
          <a:lstStyle/>
          <a:p>
            <a:fld id="{2F5AA101-A265-4074-975D-761A11B604A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2F5AA101-A265-4074-975D-761A11B604A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FE71191-F6CE-40F2-8D15-AECE44DB1B24}" type="slidenum">
              <a:rPr lang="en-US">
                <a:solidFill>
                  <a:prstClr val="black"/>
                </a:solidFill>
              </a:rPr>
              <a:pPr/>
              <a:t>8</a:t>
            </a:fld>
            <a:endParaRPr lang="en-US">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sv-SE" dirty="0" smtClean="0"/>
              <a:t>Make doctors understand how their activity is connected to the WHO and that their contribution is critical. We are unable to do anything if they don’t produce any ADR reports in the first place.</a:t>
            </a:r>
            <a:r>
              <a:rPr lang="sv-SE" baseline="0" dirty="0" smtClean="0"/>
              <a:t> The programme is funded by the WHO-DD license agreements for pharma companies and CROs.</a:t>
            </a:r>
          </a:p>
          <a:p>
            <a:endParaRPr lang="sv-S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Times New Roman" pitchFamily="18" charset="0"/>
                <a:ea typeface="+mn-ea"/>
                <a:cs typeface="+mn-cs"/>
              </a:rPr>
              <a:t>Now, when WHO and UMC have been introduced, it is time to look at the other players in the PHARMACOVIGILANCE arena. </a:t>
            </a:r>
            <a:br>
              <a:rPr lang="en-US" sz="1200" b="0" kern="1200" dirty="0" smtClean="0">
                <a:solidFill>
                  <a:schemeClr val="tx1"/>
                </a:solidFill>
                <a:latin typeface="Times New Roman" pitchFamily="18" charset="0"/>
                <a:ea typeface="+mn-ea"/>
                <a:cs typeface="+mn-cs"/>
              </a:rPr>
            </a:br>
            <a:r>
              <a:rPr lang="en-US" sz="1200" b="0" kern="1200" dirty="0" smtClean="0">
                <a:solidFill>
                  <a:schemeClr val="tx1"/>
                </a:solidFill>
                <a:latin typeface="Times New Roman" pitchFamily="18" charset="0"/>
                <a:ea typeface="+mn-ea"/>
                <a:cs typeface="+mn-cs"/>
              </a:rPr>
              <a:t>There are a few other WHO Collaborating </a:t>
            </a:r>
            <a:r>
              <a:rPr lang="en-US" sz="1200" b="0" kern="1200" dirty="0" err="1" smtClean="0">
                <a:solidFill>
                  <a:schemeClr val="tx1"/>
                </a:solidFill>
                <a:latin typeface="Times New Roman" pitchFamily="18" charset="0"/>
                <a:ea typeface="+mn-ea"/>
                <a:cs typeface="+mn-cs"/>
              </a:rPr>
              <a:t>Centres</a:t>
            </a:r>
            <a:r>
              <a:rPr lang="en-US" sz="1200" b="0" kern="1200" dirty="0" smtClean="0">
                <a:solidFill>
                  <a:schemeClr val="tx1"/>
                </a:solidFill>
                <a:latin typeface="Times New Roman" pitchFamily="18" charset="0"/>
                <a:ea typeface="+mn-ea"/>
                <a:cs typeface="+mn-cs"/>
              </a:rPr>
              <a:t> in PHARMACOVIGILANCE; One in Ghana responsible for training and advocacy, primarily for English speaking African countries. Another in Morocco responsible for training for Francophone, Eastern Mediterranean and Arabic countries. They also work with medication errors. The third one is in the Netherlands, responsible for developing a PHARMACOVIGILANCE curriculum for universities as well as working with direct patient reporting.</a:t>
            </a:r>
            <a:br>
              <a:rPr lang="en-US" sz="1200" b="0" kern="1200" dirty="0" smtClean="0">
                <a:solidFill>
                  <a:schemeClr val="tx1"/>
                </a:solidFill>
                <a:latin typeface="Times New Roman" pitchFamily="18" charset="0"/>
                <a:ea typeface="+mn-ea"/>
                <a:cs typeface="+mn-cs"/>
              </a:rPr>
            </a:br>
            <a:r>
              <a:rPr lang="en-US" sz="1200" b="0" kern="1200" dirty="0" smtClean="0">
                <a:solidFill>
                  <a:schemeClr val="tx1"/>
                </a:solidFill>
                <a:latin typeface="Times New Roman" pitchFamily="18" charset="0"/>
                <a:ea typeface="+mn-ea"/>
                <a:cs typeface="+mn-cs"/>
              </a:rPr>
              <a:t>The most important players in the </a:t>
            </a:r>
            <a:r>
              <a:rPr lang="en-US" sz="1200" b="0" kern="1200" dirty="0" err="1" smtClean="0">
                <a:solidFill>
                  <a:schemeClr val="tx1"/>
                </a:solidFill>
                <a:latin typeface="Times New Roman" pitchFamily="18" charset="0"/>
                <a:ea typeface="+mn-ea"/>
                <a:cs typeface="+mn-cs"/>
              </a:rPr>
              <a:t>Programme</a:t>
            </a:r>
            <a:r>
              <a:rPr lang="en-US" sz="1200" b="0" kern="1200" dirty="0" smtClean="0">
                <a:solidFill>
                  <a:schemeClr val="tx1"/>
                </a:solidFill>
                <a:latin typeface="Times New Roman" pitchFamily="18" charset="0"/>
                <a:ea typeface="+mn-ea"/>
                <a:cs typeface="+mn-cs"/>
              </a:rPr>
              <a:t> are the National </a:t>
            </a:r>
            <a:r>
              <a:rPr lang="en-US" sz="1200" b="0" kern="1200" dirty="0" err="1" smtClean="0">
                <a:solidFill>
                  <a:schemeClr val="tx1"/>
                </a:solidFill>
                <a:latin typeface="Times New Roman" pitchFamily="18" charset="0"/>
                <a:ea typeface="+mn-ea"/>
                <a:cs typeface="+mn-cs"/>
              </a:rPr>
              <a:t>Centres</a:t>
            </a:r>
            <a:r>
              <a:rPr lang="en-US" sz="1200" b="0" kern="1200" dirty="0" smtClean="0">
                <a:solidFill>
                  <a:schemeClr val="tx1"/>
                </a:solidFill>
                <a:latin typeface="Times New Roman" pitchFamily="18" charset="0"/>
                <a:ea typeface="+mn-ea"/>
                <a:cs typeface="+mn-cs"/>
              </a:rPr>
              <a:t> since they collect the data and send it to UMC. </a:t>
            </a:r>
            <a:br>
              <a:rPr lang="en-US" sz="1200" b="0" kern="1200" dirty="0" smtClean="0">
                <a:solidFill>
                  <a:schemeClr val="tx1"/>
                </a:solidFill>
                <a:latin typeface="Times New Roman" pitchFamily="18" charset="0"/>
                <a:ea typeface="+mn-ea"/>
                <a:cs typeface="+mn-cs"/>
              </a:rPr>
            </a:br>
            <a:r>
              <a:rPr lang="en-US" sz="1200" b="0" kern="1200" dirty="0" smtClean="0">
                <a:solidFill>
                  <a:schemeClr val="tx1"/>
                </a:solidFill>
                <a:latin typeface="Times New Roman" pitchFamily="18" charset="0"/>
                <a:ea typeface="+mn-ea"/>
                <a:cs typeface="+mn-cs"/>
              </a:rPr>
              <a:t>The National </a:t>
            </a:r>
            <a:r>
              <a:rPr lang="en-US" sz="1200" b="0" kern="1200" dirty="0" err="1" smtClean="0">
                <a:solidFill>
                  <a:schemeClr val="tx1"/>
                </a:solidFill>
                <a:latin typeface="Times New Roman" pitchFamily="18" charset="0"/>
                <a:ea typeface="+mn-ea"/>
                <a:cs typeface="+mn-cs"/>
              </a:rPr>
              <a:t>Centres</a:t>
            </a:r>
            <a:r>
              <a:rPr lang="en-US" sz="1200" b="0" kern="1200" dirty="0" smtClean="0">
                <a:solidFill>
                  <a:schemeClr val="tx1"/>
                </a:solidFill>
                <a:latin typeface="Times New Roman" pitchFamily="18" charset="0"/>
                <a:ea typeface="+mn-ea"/>
                <a:cs typeface="+mn-cs"/>
              </a:rPr>
              <a:t> collect data from healthcare, </a:t>
            </a:r>
            <a:br>
              <a:rPr lang="en-US" sz="1200" b="0" kern="1200" dirty="0" smtClean="0">
                <a:solidFill>
                  <a:schemeClr val="tx1"/>
                </a:solidFill>
                <a:latin typeface="Times New Roman" pitchFamily="18" charset="0"/>
                <a:ea typeface="+mn-ea"/>
                <a:cs typeface="+mn-cs"/>
              </a:rPr>
            </a:br>
            <a:r>
              <a:rPr lang="en-US" sz="1200" b="0" kern="1200" dirty="0" smtClean="0">
                <a:solidFill>
                  <a:schemeClr val="tx1"/>
                </a:solidFill>
                <a:latin typeface="Times New Roman" pitchFamily="18" charset="0"/>
                <a:ea typeface="+mn-ea"/>
                <a:cs typeface="+mn-cs"/>
              </a:rPr>
              <a:t>from patients directly and </a:t>
            </a:r>
            <a:br>
              <a:rPr lang="en-US" sz="1200" b="0" kern="1200" dirty="0" smtClean="0">
                <a:solidFill>
                  <a:schemeClr val="tx1"/>
                </a:solidFill>
                <a:latin typeface="Times New Roman" pitchFamily="18" charset="0"/>
                <a:ea typeface="+mn-ea"/>
                <a:cs typeface="+mn-cs"/>
              </a:rPr>
            </a:br>
            <a:r>
              <a:rPr lang="en-US" sz="1200" b="0" kern="1200" dirty="0" smtClean="0">
                <a:solidFill>
                  <a:schemeClr val="tx1"/>
                </a:solidFill>
                <a:latin typeface="Times New Roman" pitchFamily="18" charset="0"/>
                <a:ea typeface="+mn-ea"/>
                <a:cs typeface="+mn-cs"/>
              </a:rPr>
              <a:t>from the </a:t>
            </a:r>
            <a:r>
              <a:rPr lang="en-US" sz="1200" b="0" kern="1200" dirty="0" err="1" smtClean="0">
                <a:solidFill>
                  <a:schemeClr val="tx1"/>
                </a:solidFill>
                <a:latin typeface="Times New Roman" pitchFamily="18" charset="0"/>
                <a:ea typeface="+mn-ea"/>
                <a:cs typeface="+mn-cs"/>
              </a:rPr>
              <a:t>pharma</a:t>
            </a:r>
            <a:r>
              <a:rPr lang="en-US" sz="1200" b="0" kern="1200" dirty="0" smtClean="0">
                <a:solidFill>
                  <a:schemeClr val="tx1"/>
                </a:solidFill>
                <a:latin typeface="Times New Roman" pitchFamily="18" charset="0"/>
                <a:ea typeface="+mn-ea"/>
                <a:cs typeface="+mn-cs"/>
              </a:rPr>
              <a:t> industry. </a:t>
            </a:r>
            <a:br>
              <a:rPr lang="en-US" sz="1200" b="0" kern="1200" dirty="0" smtClean="0">
                <a:solidFill>
                  <a:schemeClr val="tx1"/>
                </a:solidFill>
                <a:latin typeface="Times New Roman" pitchFamily="18" charset="0"/>
                <a:ea typeface="+mn-ea"/>
                <a:cs typeface="+mn-cs"/>
              </a:rPr>
            </a:br>
            <a:r>
              <a:rPr lang="en-US" sz="1200" b="0" kern="1200" dirty="0" smtClean="0">
                <a:solidFill>
                  <a:schemeClr val="tx1"/>
                </a:solidFill>
                <a:latin typeface="Times New Roman" pitchFamily="18" charset="0"/>
                <a:ea typeface="+mn-ea"/>
                <a:cs typeface="+mn-cs"/>
              </a:rPr>
              <a:t>UMC does not accept ICSRs from any other source than National </a:t>
            </a:r>
            <a:r>
              <a:rPr lang="en-US" sz="1200" b="0" kern="1200" dirty="0" err="1" smtClean="0">
                <a:solidFill>
                  <a:schemeClr val="tx1"/>
                </a:solidFill>
                <a:latin typeface="Times New Roman" pitchFamily="18" charset="0"/>
                <a:ea typeface="+mn-ea"/>
                <a:cs typeface="+mn-cs"/>
              </a:rPr>
              <a:t>Centres</a:t>
            </a:r>
            <a:r>
              <a:rPr lang="en-US" sz="1200" b="0" kern="1200" dirty="0" smtClean="0">
                <a:solidFill>
                  <a:schemeClr val="tx1"/>
                </a:solidFill>
                <a:latin typeface="Times New Roman" pitchFamily="18" charset="0"/>
                <a:ea typeface="+mn-ea"/>
                <a:cs typeface="+mn-cs"/>
              </a:rPr>
              <a:t>.</a:t>
            </a:r>
            <a:r>
              <a:rPr lang="sv-SE" dirty="0" smtClean="0"/>
              <a:t/>
            </a:r>
            <a:br>
              <a:rPr lang="sv-SE" dirty="0" smtClean="0"/>
            </a:b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the</a:t>
            </a:r>
            <a:r>
              <a:rPr lang="en-GB" dirty="0" smtClean="0"/>
              <a:t> Uppsala Monitoring Centre (the UMC) is the field-name of the WHO Collaborating Centre for International Drug Monitoring. </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UMC ведет программу, но ВОЗ несет ответственность за политические вопросы.</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Создан как учреждения 1978;  На основании соглашения между правительством Швеции и ВОЗ</a:t>
            </a:r>
            <a:br>
              <a:rPr lang="ru-RU" dirty="0" smtClean="0"/>
            </a:br>
            <a:r>
              <a:rPr lang="ru-RU" dirty="0" smtClean="0"/>
              <a:t>Оперативный центр программы ВОЗ по международному мониторингу лекарственных средств</a:t>
            </a:r>
            <a:br>
              <a:rPr lang="ru-RU" dirty="0" smtClean="0"/>
            </a:br>
            <a:r>
              <a:rPr lang="ru-RU" dirty="0" smtClean="0"/>
              <a:t>Штаб-квартира ВОЗ несет ответственность за политические вопросы; Международное административное управление</a:t>
            </a:r>
            <a:r>
              <a:rPr lang="sv-SE" dirty="0" smtClean="0"/>
              <a:t> </a:t>
            </a:r>
            <a:r>
              <a:rPr lang="ru-RU" dirty="0" smtClean="0"/>
              <a:t>(3</a:t>
            </a:r>
            <a:r>
              <a:rPr lang="ru-RU" baseline="0" dirty="0" smtClean="0"/>
              <a:t> от шведского государства и 3 ВОЗ)</a:t>
            </a:r>
            <a:r>
              <a:rPr lang="ru-RU" dirty="0" smtClean="0"/>
              <a:t>; Самофинансирующее</a:t>
            </a:r>
            <a:r>
              <a:rPr lang="sv-SE" dirty="0" smtClean="0"/>
              <a:t> </a:t>
            </a:r>
            <a:r>
              <a:rPr lang="ru-RU" dirty="0" smtClean="0"/>
              <a:t>бесприбыльное</a:t>
            </a:r>
            <a:r>
              <a:rPr lang="ru-RU" baseline="0" dirty="0" smtClean="0"/>
              <a:t> учреждение</a:t>
            </a:r>
            <a:r>
              <a:rPr lang="sv-S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UMC не получает финансирование от правительства Швеции и ВОЗ.Выживание программы ВОЗ зависит полностью от дохода, полученного от нашей собственной коммерческой деятельности. </a:t>
            </a:r>
            <a:r>
              <a:rPr lang="sv-SE" dirty="0" smtClean="0"/>
              <a:t>WHO-DD </a:t>
            </a:r>
            <a:r>
              <a:rPr lang="ru-RU" dirty="0" smtClean="0"/>
              <a:t>словарь/база данных ЛС является нашим основным доходом.</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100 employees</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p:txBody>
      </p:sp>
      <p:sp>
        <p:nvSpPr>
          <p:cNvPr id="4" name="Slide Number Placeholder 3"/>
          <p:cNvSpPr>
            <a:spLocks noGrp="1"/>
          </p:cNvSpPr>
          <p:nvPr>
            <p:ph type="sldNum" sz="quarter" idx="10"/>
          </p:nvPr>
        </p:nvSpPr>
        <p:spPr/>
        <p:txBody>
          <a:bodyPr/>
          <a:lstStyle/>
          <a:p>
            <a:fld id="{2F5AA101-A265-4074-975D-761A11B604A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Microsoft_Office_PowerPoint_97-2003_Presentation11.ppt"/><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6803" name="Picture 3"/>
          <p:cNvPicPr>
            <a:picLocks noChangeAspect="1" noChangeArrowheads="1"/>
          </p:cNvPicPr>
          <p:nvPr/>
        </p:nvPicPr>
        <p:blipFill>
          <a:blip r:embed="rId2" cstate="print"/>
          <a:srcRect/>
          <a:stretch>
            <a:fillRect/>
          </a:stretch>
        </p:blipFill>
        <p:spPr bwMode="auto">
          <a:xfrm>
            <a:off x="5740400" y="0"/>
            <a:ext cx="3403600" cy="4953000"/>
          </a:xfrm>
          <a:prstGeom prst="rect">
            <a:avLst/>
          </a:prstGeom>
          <a:noFill/>
        </p:spPr>
      </p:pic>
      <p:sp>
        <p:nvSpPr>
          <p:cNvPr id="76804" name="Rectangle 4"/>
          <p:cNvSpPr>
            <a:spLocks noGrp="1" noChangeArrowheads="1"/>
          </p:cNvSpPr>
          <p:nvPr>
            <p:ph type="ctrTitle"/>
          </p:nvPr>
        </p:nvSpPr>
        <p:spPr>
          <a:xfrm>
            <a:off x="683568" y="1268760"/>
            <a:ext cx="7772400" cy="1470025"/>
          </a:xfrm>
        </p:spPr>
        <p:txBody>
          <a:bodyPr/>
          <a:lstStyle>
            <a:lvl1pPr>
              <a:defRPr sz="4000"/>
            </a:lvl1pPr>
          </a:lstStyle>
          <a:p>
            <a:r>
              <a:rPr lang="en-US" noProof="0" smtClean="0"/>
              <a:t>Click to edit Master title style</a:t>
            </a:r>
            <a:endParaRPr lang="en-GB" noProof="0"/>
          </a:p>
        </p:txBody>
      </p:sp>
      <p:sp>
        <p:nvSpPr>
          <p:cNvPr id="76805" name="Rectangle 5"/>
          <p:cNvSpPr>
            <a:spLocks noGrp="1" noChangeArrowheads="1"/>
          </p:cNvSpPr>
          <p:nvPr>
            <p:ph type="subTitle" idx="1"/>
          </p:nvPr>
        </p:nvSpPr>
        <p:spPr>
          <a:xfrm>
            <a:off x="1331640" y="2924944"/>
            <a:ext cx="6400800" cy="2160587"/>
          </a:xfrm>
        </p:spPr>
        <p:txBody>
          <a:bodyPr/>
          <a:lstStyle>
            <a:lvl1pPr marL="0" indent="0" algn="ctr">
              <a:buFontTx/>
              <a:buNone/>
              <a:defRPr sz="3200"/>
            </a:lvl1pPr>
          </a:lstStyle>
          <a:p>
            <a:r>
              <a:rPr lang="en-US" noProof="0" smtClean="0"/>
              <a:t>Click to edit Master subtitle style</a:t>
            </a:r>
            <a:endParaRPr lang="en-GB" noProof="0" dirty="0"/>
          </a:p>
        </p:txBody>
      </p:sp>
      <p:pic>
        <p:nvPicPr>
          <p:cNvPr id="7" name="Picture 6" descr="UMC_RGB.bmp"/>
          <p:cNvPicPr>
            <a:picLocks noChangeAspect="1"/>
          </p:cNvPicPr>
          <p:nvPr userDrawn="1"/>
        </p:nvPicPr>
        <p:blipFill>
          <a:blip r:embed="rId3" cstate="print"/>
          <a:stretch>
            <a:fillRect/>
          </a:stretch>
        </p:blipFill>
        <p:spPr>
          <a:xfrm>
            <a:off x="3131840" y="5229200"/>
            <a:ext cx="2881098" cy="9359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88913"/>
            <a:ext cx="1889125"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5650" y="188913"/>
            <a:ext cx="5518150"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aphicFrame>
        <p:nvGraphicFramePr>
          <p:cNvPr id="5" name="Object 4">
            <a:hlinkClick r:id="" action="ppaction://ole?verb=0"/>
          </p:cNvPr>
          <p:cNvGraphicFramePr>
            <a:graphicFrameLocks noChangeAspect="1"/>
          </p:cNvGraphicFramePr>
          <p:nvPr/>
        </p:nvGraphicFramePr>
        <p:xfrm>
          <a:off x="0" y="0"/>
          <a:ext cx="9144000" cy="6857206"/>
        </p:xfrm>
        <a:graphic>
          <a:graphicData uri="http://schemas.openxmlformats.org/presentationml/2006/ole">
            <p:oleObj spid="_x0000_s1028" name="Presentation" r:id="rId3" imgW="4570532" imgH="3427618" progId="">
              <p:embed/>
            </p:oleObj>
          </a:graphicData>
        </a:graphic>
      </p:graphicFrame>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188913"/>
            <a:ext cx="7560766" cy="1143000"/>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5650" y="1557338"/>
            <a:ext cx="3703638"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557338"/>
            <a:ext cx="3703637"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7" name="Picture 7"/>
          <p:cNvPicPr>
            <a:picLocks noChangeAspect="1" noChangeArrowheads="1"/>
          </p:cNvPicPr>
          <p:nvPr/>
        </p:nvPicPr>
        <p:blipFill>
          <a:blip r:embed="rId14" cstate="print"/>
          <a:srcRect/>
          <a:stretch>
            <a:fillRect/>
          </a:stretch>
        </p:blipFill>
        <p:spPr bwMode="auto">
          <a:xfrm>
            <a:off x="5740400" y="0"/>
            <a:ext cx="3403600" cy="4953000"/>
          </a:xfrm>
          <a:prstGeom prst="rect">
            <a:avLst/>
          </a:prstGeom>
          <a:noFill/>
        </p:spPr>
      </p:pic>
      <p:sp>
        <p:nvSpPr>
          <p:cNvPr id="20482" name="Rectangle 2"/>
          <p:cNvSpPr>
            <a:spLocks noGrp="1" noChangeArrowheads="1"/>
          </p:cNvSpPr>
          <p:nvPr>
            <p:ph type="title"/>
          </p:nvPr>
        </p:nvSpPr>
        <p:spPr bwMode="auto">
          <a:xfrm>
            <a:off x="755650" y="188913"/>
            <a:ext cx="7560766"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lvl="0"/>
            <a:r>
              <a:rPr lang="en-US" noProof="0" smtClean="0"/>
              <a:t>Click to edit Master title style</a:t>
            </a:r>
            <a:endParaRPr lang="en-GB" noProof="0" smtClean="0"/>
          </a:p>
        </p:txBody>
      </p:sp>
      <p:sp>
        <p:nvSpPr>
          <p:cNvPr id="20483" name="Rectangle 3"/>
          <p:cNvSpPr>
            <a:spLocks noGrp="1" noChangeArrowheads="1"/>
          </p:cNvSpPr>
          <p:nvPr>
            <p:ph type="body" idx="1"/>
          </p:nvPr>
        </p:nvSpPr>
        <p:spPr bwMode="auto">
          <a:xfrm>
            <a:off x="755650" y="1557338"/>
            <a:ext cx="7559675" cy="4535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20490" name="Rectangle 10"/>
          <p:cNvSpPr>
            <a:spLocks noChangeArrowheads="1"/>
          </p:cNvSpPr>
          <p:nvPr/>
        </p:nvSpPr>
        <p:spPr bwMode="auto">
          <a:xfrm>
            <a:off x="0" y="6597352"/>
            <a:ext cx="3779838" cy="260648"/>
          </a:xfrm>
          <a:prstGeom prst="rect">
            <a:avLst/>
          </a:prstGeom>
          <a:noFill/>
          <a:ln w="9525">
            <a:noFill/>
            <a:miter lim="800000"/>
            <a:headEnd/>
            <a:tailEnd/>
          </a:ln>
          <a:effectLst/>
        </p:spPr>
        <p:txBody>
          <a:bodyPr/>
          <a:lstStyle/>
          <a:p>
            <a:r>
              <a:rPr lang="en-US" sz="1000" dirty="0" smtClean="0"/>
              <a:t>Nadja</a:t>
            </a:r>
            <a:r>
              <a:rPr lang="en-US" sz="1000" baseline="0" dirty="0" smtClean="0"/>
              <a:t> Jastrebova</a:t>
            </a:r>
            <a:r>
              <a:rPr lang="en-US" sz="1000" dirty="0" smtClean="0"/>
              <a:t>, </a:t>
            </a:r>
            <a:r>
              <a:rPr lang="en-US" sz="1000" dirty="0"/>
              <a:t>Uppsala Monitoring Centre</a:t>
            </a:r>
          </a:p>
        </p:txBody>
      </p:sp>
      <p:pic>
        <p:nvPicPr>
          <p:cNvPr id="7" name="Picture 6" descr="UMC_RGB.bmp"/>
          <p:cNvPicPr>
            <a:picLocks noChangeAspect="1"/>
          </p:cNvPicPr>
          <p:nvPr/>
        </p:nvPicPr>
        <p:blipFill>
          <a:blip r:embed="rId15" cstate="print"/>
          <a:stretch>
            <a:fillRect/>
          </a:stretch>
        </p:blipFill>
        <p:spPr>
          <a:xfrm>
            <a:off x="7740352" y="6381328"/>
            <a:ext cx="1329919" cy="432048"/>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ctr" rtl="0" eaLnBrk="1" fontAlgn="base" hangingPunct="1">
        <a:spcBef>
          <a:spcPct val="0"/>
        </a:spcBef>
        <a:spcAft>
          <a:spcPct val="0"/>
        </a:spcAft>
        <a:defRPr sz="3600" b="1">
          <a:solidFill>
            <a:schemeClr val="accent2"/>
          </a:solidFill>
          <a:latin typeface="+mj-lt"/>
          <a:ea typeface="+mj-ea"/>
          <a:cs typeface="+mj-cs"/>
        </a:defRPr>
      </a:lvl1pPr>
      <a:lvl2pPr algn="ctr" rtl="0" eaLnBrk="1" fontAlgn="base" hangingPunct="1">
        <a:spcBef>
          <a:spcPct val="0"/>
        </a:spcBef>
        <a:spcAft>
          <a:spcPct val="0"/>
        </a:spcAft>
        <a:defRPr sz="3600" b="1">
          <a:solidFill>
            <a:schemeClr val="accent2"/>
          </a:solidFill>
          <a:latin typeface="Tahoma" pitchFamily="34" charset="0"/>
        </a:defRPr>
      </a:lvl2pPr>
      <a:lvl3pPr algn="ctr" rtl="0" eaLnBrk="1" fontAlgn="base" hangingPunct="1">
        <a:spcBef>
          <a:spcPct val="0"/>
        </a:spcBef>
        <a:spcAft>
          <a:spcPct val="0"/>
        </a:spcAft>
        <a:defRPr sz="3600" b="1">
          <a:solidFill>
            <a:schemeClr val="accent2"/>
          </a:solidFill>
          <a:latin typeface="Tahoma" pitchFamily="34" charset="0"/>
        </a:defRPr>
      </a:lvl3pPr>
      <a:lvl4pPr algn="ctr" rtl="0" eaLnBrk="1" fontAlgn="base" hangingPunct="1">
        <a:spcBef>
          <a:spcPct val="0"/>
        </a:spcBef>
        <a:spcAft>
          <a:spcPct val="0"/>
        </a:spcAft>
        <a:defRPr sz="3600" b="1">
          <a:solidFill>
            <a:schemeClr val="accent2"/>
          </a:solidFill>
          <a:latin typeface="Tahoma" pitchFamily="34" charset="0"/>
        </a:defRPr>
      </a:lvl4pPr>
      <a:lvl5pPr algn="ctr" rtl="0" eaLnBrk="1" fontAlgn="base" hangingPunct="1">
        <a:spcBef>
          <a:spcPct val="0"/>
        </a:spcBef>
        <a:spcAft>
          <a:spcPct val="0"/>
        </a:spcAft>
        <a:defRPr sz="3600" b="1">
          <a:solidFill>
            <a:schemeClr val="accent2"/>
          </a:solidFill>
          <a:latin typeface="Tahoma" pitchFamily="34" charset="0"/>
        </a:defRPr>
      </a:lvl5pPr>
      <a:lvl6pPr marL="457200" algn="ctr" rtl="0" eaLnBrk="1" fontAlgn="base" hangingPunct="1">
        <a:spcBef>
          <a:spcPct val="0"/>
        </a:spcBef>
        <a:spcAft>
          <a:spcPct val="0"/>
        </a:spcAft>
        <a:defRPr sz="3600" b="1">
          <a:solidFill>
            <a:schemeClr val="accent2"/>
          </a:solidFill>
          <a:latin typeface="Tahoma" pitchFamily="34" charset="0"/>
        </a:defRPr>
      </a:lvl6pPr>
      <a:lvl7pPr marL="914400" algn="ctr" rtl="0" eaLnBrk="1" fontAlgn="base" hangingPunct="1">
        <a:spcBef>
          <a:spcPct val="0"/>
        </a:spcBef>
        <a:spcAft>
          <a:spcPct val="0"/>
        </a:spcAft>
        <a:defRPr sz="3600" b="1">
          <a:solidFill>
            <a:schemeClr val="accent2"/>
          </a:solidFill>
          <a:latin typeface="Tahoma" pitchFamily="34" charset="0"/>
        </a:defRPr>
      </a:lvl7pPr>
      <a:lvl8pPr marL="1371600" algn="ctr" rtl="0" eaLnBrk="1" fontAlgn="base" hangingPunct="1">
        <a:spcBef>
          <a:spcPct val="0"/>
        </a:spcBef>
        <a:spcAft>
          <a:spcPct val="0"/>
        </a:spcAft>
        <a:defRPr sz="3600" b="1">
          <a:solidFill>
            <a:schemeClr val="accent2"/>
          </a:solidFill>
          <a:latin typeface="Tahoma" pitchFamily="34" charset="0"/>
        </a:defRPr>
      </a:lvl8pPr>
      <a:lvl9pPr marL="1828800" algn="ctr" rtl="0" eaLnBrk="1" fontAlgn="base" hangingPunct="1">
        <a:spcBef>
          <a:spcPct val="0"/>
        </a:spcBef>
        <a:spcAft>
          <a:spcPct val="0"/>
        </a:spcAft>
        <a:defRPr sz="3600" b="1">
          <a:solidFill>
            <a:schemeClr val="accent2"/>
          </a:solidFill>
          <a:latin typeface="Tahoma" pitchFamily="34" charset="0"/>
        </a:defRPr>
      </a:lvl9pPr>
    </p:titleStyle>
    <p:bodyStyle>
      <a:lvl1pPr marL="342900" indent="-342900" algn="l" rtl="0" eaLnBrk="1" fontAlgn="base" hangingPunct="1">
        <a:spcBef>
          <a:spcPct val="20000"/>
        </a:spcBef>
        <a:spcAft>
          <a:spcPct val="20000"/>
        </a:spcAft>
        <a:buChar char="•"/>
        <a:defRPr sz="2800">
          <a:solidFill>
            <a:srgbClr val="2C4A44"/>
          </a:solidFill>
          <a:latin typeface="+mn-lt"/>
          <a:ea typeface="+mn-ea"/>
          <a:cs typeface="+mn-cs"/>
        </a:defRPr>
      </a:lvl1pPr>
      <a:lvl2pPr marL="742950" indent="-285750" algn="l" rtl="0" eaLnBrk="1" fontAlgn="base" hangingPunct="1">
        <a:spcBef>
          <a:spcPct val="20000"/>
        </a:spcBef>
        <a:spcAft>
          <a:spcPct val="20000"/>
        </a:spcAft>
        <a:buChar char="–"/>
        <a:defRPr sz="2400">
          <a:solidFill>
            <a:srgbClr val="2C4A44"/>
          </a:solidFill>
          <a:latin typeface="+mn-lt"/>
        </a:defRPr>
      </a:lvl2pPr>
      <a:lvl3pPr marL="1143000" indent="-228600" algn="l" rtl="0" eaLnBrk="1" fontAlgn="base" hangingPunct="1">
        <a:spcBef>
          <a:spcPct val="20000"/>
        </a:spcBef>
        <a:spcAft>
          <a:spcPct val="20000"/>
        </a:spcAft>
        <a:buChar char="•"/>
        <a:defRPr sz="2000">
          <a:solidFill>
            <a:srgbClr val="2C4A44"/>
          </a:solidFill>
          <a:latin typeface="+mn-lt"/>
        </a:defRPr>
      </a:lvl3pPr>
      <a:lvl4pPr marL="1600200" indent="-228600" algn="l" rtl="0" eaLnBrk="1" fontAlgn="base" hangingPunct="1">
        <a:spcBef>
          <a:spcPct val="20000"/>
        </a:spcBef>
        <a:spcAft>
          <a:spcPct val="20000"/>
        </a:spcAft>
        <a:buChar char="–"/>
        <a:defRPr>
          <a:solidFill>
            <a:srgbClr val="2C4A44"/>
          </a:solidFill>
          <a:latin typeface="+mn-lt"/>
        </a:defRPr>
      </a:lvl4pPr>
      <a:lvl5pPr marL="2057400" indent="-228600" algn="l" rtl="0" eaLnBrk="1" fontAlgn="base" hangingPunct="1">
        <a:spcBef>
          <a:spcPct val="20000"/>
        </a:spcBef>
        <a:spcAft>
          <a:spcPct val="20000"/>
        </a:spcAft>
        <a:buChar char="»"/>
        <a:defRPr sz="1600">
          <a:solidFill>
            <a:srgbClr val="2C4A44"/>
          </a:solidFill>
          <a:latin typeface="+mn-lt"/>
        </a:defRPr>
      </a:lvl5pPr>
      <a:lvl6pPr marL="2514600" indent="-228600" algn="l" rtl="0" eaLnBrk="1" fontAlgn="base" hangingPunct="1">
        <a:spcBef>
          <a:spcPct val="20000"/>
        </a:spcBef>
        <a:spcAft>
          <a:spcPct val="20000"/>
        </a:spcAft>
        <a:buChar char="»"/>
        <a:defRPr sz="1600">
          <a:solidFill>
            <a:srgbClr val="2C4A44"/>
          </a:solidFill>
          <a:latin typeface="+mn-lt"/>
        </a:defRPr>
      </a:lvl6pPr>
      <a:lvl7pPr marL="2971800" indent="-228600" algn="l" rtl="0" eaLnBrk="1" fontAlgn="base" hangingPunct="1">
        <a:spcBef>
          <a:spcPct val="20000"/>
        </a:spcBef>
        <a:spcAft>
          <a:spcPct val="20000"/>
        </a:spcAft>
        <a:buChar char="»"/>
        <a:defRPr sz="1600">
          <a:solidFill>
            <a:srgbClr val="2C4A44"/>
          </a:solidFill>
          <a:latin typeface="+mn-lt"/>
        </a:defRPr>
      </a:lvl7pPr>
      <a:lvl8pPr marL="3429000" indent="-228600" algn="l" rtl="0" eaLnBrk="1" fontAlgn="base" hangingPunct="1">
        <a:spcBef>
          <a:spcPct val="20000"/>
        </a:spcBef>
        <a:spcAft>
          <a:spcPct val="20000"/>
        </a:spcAft>
        <a:buChar char="»"/>
        <a:defRPr sz="1600">
          <a:solidFill>
            <a:srgbClr val="2C4A44"/>
          </a:solidFill>
          <a:latin typeface="+mn-lt"/>
        </a:defRPr>
      </a:lvl8pPr>
      <a:lvl9pPr marL="3886200" indent="-228600" algn="l" rtl="0" eaLnBrk="1" fontAlgn="base" hangingPunct="1">
        <a:spcBef>
          <a:spcPct val="20000"/>
        </a:spcBef>
        <a:spcAft>
          <a:spcPct val="20000"/>
        </a:spcAft>
        <a:buChar char="»"/>
        <a:defRPr sz="1600">
          <a:solidFill>
            <a:srgbClr val="2C4A4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diagramDrawing" Target="../diagrams/drawing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Colors" Target="../diagrams/colors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QuickStyle" Target="../diagrams/quickStyle9.xml"/><Relationship Id="rId5" Type="http://schemas.openxmlformats.org/officeDocument/2006/relationships/diagramQuickStyle" Target="../diagrams/quickStyle8.xml"/><Relationship Id="rId10" Type="http://schemas.openxmlformats.org/officeDocument/2006/relationships/diagramLayout" Target="../diagrams/layout9.xml"/><Relationship Id="rId4" Type="http://schemas.openxmlformats.org/officeDocument/2006/relationships/diagramLayout" Target="../diagrams/layout8.xml"/><Relationship Id="rId9"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who-umc.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528" y="1052736"/>
            <a:ext cx="8496944" cy="2304256"/>
          </a:xfrm>
        </p:spPr>
        <p:txBody>
          <a:bodyPr>
            <a:noAutofit/>
          </a:bodyPr>
          <a:lstStyle/>
          <a:p>
            <a:r>
              <a:rPr lang="en-US" sz="3200" dirty="0" smtClean="0"/>
              <a:t>WHO </a:t>
            </a:r>
            <a:r>
              <a:rPr lang="en-US" sz="3200" dirty="0" err="1" smtClean="0"/>
              <a:t>Programme</a:t>
            </a:r>
            <a:r>
              <a:rPr lang="en-US" sz="3200" dirty="0" smtClean="0"/>
              <a:t> for International </a:t>
            </a:r>
            <a:r>
              <a:rPr lang="ru-RU" sz="3200" dirty="0" smtClean="0"/>
              <a:t/>
            </a:r>
            <a:br>
              <a:rPr lang="ru-RU" sz="3200" dirty="0" smtClean="0"/>
            </a:br>
            <a:r>
              <a:rPr lang="en-US" sz="3200" dirty="0" smtClean="0"/>
              <a:t>Drug Monitoring </a:t>
            </a:r>
            <a:br>
              <a:rPr lang="en-US" sz="3200" dirty="0" smtClean="0"/>
            </a:br>
            <a:r>
              <a:rPr lang="en-US" sz="3200" dirty="0" smtClean="0"/>
              <a:t>UMC perspective on Kazakhstan </a:t>
            </a:r>
            <a:r>
              <a:rPr lang="ru-RU" sz="3200" dirty="0" smtClean="0"/>
              <a:t/>
            </a:r>
            <a:br>
              <a:rPr lang="ru-RU" sz="3200" dirty="0" smtClean="0"/>
            </a:br>
            <a:r>
              <a:rPr lang="en-US" sz="3200" dirty="0" smtClean="0"/>
              <a:t>and other member-countries </a:t>
            </a:r>
            <a:r>
              <a:rPr lang="ru-RU" sz="3200" dirty="0" smtClean="0"/>
              <a:t/>
            </a:r>
            <a:br>
              <a:rPr lang="ru-RU" sz="3200" dirty="0" smtClean="0"/>
            </a:br>
            <a:r>
              <a:rPr lang="en-US" sz="3200" dirty="0" smtClean="0"/>
              <a:t>in the region</a:t>
            </a:r>
            <a:br>
              <a:rPr lang="en-US" sz="3200" dirty="0" smtClean="0"/>
            </a:br>
            <a:endParaRPr lang="en-GB" sz="3200" dirty="0"/>
          </a:p>
        </p:txBody>
      </p:sp>
      <p:sp>
        <p:nvSpPr>
          <p:cNvPr id="5" name="Subtitle 4"/>
          <p:cNvSpPr>
            <a:spLocks noGrp="1"/>
          </p:cNvSpPr>
          <p:nvPr>
            <p:ph type="subTitle" idx="1"/>
          </p:nvPr>
        </p:nvSpPr>
        <p:spPr>
          <a:xfrm>
            <a:off x="1331640" y="3284984"/>
            <a:ext cx="6400800" cy="1584176"/>
          </a:xfrm>
        </p:spPr>
        <p:txBody>
          <a:bodyPr anchor="b" anchorCtr="0">
            <a:normAutofit fontScale="32500" lnSpcReduction="20000"/>
          </a:bodyPr>
          <a:lstStyle/>
          <a:p>
            <a:pPr>
              <a:lnSpc>
                <a:spcPct val="110000"/>
              </a:lnSpc>
              <a:spcBef>
                <a:spcPts val="0"/>
              </a:spcBef>
              <a:spcAft>
                <a:spcPts val="0"/>
              </a:spcAft>
            </a:pPr>
            <a:endParaRPr lang="sv-SE" sz="5600" b="1" dirty="0" smtClean="0">
              <a:solidFill>
                <a:schemeClr val="tx1"/>
              </a:solidFill>
            </a:endParaRPr>
          </a:p>
          <a:p>
            <a:pPr>
              <a:lnSpc>
                <a:spcPct val="110000"/>
              </a:lnSpc>
              <a:spcBef>
                <a:spcPts val="0"/>
              </a:spcBef>
              <a:spcAft>
                <a:spcPts val="0"/>
              </a:spcAft>
            </a:pPr>
            <a:endParaRPr lang="sv-SE" sz="1800" b="1" dirty="0" smtClean="0">
              <a:solidFill>
                <a:schemeClr val="tx1"/>
              </a:solidFill>
            </a:endParaRPr>
          </a:p>
          <a:p>
            <a:pPr>
              <a:lnSpc>
                <a:spcPct val="110000"/>
              </a:lnSpc>
              <a:spcBef>
                <a:spcPts val="0"/>
              </a:spcBef>
              <a:spcAft>
                <a:spcPts val="0"/>
              </a:spcAft>
            </a:pPr>
            <a:endParaRPr lang="sv-SE" sz="5600" b="1" dirty="0" smtClean="0">
              <a:solidFill>
                <a:schemeClr val="tx1"/>
              </a:solidFill>
            </a:endParaRPr>
          </a:p>
          <a:p>
            <a:pPr>
              <a:lnSpc>
                <a:spcPct val="110000"/>
              </a:lnSpc>
              <a:spcBef>
                <a:spcPts val="0"/>
              </a:spcBef>
              <a:spcAft>
                <a:spcPts val="0"/>
              </a:spcAft>
            </a:pPr>
            <a:r>
              <a:rPr lang="sv-SE" sz="5600" dirty="0" smtClean="0">
                <a:solidFill>
                  <a:schemeClr val="tx1"/>
                </a:solidFill>
              </a:rPr>
              <a:t>Nadja Jastrebova</a:t>
            </a:r>
          </a:p>
          <a:p>
            <a:pPr>
              <a:lnSpc>
                <a:spcPct val="110000"/>
              </a:lnSpc>
              <a:spcBef>
                <a:spcPts val="0"/>
              </a:spcBef>
              <a:spcAft>
                <a:spcPts val="0"/>
              </a:spcAft>
            </a:pPr>
            <a:r>
              <a:rPr lang="sv-SE" sz="5600" dirty="0" smtClean="0">
                <a:solidFill>
                  <a:schemeClr val="tx1"/>
                </a:solidFill>
              </a:rPr>
              <a:t>Pharmacovigilance Consulting </a:t>
            </a:r>
          </a:p>
          <a:p>
            <a:pPr>
              <a:lnSpc>
                <a:spcPct val="110000"/>
              </a:lnSpc>
              <a:spcBef>
                <a:spcPts val="0"/>
              </a:spcBef>
              <a:spcAft>
                <a:spcPts val="0"/>
              </a:spcAft>
            </a:pPr>
            <a:r>
              <a:rPr lang="sv-SE" sz="5600" dirty="0" smtClean="0">
                <a:solidFill>
                  <a:schemeClr val="tx1"/>
                </a:solidFill>
              </a:rPr>
              <a:t>Global Services Section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115616" y="0"/>
            <a:ext cx="6732240" cy="1143000"/>
          </a:xfrm>
        </p:spPr>
        <p:txBody>
          <a:bodyPr>
            <a:noAutofit/>
          </a:bodyPr>
          <a:lstStyle/>
          <a:p>
            <a:pPr eaLnBrk="1" hangingPunct="1"/>
            <a:r>
              <a:rPr lang="sv-SE" dirty="0" smtClean="0"/>
              <a:t>UMC’s vision and main tasks</a:t>
            </a:r>
            <a:endParaRPr lang="en-US" dirty="0" smtClean="0"/>
          </a:p>
        </p:txBody>
      </p:sp>
      <p:graphicFrame>
        <p:nvGraphicFramePr>
          <p:cNvPr id="8" name="Diagram 7"/>
          <p:cNvGraphicFramePr/>
          <p:nvPr/>
        </p:nvGraphicFramePr>
        <p:xfrm>
          <a:off x="1763688" y="1268760"/>
          <a:ext cx="5040560"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683568" y="2708920"/>
            <a:ext cx="3024336"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endParaRPr lang="sv-SE" sz="2000" dirty="0" smtClean="0"/>
          </a:p>
          <a:p>
            <a:pPr lvl="0" algn="ctr"/>
            <a:r>
              <a:rPr lang="sv-SE" sz="2000" dirty="0" smtClean="0"/>
              <a:t>Collect and analyse </a:t>
            </a:r>
            <a:br>
              <a:rPr lang="sv-SE" sz="2000" dirty="0" smtClean="0"/>
            </a:br>
            <a:r>
              <a:rPr lang="sv-SE" sz="2000" dirty="0" smtClean="0"/>
              <a:t>individual case safety reports (ICSRs) worldwide</a:t>
            </a:r>
          </a:p>
          <a:p>
            <a:pPr algn="ctr"/>
            <a:endParaRPr lang="sv-SE" sz="2000" dirty="0"/>
          </a:p>
        </p:txBody>
      </p:sp>
      <p:sp>
        <p:nvSpPr>
          <p:cNvPr id="10" name="Rounded Rectangle 9"/>
          <p:cNvSpPr/>
          <p:nvPr/>
        </p:nvSpPr>
        <p:spPr>
          <a:xfrm>
            <a:off x="4788024" y="2708920"/>
            <a:ext cx="3024336" cy="15011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sv-SE" sz="2000" dirty="0" smtClean="0"/>
              <a:t>Communicate potential </a:t>
            </a:r>
            <a:br>
              <a:rPr lang="sv-SE" sz="2000" dirty="0" smtClean="0"/>
            </a:br>
            <a:r>
              <a:rPr lang="sv-SE" sz="2000" dirty="0" smtClean="0"/>
              <a:t>patient safety issues</a:t>
            </a:r>
          </a:p>
          <a:p>
            <a:pPr algn="ctr"/>
            <a:endParaRPr lang="sv-SE" sz="2000" dirty="0"/>
          </a:p>
        </p:txBody>
      </p:sp>
      <p:sp>
        <p:nvSpPr>
          <p:cNvPr id="11" name="Rounded Rectangle 10"/>
          <p:cNvSpPr/>
          <p:nvPr/>
        </p:nvSpPr>
        <p:spPr>
          <a:xfrm>
            <a:off x="683568" y="4581128"/>
            <a:ext cx="3024336"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sv-SE" sz="2000" dirty="0" smtClean="0"/>
              <a:t>Actively support and provide training in Pharmacovigilance</a:t>
            </a:r>
          </a:p>
          <a:p>
            <a:pPr algn="ctr"/>
            <a:endParaRPr lang="sv-SE" sz="2000" dirty="0"/>
          </a:p>
        </p:txBody>
      </p:sp>
      <p:sp>
        <p:nvSpPr>
          <p:cNvPr id="14" name="Rounded Rectangle 13"/>
          <p:cNvSpPr/>
          <p:nvPr/>
        </p:nvSpPr>
        <p:spPr>
          <a:xfrm>
            <a:off x="4788024" y="4581127"/>
            <a:ext cx="3024336" cy="149582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sv-SE" sz="2000" dirty="0" smtClean="0"/>
              <a:t>Develop the science of Pharmacovigilance</a:t>
            </a:r>
          </a:p>
          <a:p>
            <a:pPr algn="ctr"/>
            <a:endParaRPr lang="sv-SE"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892480" cy="1143000"/>
          </a:xfrm>
        </p:spPr>
        <p:txBody>
          <a:bodyPr>
            <a:noAutofit/>
          </a:bodyPr>
          <a:lstStyle/>
          <a:p>
            <a:r>
              <a:rPr lang="sv-SE" sz="3200" dirty="0" smtClean="0"/>
              <a:t>VigiBase</a:t>
            </a:r>
            <a:r>
              <a:rPr lang="sv-SE" sz="3200" baseline="30000" dirty="0" smtClean="0"/>
              <a:t>®</a:t>
            </a:r>
            <a:r>
              <a:rPr lang="sv-SE" sz="3200" dirty="0" smtClean="0"/>
              <a:t> </a:t>
            </a:r>
            <a:r>
              <a:rPr lang="en-GB" sz="3200" dirty="0" smtClean="0"/>
              <a:t>WHO global ICSR database</a:t>
            </a:r>
          </a:p>
        </p:txBody>
      </p:sp>
      <p:graphicFrame>
        <p:nvGraphicFramePr>
          <p:cNvPr id="12" name="Diagram 11"/>
          <p:cNvGraphicFramePr/>
          <p:nvPr/>
        </p:nvGraphicFramePr>
        <p:xfrm>
          <a:off x="899592" y="1700808"/>
          <a:ext cx="72008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913"/>
            <a:ext cx="8856984" cy="935831"/>
          </a:xfrm>
        </p:spPr>
        <p:txBody>
          <a:bodyPr>
            <a:noAutofit/>
          </a:bodyPr>
          <a:lstStyle/>
          <a:p>
            <a:r>
              <a:rPr lang="sv-SE" dirty="0" smtClean="0"/>
              <a:t>VigiBase</a:t>
            </a:r>
            <a:r>
              <a:rPr lang="sv-SE" baseline="30000" dirty="0" smtClean="0"/>
              <a:t>®</a:t>
            </a:r>
            <a:r>
              <a:rPr lang="ru-RU" dirty="0" smtClean="0"/>
              <a:t> </a:t>
            </a:r>
            <a:r>
              <a:rPr lang="sv-SE" dirty="0" smtClean="0"/>
              <a:t>and report accumulation</a:t>
            </a:r>
            <a:endParaRPr lang="en-GB" dirty="0"/>
          </a:p>
        </p:txBody>
      </p:sp>
      <p:sp>
        <p:nvSpPr>
          <p:cNvPr id="7" name="TextBox 6"/>
          <p:cNvSpPr txBox="1"/>
          <p:nvPr/>
        </p:nvSpPr>
        <p:spPr>
          <a:xfrm>
            <a:off x="7884368" y="4066470"/>
            <a:ext cx="1259632" cy="2746906"/>
          </a:xfrm>
          <a:prstGeom prst="rect">
            <a:avLst/>
          </a:prstGeom>
          <a:solidFill>
            <a:schemeClr val="bg1"/>
          </a:solidFill>
        </p:spPr>
        <p:txBody>
          <a:bodyPr wrap="square" rtlCol="0">
            <a:spAutoFit/>
          </a:bodyPr>
          <a:lstStyle/>
          <a:p>
            <a:r>
              <a:rPr lang="sv-SE" dirty="0" smtClean="0"/>
              <a:t>Americas</a:t>
            </a:r>
            <a:endParaRPr lang="ru-RU" dirty="0" smtClean="0"/>
          </a:p>
          <a:p>
            <a:endParaRPr lang="sv-SE" dirty="0" smtClean="0"/>
          </a:p>
          <a:p>
            <a:endParaRPr lang="sv-SE" dirty="0" smtClean="0"/>
          </a:p>
          <a:p>
            <a:endParaRPr lang="sv-SE" dirty="0" smtClean="0"/>
          </a:p>
          <a:p>
            <a:r>
              <a:rPr lang="sv-SE" dirty="0" smtClean="0"/>
              <a:t>Europe</a:t>
            </a:r>
          </a:p>
          <a:p>
            <a:endParaRPr lang="sv-SE" dirty="0" smtClean="0"/>
          </a:p>
          <a:p>
            <a:r>
              <a:rPr lang="sv-SE" dirty="0" smtClean="0"/>
              <a:t>Asia</a:t>
            </a:r>
          </a:p>
          <a:p>
            <a:r>
              <a:rPr lang="sv-SE" dirty="0" smtClean="0"/>
              <a:t>Oceania</a:t>
            </a:r>
          </a:p>
          <a:p>
            <a:r>
              <a:rPr lang="sv-SE" dirty="0" smtClean="0"/>
              <a:t>Africa</a:t>
            </a:r>
            <a:endParaRPr lang="ru-RU" dirty="0" smtClean="0"/>
          </a:p>
          <a:p>
            <a:endParaRPr lang="ru-RU" sz="1050" dirty="0" smtClean="0"/>
          </a:p>
        </p:txBody>
      </p:sp>
      <p:sp>
        <p:nvSpPr>
          <p:cNvPr id="5" name="TextBox 4"/>
          <p:cNvSpPr txBox="1"/>
          <p:nvPr/>
        </p:nvSpPr>
        <p:spPr>
          <a:xfrm>
            <a:off x="7884368" y="2411596"/>
            <a:ext cx="744627" cy="369332"/>
          </a:xfrm>
          <a:prstGeom prst="rect">
            <a:avLst/>
          </a:prstGeom>
          <a:noFill/>
        </p:spPr>
        <p:txBody>
          <a:bodyPr wrap="none" rtlCol="0">
            <a:spAutoFit/>
          </a:bodyPr>
          <a:lstStyle/>
          <a:p>
            <a:r>
              <a:rPr lang="sv-SE" dirty="0" smtClean="0"/>
              <a:t>Total </a:t>
            </a:r>
            <a:endParaRPr lang="sv-SE" dirty="0"/>
          </a:p>
        </p:txBody>
      </p:sp>
      <p:pic>
        <p:nvPicPr>
          <p:cNvPr id="14338" name="Picture 2"/>
          <p:cNvPicPr>
            <a:picLocks noChangeAspect="1" noChangeArrowheads="1"/>
          </p:cNvPicPr>
          <p:nvPr/>
        </p:nvPicPr>
        <p:blipFill>
          <a:blip r:embed="rId3" cstate="print"/>
          <a:srcRect r="18541"/>
          <a:stretch>
            <a:fillRect/>
          </a:stretch>
        </p:blipFill>
        <p:spPr bwMode="auto">
          <a:xfrm>
            <a:off x="7753" y="1844824"/>
            <a:ext cx="7908919" cy="49461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3" cstate="print"/>
          <a:srcRect t="15815" b="13678"/>
          <a:stretch>
            <a:fillRect/>
          </a:stretch>
        </p:blipFill>
        <p:spPr>
          <a:xfrm>
            <a:off x="-324544" y="332656"/>
            <a:ext cx="9649072" cy="652534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pic>
        <p:nvPicPr>
          <p:cNvPr id="15362" name="Picture 2"/>
          <p:cNvPicPr>
            <a:picLocks noChangeAspect="1" noChangeArrowheads="1"/>
          </p:cNvPicPr>
          <p:nvPr/>
        </p:nvPicPr>
        <p:blipFill>
          <a:blip r:embed="rId3" cstate="print"/>
          <a:srcRect/>
          <a:stretch>
            <a:fillRect/>
          </a:stretch>
        </p:blipFill>
        <p:spPr bwMode="auto">
          <a:xfrm>
            <a:off x="22401" y="175195"/>
            <a:ext cx="9092106" cy="6638181"/>
          </a:xfrm>
          <a:prstGeom prst="rect">
            <a:avLst/>
          </a:prstGeom>
          <a:noFill/>
          <a:ln w="9525">
            <a:noFill/>
            <a:miter lim="800000"/>
            <a:headEnd/>
            <a:tailEnd/>
          </a:ln>
        </p:spPr>
      </p:pic>
      <p:sp>
        <p:nvSpPr>
          <p:cNvPr id="5" name="TextBox 4"/>
          <p:cNvSpPr txBox="1"/>
          <p:nvPr/>
        </p:nvSpPr>
        <p:spPr>
          <a:xfrm>
            <a:off x="937135" y="457508"/>
            <a:ext cx="2122697" cy="523220"/>
          </a:xfrm>
          <a:prstGeom prst="rect">
            <a:avLst/>
          </a:prstGeom>
          <a:noFill/>
        </p:spPr>
        <p:txBody>
          <a:bodyPr wrap="none" rtlCol="0">
            <a:spAutoFit/>
          </a:bodyPr>
          <a:lstStyle/>
          <a:p>
            <a:r>
              <a:rPr lang="sv-SE" sz="2800" dirty="0" smtClean="0"/>
              <a:t>6.000 ICSRs</a:t>
            </a:r>
            <a:endParaRPr lang="sv-SE" sz="2800" dirty="0"/>
          </a:p>
        </p:txBody>
      </p:sp>
      <p:sp>
        <p:nvSpPr>
          <p:cNvPr id="6" name="TextBox 5"/>
          <p:cNvSpPr txBox="1"/>
          <p:nvPr/>
        </p:nvSpPr>
        <p:spPr>
          <a:xfrm>
            <a:off x="539552" y="5363924"/>
            <a:ext cx="1212191" cy="369332"/>
          </a:xfrm>
          <a:prstGeom prst="rect">
            <a:avLst/>
          </a:prstGeom>
          <a:noFill/>
        </p:spPr>
        <p:txBody>
          <a:bodyPr wrap="none" rtlCol="0">
            <a:spAutoFit/>
          </a:bodyPr>
          <a:lstStyle/>
          <a:p>
            <a:r>
              <a:rPr lang="sv-SE" dirty="0" smtClean="0">
                <a:solidFill>
                  <a:srgbClr val="C00000"/>
                </a:solidFill>
              </a:rPr>
              <a:t>2.900.000</a:t>
            </a:r>
            <a:endParaRPr lang="sv-SE" dirty="0">
              <a:solidFill>
                <a:srgbClr val="C00000"/>
              </a:solidFill>
            </a:endParaRPr>
          </a:p>
        </p:txBody>
      </p:sp>
      <p:sp>
        <p:nvSpPr>
          <p:cNvPr id="7" name="TextBox 6"/>
          <p:cNvSpPr txBox="1"/>
          <p:nvPr/>
        </p:nvSpPr>
        <p:spPr>
          <a:xfrm>
            <a:off x="6588224" y="6237312"/>
            <a:ext cx="1465466" cy="369332"/>
          </a:xfrm>
          <a:prstGeom prst="rect">
            <a:avLst/>
          </a:prstGeom>
          <a:noFill/>
        </p:spPr>
        <p:txBody>
          <a:bodyPr wrap="none" rtlCol="0">
            <a:spAutoFit/>
          </a:bodyPr>
          <a:lstStyle/>
          <a:p>
            <a:r>
              <a:rPr lang="sv-SE" dirty="0" smtClean="0">
                <a:solidFill>
                  <a:srgbClr val="C00000"/>
                </a:solidFill>
              </a:rPr>
              <a:t>143.500.000</a:t>
            </a:r>
            <a:endParaRPr lang="sv-SE" dirty="0">
              <a:solidFill>
                <a:srgbClr val="C00000"/>
              </a:solidFill>
            </a:endParaRPr>
          </a:p>
        </p:txBody>
      </p:sp>
      <p:sp>
        <p:nvSpPr>
          <p:cNvPr id="9" name="TextBox 8"/>
          <p:cNvSpPr txBox="1"/>
          <p:nvPr/>
        </p:nvSpPr>
        <p:spPr>
          <a:xfrm>
            <a:off x="7092280" y="4509120"/>
            <a:ext cx="1212191" cy="369332"/>
          </a:xfrm>
          <a:prstGeom prst="rect">
            <a:avLst/>
          </a:prstGeom>
          <a:noFill/>
        </p:spPr>
        <p:txBody>
          <a:bodyPr wrap="none" rtlCol="0">
            <a:spAutoFit/>
          </a:bodyPr>
          <a:lstStyle/>
          <a:p>
            <a:r>
              <a:rPr lang="sv-SE" dirty="0" smtClean="0">
                <a:solidFill>
                  <a:srgbClr val="C00000"/>
                </a:solidFill>
              </a:rPr>
              <a:t>5.600.000</a:t>
            </a:r>
            <a:endParaRPr lang="sv-SE" dirty="0">
              <a:solidFill>
                <a:srgbClr val="C00000"/>
              </a:solidFill>
            </a:endParaRPr>
          </a:p>
        </p:txBody>
      </p:sp>
      <p:sp>
        <p:nvSpPr>
          <p:cNvPr id="10" name="TextBox 9"/>
          <p:cNvSpPr txBox="1"/>
          <p:nvPr/>
        </p:nvSpPr>
        <p:spPr>
          <a:xfrm>
            <a:off x="6516216" y="1124744"/>
            <a:ext cx="1212191" cy="369332"/>
          </a:xfrm>
          <a:prstGeom prst="rect">
            <a:avLst/>
          </a:prstGeom>
          <a:noFill/>
        </p:spPr>
        <p:txBody>
          <a:bodyPr wrap="none" rtlCol="0">
            <a:spAutoFit/>
          </a:bodyPr>
          <a:lstStyle/>
          <a:p>
            <a:r>
              <a:rPr lang="sv-SE" dirty="0" smtClean="0">
                <a:solidFill>
                  <a:srgbClr val="C00000"/>
                </a:solidFill>
              </a:rPr>
              <a:t>9.500.000</a:t>
            </a:r>
            <a:endParaRPr lang="sv-SE" dirty="0">
              <a:solidFill>
                <a:srgbClr val="C00000"/>
              </a:solidFill>
            </a:endParaRPr>
          </a:p>
        </p:txBody>
      </p:sp>
      <p:sp>
        <p:nvSpPr>
          <p:cNvPr id="11" name="TextBox 10"/>
          <p:cNvSpPr txBox="1"/>
          <p:nvPr/>
        </p:nvSpPr>
        <p:spPr>
          <a:xfrm>
            <a:off x="539552" y="1988840"/>
            <a:ext cx="1338828" cy="369332"/>
          </a:xfrm>
          <a:prstGeom prst="rect">
            <a:avLst/>
          </a:prstGeom>
          <a:noFill/>
        </p:spPr>
        <p:txBody>
          <a:bodyPr wrap="none" rtlCol="0">
            <a:spAutoFit/>
          </a:bodyPr>
          <a:lstStyle/>
          <a:p>
            <a:r>
              <a:rPr lang="sv-SE" dirty="0" smtClean="0">
                <a:solidFill>
                  <a:srgbClr val="C00000"/>
                </a:solidFill>
              </a:rPr>
              <a:t>45.600.000</a:t>
            </a:r>
            <a:endParaRPr lang="sv-SE" dirty="0">
              <a:solidFill>
                <a:srgbClr val="C00000"/>
              </a:solidFill>
            </a:endParaRPr>
          </a:p>
        </p:txBody>
      </p:sp>
      <p:sp>
        <p:nvSpPr>
          <p:cNvPr id="12" name="TextBox 11"/>
          <p:cNvSpPr txBox="1"/>
          <p:nvPr/>
        </p:nvSpPr>
        <p:spPr>
          <a:xfrm>
            <a:off x="7164288" y="2780928"/>
            <a:ext cx="1338828" cy="369332"/>
          </a:xfrm>
          <a:prstGeom prst="rect">
            <a:avLst/>
          </a:prstGeom>
          <a:noFill/>
        </p:spPr>
        <p:txBody>
          <a:bodyPr wrap="none" rtlCol="0">
            <a:spAutoFit/>
          </a:bodyPr>
          <a:lstStyle/>
          <a:p>
            <a:r>
              <a:rPr lang="sv-SE" dirty="0" smtClean="0">
                <a:solidFill>
                  <a:srgbClr val="C00000"/>
                </a:solidFill>
              </a:rPr>
              <a:t>29.800.000</a:t>
            </a:r>
            <a:endParaRPr lang="sv-SE" dirty="0">
              <a:solidFill>
                <a:srgbClr val="C00000"/>
              </a:solidFill>
            </a:endParaRPr>
          </a:p>
        </p:txBody>
      </p:sp>
      <p:sp>
        <p:nvSpPr>
          <p:cNvPr id="13" name="TextBox 12"/>
          <p:cNvSpPr txBox="1"/>
          <p:nvPr/>
        </p:nvSpPr>
        <p:spPr>
          <a:xfrm>
            <a:off x="6876256" y="2060848"/>
            <a:ext cx="1212191" cy="369332"/>
          </a:xfrm>
          <a:prstGeom prst="rect">
            <a:avLst/>
          </a:prstGeom>
          <a:noFill/>
        </p:spPr>
        <p:txBody>
          <a:bodyPr wrap="none" rtlCol="0">
            <a:spAutoFit/>
          </a:bodyPr>
          <a:lstStyle/>
          <a:p>
            <a:r>
              <a:rPr lang="sv-SE" dirty="0" smtClean="0">
                <a:solidFill>
                  <a:srgbClr val="C00000"/>
                </a:solidFill>
              </a:rPr>
              <a:t>3.600.000</a:t>
            </a:r>
            <a:endParaRPr lang="sv-SE" dirty="0">
              <a:solidFill>
                <a:srgbClr val="C00000"/>
              </a:solidFill>
            </a:endParaRPr>
          </a:p>
        </p:txBody>
      </p:sp>
      <p:sp>
        <p:nvSpPr>
          <p:cNvPr id="14" name="TextBox 13"/>
          <p:cNvSpPr txBox="1"/>
          <p:nvPr/>
        </p:nvSpPr>
        <p:spPr>
          <a:xfrm>
            <a:off x="7164288" y="3645024"/>
            <a:ext cx="1338828" cy="369332"/>
          </a:xfrm>
          <a:prstGeom prst="rect">
            <a:avLst/>
          </a:prstGeom>
          <a:noFill/>
        </p:spPr>
        <p:txBody>
          <a:bodyPr wrap="none" rtlCol="0">
            <a:spAutoFit/>
          </a:bodyPr>
          <a:lstStyle/>
          <a:p>
            <a:r>
              <a:rPr lang="sv-SE" dirty="0" smtClean="0">
                <a:solidFill>
                  <a:srgbClr val="C00000"/>
                </a:solidFill>
              </a:rPr>
              <a:t>16.800.000</a:t>
            </a:r>
            <a:endParaRPr lang="sv-SE" dirty="0">
              <a:solidFill>
                <a:srgbClr val="C00000"/>
              </a:solidFill>
            </a:endParaRPr>
          </a:p>
        </p:txBody>
      </p:sp>
      <p:sp>
        <p:nvSpPr>
          <p:cNvPr id="15" name="TextBox 14"/>
          <p:cNvSpPr txBox="1"/>
          <p:nvPr/>
        </p:nvSpPr>
        <p:spPr>
          <a:xfrm>
            <a:off x="1043608" y="908720"/>
            <a:ext cx="1364989" cy="400110"/>
          </a:xfrm>
          <a:prstGeom prst="rect">
            <a:avLst/>
          </a:prstGeom>
          <a:noFill/>
        </p:spPr>
        <p:txBody>
          <a:bodyPr wrap="none" rtlCol="0">
            <a:spAutoFit/>
          </a:bodyPr>
          <a:lstStyle/>
          <a:p>
            <a:r>
              <a:rPr lang="sv-SE" sz="2000" dirty="0" smtClean="0">
                <a:solidFill>
                  <a:srgbClr val="C00000"/>
                </a:solidFill>
              </a:rPr>
              <a:t>Population</a:t>
            </a:r>
            <a:endParaRPr lang="sv-SE" sz="2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568952" cy="791815"/>
          </a:xfrm>
        </p:spPr>
        <p:txBody>
          <a:bodyPr>
            <a:normAutofit fontScale="90000"/>
          </a:bodyPr>
          <a:lstStyle/>
          <a:p>
            <a:pPr lvl="0"/>
            <a:r>
              <a:rPr lang="sv-SE" sz="4000" dirty="0" smtClean="0"/>
              <a:t>Quality of ICSRs</a:t>
            </a:r>
            <a:r>
              <a:rPr lang="sv-SE" sz="2800" dirty="0" smtClean="0"/>
              <a:t/>
            </a:r>
            <a:br>
              <a:rPr lang="sv-SE" sz="2800" dirty="0" smtClean="0"/>
            </a:br>
            <a:r>
              <a:rPr lang="sv-SE" sz="2800" dirty="0" smtClean="0"/>
              <a:t>vigiGrade - Completeness Score</a:t>
            </a:r>
            <a:endParaRPr lang="en-GB" sz="2800" dirty="0"/>
          </a:p>
        </p:txBody>
      </p:sp>
      <p:sp>
        <p:nvSpPr>
          <p:cNvPr id="5" name="Text Box 9"/>
          <p:cNvSpPr txBox="1">
            <a:spLocks noChangeArrowheads="1"/>
          </p:cNvSpPr>
          <p:nvPr/>
        </p:nvSpPr>
        <p:spPr bwMode="auto">
          <a:xfrm>
            <a:off x="683568" y="1628800"/>
            <a:ext cx="7632848" cy="57606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tabLst/>
            </a:pPr>
            <a:r>
              <a:rPr lang="sv-SE" sz="2200" dirty="0" smtClean="0">
                <a:cs typeface="Arial" pitchFamily="34" charset="0"/>
              </a:rPr>
              <a:t>Way of measuring the</a:t>
            </a:r>
            <a:r>
              <a:rPr lang="sv-SE" sz="2200" b="1" dirty="0" smtClean="0">
                <a:cs typeface="Arial" pitchFamily="34" charset="0"/>
              </a:rPr>
              <a:t> amount of information </a:t>
            </a:r>
            <a:r>
              <a:rPr lang="sv-SE" sz="2200" dirty="0" smtClean="0">
                <a:cs typeface="Arial" pitchFamily="34" charset="0"/>
              </a:rPr>
              <a:t>on ICSRs</a:t>
            </a:r>
            <a:endParaRPr lang="en-GB" sz="2200" b="1" dirty="0" smtClean="0"/>
          </a:p>
          <a:p>
            <a:pPr lvl="0">
              <a:spcAft>
                <a:spcPts val="1000"/>
              </a:spcAft>
            </a:pPr>
            <a:endParaRPr lang="en-GB" sz="2000" b="1" dirty="0" smtClean="0"/>
          </a:p>
        </p:txBody>
      </p:sp>
      <p:sp>
        <p:nvSpPr>
          <p:cNvPr id="9" name="Down Arrow 8"/>
          <p:cNvSpPr/>
          <p:nvPr/>
        </p:nvSpPr>
        <p:spPr>
          <a:xfrm>
            <a:off x="4067944" y="2132856"/>
            <a:ext cx="216024" cy="288032"/>
          </a:xfrm>
          <a:prstGeom prst="down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 Box 9"/>
          <p:cNvSpPr txBox="1">
            <a:spLocks noChangeArrowheads="1"/>
          </p:cNvSpPr>
          <p:nvPr/>
        </p:nvSpPr>
        <p:spPr bwMode="auto">
          <a:xfrm>
            <a:off x="683568" y="2564904"/>
            <a:ext cx="7704856" cy="57606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a:spcAft>
                <a:spcPts val="1000"/>
              </a:spcAft>
            </a:pPr>
            <a:r>
              <a:rPr lang="en-GB" sz="2000" dirty="0" smtClean="0">
                <a:latin typeface="Arial" pitchFamily="34" charset="0"/>
                <a:cs typeface="Arial" pitchFamily="34" charset="0"/>
              </a:rPr>
              <a:t>    </a:t>
            </a:r>
            <a:r>
              <a:rPr lang="en-GB" sz="2200" dirty="0" smtClean="0">
                <a:latin typeface="Arial" pitchFamily="34" charset="0"/>
                <a:cs typeface="Arial" pitchFamily="34" charset="0"/>
              </a:rPr>
              <a:t>Calculated from </a:t>
            </a:r>
            <a:r>
              <a:rPr lang="en-GB" sz="2200" b="1" dirty="0" smtClean="0">
                <a:latin typeface="Arial" pitchFamily="34" charset="0"/>
                <a:cs typeface="Arial" pitchFamily="34" charset="0"/>
              </a:rPr>
              <a:t>8 parameters </a:t>
            </a:r>
            <a:r>
              <a:rPr lang="en-GB" sz="2200" dirty="0" smtClean="0">
                <a:latin typeface="Arial" pitchFamily="34" charset="0"/>
                <a:cs typeface="Arial" pitchFamily="34" charset="0"/>
              </a:rPr>
              <a:t>important for analysis:</a:t>
            </a:r>
            <a:endParaRPr lang="en-GB" sz="2000" b="1" dirty="0" smtClean="0"/>
          </a:p>
        </p:txBody>
      </p:sp>
      <p:graphicFrame>
        <p:nvGraphicFramePr>
          <p:cNvPr id="25" name="Diagram 24"/>
          <p:cNvGraphicFramePr/>
          <p:nvPr/>
        </p:nvGraphicFramePr>
        <p:xfrm>
          <a:off x="1691680" y="3212976"/>
          <a:ext cx="1944216"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nvGraphicFramePr>
        <p:xfrm>
          <a:off x="4572000" y="3212976"/>
          <a:ext cx="1872208" cy="31683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Graphic spid="1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5351983" y="5705475"/>
            <a:ext cx="3769372" cy="1112273"/>
          </a:xfrm>
          <a:prstGeom prst="rect">
            <a:avLst/>
          </a:prstGeom>
          <a:noFill/>
          <a:ln w="9525">
            <a:noFill/>
            <a:miter lim="800000"/>
            <a:headEnd/>
            <a:tailEnd/>
          </a:ln>
        </p:spPr>
      </p:pic>
      <p:sp>
        <p:nvSpPr>
          <p:cNvPr id="26" name="TextBox 25"/>
          <p:cNvSpPr txBox="1"/>
          <p:nvPr/>
        </p:nvSpPr>
        <p:spPr>
          <a:xfrm rot="16200000">
            <a:off x="-68947" y="3418631"/>
            <a:ext cx="1678665" cy="523220"/>
          </a:xfrm>
          <a:prstGeom prst="rect">
            <a:avLst/>
          </a:prstGeom>
          <a:noFill/>
        </p:spPr>
        <p:txBody>
          <a:bodyPr wrap="none" rtlCol="0">
            <a:spAutoFit/>
          </a:bodyPr>
          <a:lstStyle/>
          <a:p>
            <a:r>
              <a:rPr lang="sv-SE" sz="2800" dirty="0" smtClean="0"/>
              <a:t>Countries</a:t>
            </a:r>
            <a:endParaRPr lang="sv-SE" sz="2800" dirty="0"/>
          </a:p>
        </p:txBody>
      </p:sp>
      <p:pic>
        <p:nvPicPr>
          <p:cNvPr id="2" name="Picture 2"/>
          <p:cNvPicPr>
            <a:picLocks noChangeAspect="1" noChangeArrowheads="1"/>
          </p:cNvPicPr>
          <p:nvPr/>
        </p:nvPicPr>
        <p:blipFill>
          <a:blip r:embed="rId4" cstate="print"/>
          <a:srcRect b="84085"/>
          <a:stretch>
            <a:fillRect/>
          </a:stretch>
        </p:blipFill>
        <p:spPr bwMode="auto">
          <a:xfrm>
            <a:off x="1478449" y="1728662"/>
            <a:ext cx="6565460" cy="605260"/>
          </a:xfrm>
          <a:prstGeom prst="rect">
            <a:avLst/>
          </a:prstGeom>
          <a:noFill/>
          <a:ln w="9525">
            <a:noFill/>
            <a:miter lim="800000"/>
            <a:headEnd/>
            <a:tailEnd/>
          </a:ln>
        </p:spPr>
      </p:pic>
      <p:pic>
        <p:nvPicPr>
          <p:cNvPr id="17411" name="Picture 3"/>
          <p:cNvPicPr>
            <a:picLocks noChangeAspect="1" noChangeArrowheads="1"/>
          </p:cNvPicPr>
          <p:nvPr/>
        </p:nvPicPr>
        <p:blipFill>
          <a:blip r:embed="rId5" cstate="print"/>
          <a:srcRect/>
          <a:stretch>
            <a:fillRect/>
          </a:stretch>
        </p:blipFill>
        <p:spPr bwMode="auto">
          <a:xfrm>
            <a:off x="1469238" y="3379688"/>
            <a:ext cx="6592148" cy="373644"/>
          </a:xfrm>
          <a:prstGeom prst="rect">
            <a:avLst/>
          </a:prstGeom>
          <a:noFill/>
          <a:ln w="9525">
            <a:noFill/>
            <a:miter lim="800000"/>
            <a:headEnd/>
            <a:tailEnd/>
          </a:ln>
        </p:spPr>
      </p:pic>
      <p:pic>
        <p:nvPicPr>
          <p:cNvPr id="17412" name="Picture 4"/>
          <p:cNvPicPr>
            <a:picLocks noChangeAspect="1" noChangeArrowheads="1"/>
          </p:cNvPicPr>
          <p:nvPr/>
        </p:nvPicPr>
        <p:blipFill>
          <a:blip r:embed="rId6" cstate="print"/>
          <a:srcRect b="62387"/>
          <a:stretch>
            <a:fillRect/>
          </a:stretch>
        </p:blipFill>
        <p:spPr bwMode="auto">
          <a:xfrm>
            <a:off x="1420551" y="4706199"/>
            <a:ext cx="6538778" cy="336287"/>
          </a:xfrm>
          <a:prstGeom prst="rect">
            <a:avLst/>
          </a:prstGeom>
          <a:noFill/>
          <a:ln w="9525">
            <a:noFill/>
            <a:miter lim="800000"/>
            <a:headEnd/>
            <a:tailEnd/>
          </a:ln>
        </p:spPr>
      </p:pic>
      <p:pic>
        <p:nvPicPr>
          <p:cNvPr id="3" name="Picture 5"/>
          <p:cNvPicPr>
            <a:picLocks noChangeAspect="1" noChangeArrowheads="1"/>
          </p:cNvPicPr>
          <p:nvPr/>
        </p:nvPicPr>
        <p:blipFill>
          <a:blip r:embed="rId7" cstate="print"/>
          <a:srcRect/>
          <a:stretch>
            <a:fillRect/>
          </a:stretch>
        </p:blipFill>
        <p:spPr bwMode="auto">
          <a:xfrm>
            <a:off x="1259632" y="4290405"/>
            <a:ext cx="6738940" cy="306922"/>
          </a:xfrm>
          <a:prstGeom prst="rect">
            <a:avLst/>
          </a:prstGeom>
          <a:noFill/>
          <a:ln w="9525">
            <a:noFill/>
            <a:miter lim="800000"/>
            <a:headEnd/>
            <a:tailEnd/>
          </a:ln>
        </p:spPr>
      </p:pic>
      <p:pic>
        <p:nvPicPr>
          <p:cNvPr id="4" name="Picture 6"/>
          <p:cNvPicPr>
            <a:picLocks noChangeAspect="1" noChangeArrowheads="1"/>
          </p:cNvPicPr>
          <p:nvPr/>
        </p:nvPicPr>
        <p:blipFill>
          <a:blip r:embed="rId8" cstate="print"/>
          <a:srcRect/>
          <a:stretch>
            <a:fillRect/>
          </a:stretch>
        </p:blipFill>
        <p:spPr bwMode="auto">
          <a:xfrm>
            <a:off x="1297846" y="3880843"/>
            <a:ext cx="6698916" cy="293578"/>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t="91311"/>
          <a:stretch>
            <a:fillRect/>
          </a:stretch>
        </p:blipFill>
        <p:spPr bwMode="auto">
          <a:xfrm>
            <a:off x="1471310" y="2932797"/>
            <a:ext cx="6565465" cy="330449"/>
          </a:xfrm>
          <a:prstGeom prst="rect">
            <a:avLst/>
          </a:prstGeom>
          <a:noFill/>
          <a:ln w="9525">
            <a:noFill/>
            <a:miter lim="800000"/>
            <a:headEnd/>
            <a:tailEnd/>
          </a:ln>
        </p:spPr>
      </p:pic>
      <p:pic>
        <p:nvPicPr>
          <p:cNvPr id="17" name="Picture 2"/>
          <p:cNvPicPr>
            <a:picLocks noChangeAspect="1" noChangeArrowheads="1"/>
          </p:cNvPicPr>
          <p:nvPr/>
        </p:nvPicPr>
        <p:blipFill>
          <a:blip r:embed="rId4" cstate="print"/>
          <a:srcRect t="42442" b="50752"/>
          <a:stretch>
            <a:fillRect/>
          </a:stretch>
        </p:blipFill>
        <p:spPr bwMode="auto">
          <a:xfrm>
            <a:off x="1482197" y="2538561"/>
            <a:ext cx="6565461" cy="258861"/>
          </a:xfrm>
          <a:prstGeom prst="rect">
            <a:avLst/>
          </a:prstGeom>
          <a:noFill/>
          <a:ln w="9525">
            <a:noFill/>
            <a:miter lim="800000"/>
            <a:headEnd/>
            <a:tailEnd/>
          </a:ln>
        </p:spPr>
      </p:pic>
      <p:pic>
        <p:nvPicPr>
          <p:cNvPr id="18" name="Picture 4"/>
          <p:cNvPicPr>
            <a:picLocks noChangeAspect="1" noChangeArrowheads="1"/>
          </p:cNvPicPr>
          <p:nvPr/>
        </p:nvPicPr>
        <p:blipFill>
          <a:blip r:embed="rId6" cstate="print"/>
          <a:srcRect t="62333"/>
          <a:stretch>
            <a:fillRect/>
          </a:stretch>
        </p:blipFill>
        <p:spPr bwMode="auto">
          <a:xfrm>
            <a:off x="1393480" y="5161250"/>
            <a:ext cx="6538775" cy="336773"/>
          </a:xfrm>
          <a:prstGeom prst="rect">
            <a:avLst/>
          </a:prstGeom>
          <a:noFill/>
          <a:ln w="9525">
            <a:noFill/>
            <a:miter lim="800000"/>
            <a:headEnd/>
            <a:tailEnd/>
          </a:ln>
        </p:spPr>
      </p:pic>
      <p:sp>
        <p:nvSpPr>
          <p:cNvPr id="19" name="TextBox 18"/>
          <p:cNvSpPr txBox="1"/>
          <p:nvPr/>
        </p:nvSpPr>
        <p:spPr>
          <a:xfrm>
            <a:off x="1400811" y="1916832"/>
            <a:ext cx="689574" cy="461665"/>
          </a:xfrm>
          <a:prstGeom prst="rect">
            <a:avLst/>
          </a:prstGeom>
          <a:solidFill>
            <a:schemeClr val="bg1"/>
          </a:solidFill>
        </p:spPr>
        <p:txBody>
          <a:bodyPr wrap="square" rtlCol="0">
            <a:spAutoFit/>
          </a:bodyPr>
          <a:lstStyle/>
          <a:p>
            <a:r>
              <a:rPr lang="sv-SE" sz="2400" dirty="0" smtClean="0"/>
              <a:t>%</a:t>
            </a:r>
          </a:p>
        </p:txBody>
      </p:sp>
      <p:sp>
        <p:nvSpPr>
          <p:cNvPr id="16" name="Title 1"/>
          <p:cNvSpPr txBox="1">
            <a:spLocks/>
          </p:cNvSpPr>
          <p:nvPr/>
        </p:nvSpPr>
        <p:spPr>
          <a:xfrm>
            <a:off x="251520" y="260648"/>
            <a:ext cx="8640960" cy="864096"/>
          </a:xfrm>
          <a:prstGeom prst="rect">
            <a:avLst/>
          </a:prstGeom>
        </p:spPr>
        <p:txBody>
          <a:bodyPr>
            <a:normAutofit fontScale="90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4000" b="1" i="0" u="none" strike="noStrike" kern="0" cap="none" spc="0" normalizeH="0" baseline="0" noProof="0" dirty="0" smtClean="0">
                <a:ln>
                  <a:noFill/>
                </a:ln>
                <a:solidFill>
                  <a:schemeClr val="accent2"/>
                </a:solidFill>
                <a:effectLst/>
                <a:uLnTx/>
                <a:uFillTx/>
                <a:latin typeface="+mj-lt"/>
                <a:ea typeface="+mj-ea"/>
                <a:cs typeface="+mj-cs"/>
              </a:rPr>
              <a:t>Quality of ICSRs</a:t>
            </a:r>
            <a:r>
              <a:rPr kumimoji="0" lang="sv-SE" sz="2800" b="1" i="0" u="none" strike="noStrike" kern="0" cap="none" spc="0" normalizeH="0" baseline="0" noProof="0" dirty="0" smtClean="0">
                <a:ln>
                  <a:noFill/>
                </a:ln>
                <a:solidFill>
                  <a:schemeClr val="accent2"/>
                </a:solidFill>
                <a:effectLst/>
                <a:uLnTx/>
                <a:uFillTx/>
                <a:latin typeface="+mj-lt"/>
                <a:ea typeface="+mj-ea"/>
                <a:cs typeface="+mj-cs"/>
              </a:rPr>
              <a:t/>
            </a:r>
            <a:br>
              <a:rPr kumimoji="0" lang="sv-SE" sz="2800" b="1" i="0" u="none" strike="noStrike" kern="0" cap="none" spc="0" normalizeH="0" baseline="0" noProof="0" dirty="0" smtClean="0">
                <a:ln>
                  <a:noFill/>
                </a:ln>
                <a:solidFill>
                  <a:schemeClr val="accent2"/>
                </a:solidFill>
                <a:effectLst/>
                <a:uLnTx/>
                <a:uFillTx/>
                <a:latin typeface="+mj-lt"/>
                <a:ea typeface="+mj-ea"/>
                <a:cs typeface="+mj-cs"/>
              </a:rPr>
            </a:br>
            <a:r>
              <a:rPr kumimoji="0" lang="sv-SE" sz="2800" b="1" i="0" u="none" strike="noStrike" kern="0" cap="none" spc="0" normalizeH="0" baseline="0" noProof="0" dirty="0" smtClean="0">
                <a:ln>
                  <a:noFill/>
                </a:ln>
                <a:solidFill>
                  <a:schemeClr val="accent2"/>
                </a:solidFill>
                <a:effectLst/>
                <a:uLnTx/>
                <a:uFillTx/>
                <a:latin typeface="+mj-lt"/>
                <a:ea typeface="+mj-ea"/>
                <a:cs typeface="+mj-cs"/>
              </a:rPr>
              <a:t>vigiGrade - Completeness Score</a:t>
            </a:r>
            <a:endParaRPr kumimoji="0" lang="en-GB" sz="2800" b="1"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noGrp="1"/>
          </p:cNvGraphicFramePr>
          <p:nvPr/>
        </p:nvGraphicFramePr>
        <p:xfrm>
          <a:off x="-252536" y="0"/>
          <a:ext cx="9793088" cy="6858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p:cNvPicPr>
            <a:picLocks noChangeAspect="1" noChangeArrowheads="1"/>
          </p:cNvPicPr>
          <p:nvPr/>
        </p:nvPicPr>
        <p:blipFill>
          <a:blip r:embed="rId4" cstate="print"/>
          <a:srcRect/>
          <a:stretch>
            <a:fillRect/>
          </a:stretch>
        </p:blipFill>
        <p:spPr bwMode="auto">
          <a:xfrm>
            <a:off x="0" y="0"/>
            <a:ext cx="3563888" cy="189563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Reporting format</a:t>
            </a:r>
            <a:endParaRPr lang="sv-SE" dirty="0"/>
          </a:p>
        </p:txBody>
      </p:sp>
      <p:sp>
        <p:nvSpPr>
          <p:cNvPr id="4" name="Oval 3"/>
          <p:cNvSpPr/>
          <p:nvPr/>
        </p:nvSpPr>
        <p:spPr>
          <a:xfrm>
            <a:off x="899592" y="1844824"/>
            <a:ext cx="2664296" cy="23762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Oval 5"/>
          <p:cNvSpPr/>
          <p:nvPr/>
        </p:nvSpPr>
        <p:spPr>
          <a:xfrm>
            <a:off x="3203847" y="4293096"/>
            <a:ext cx="2692127" cy="23363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Oval 7"/>
          <p:cNvSpPr/>
          <p:nvPr/>
        </p:nvSpPr>
        <p:spPr>
          <a:xfrm>
            <a:off x="5652120" y="1844823"/>
            <a:ext cx="2587005" cy="235570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Box 13"/>
          <p:cNvSpPr txBox="1"/>
          <p:nvPr/>
        </p:nvSpPr>
        <p:spPr>
          <a:xfrm>
            <a:off x="1187624" y="2420888"/>
            <a:ext cx="2016224" cy="584775"/>
          </a:xfrm>
          <a:prstGeom prst="rect">
            <a:avLst/>
          </a:prstGeom>
          <a:noFill/>
        </p:spPr>
        <p:txBody>
          <a:bodyPr wrap="square" rtlCol="0">
            <a:spAutoFit/>
          </a:bodyPr>
          <a:lstStyle/>
          <a:p>
            <a:r>
              <a:rPr lang="sv-SE" sz="3200" dirty="0" smtClean="0">
                <a:solidFill>
                  <a:srgbClr val="C00000"/>
                </a:solidFill>
              </a:rPr>
              <a:t>Country A</a:t>
            </a:r>
            <a:endParaRPr lang="sv-SE" sz="3200" dirty="0">
              <a:solidFill>
                <a:srgbClr val="C00000"/>
              </a:solidFill>
            </a:endParaRPr>
          </a:p>
        </p:txBody>
      </p:sp>
      <p:sp>
        <p:nvSpPr>
          <p:cNvPr id="15" name="TextBox 14"/>
          <p:cNvSpPr txBox="1"/>
          <p:nvPr/>
        </p:nvSpPr>
        <p:spPr>
          <a:xfrm>
            <a:off x="5940152" y="2420888"/>
            <a:ext cx="1978427" cy="584775"/>
          </a:xfrm>
          <a:prstGeom prst="rect">
            <a:avLst/>
          </a:prstGeom>
          <a:noFill/>
        </p:spPr>
        <p:txBody>
          <a:bodyPr wrap="none" rtlCol="0">
            <a:spAutoFit/>
          </a:bodyPr>
          <a:lstStyle/>
          <a:p>
            <a:r>
              <a:rPr lang="sv-SE" sz="3200" dirty="0" smtClean="0">
                <a:solidFill>
                  <a:srgbClr val="00B050"/>
                </a:solidFill>
              </a:rPr>
              <a:t>Country C</a:t>
            </a:r>
            <a:endParaRPr lang="sv-SE" sz="3200" dirty="0">
              <a:solidFill>
                <a:srgbClr val="00B050"/>
              </a:solidFill>
            </a:endParaRPr>
          </a:p>
        </p:txBody>
      </p:sp>
      <p:sp>
        <p:nvSpPr>
          <p:cNvPr id="16" name="TextBox 15"/>
          <p:cNvSpPr txBox="1"/>
          <p:nvPr/>
        </p:nvSpPr>
        <p:spPr>
          <a:xfrm>
            <a:off x="3563888" y="4869160"/>
            <a:ext cx="1973617" cy="584775"/>
          </a:xfrm>
          <a:prstGeom prst="rect">
            <a:avLst/>
          </a:prstGeom>
          <a:noFill/>
        </p:spPr>
        <p:txBody>
          <a:bodyPr wrap="none" rtlCol="0">
            <a:spAutoFit/>
          </a:bodyPr>
          <a:lstStyle/>
          <a:p>
            <a:r>
              <a:rPr lang="sv-SE" sz="3200" dirty="0" smtClean="0">
                <a:solidFill>
                  <a:srgbClr val="0070C0"/>
                </a:solidFill>
              </a:rPr>
              <a:t>Country B</a:t>
            </a:r>
            <a:endParaRPr lang="sv-SE" sz="3200" dirty="0">
              <a:solidFill>
                <a:srgbClr val="0070C0"/>
              </a:solidFill>
            </a:endParaRPr>
          </a:p>
        </p:txBody>
      </p:sp>
      <p:sp>
        <p:nvSpPr>
          <p:cNvPr id="17" name="TextBox 16"/>
          <p:cNvSpPr txBox="1"/>
          <p:nvPr/>
        </p:nvSpPr>
        <p:spPr>
          <a:xfrm>
            <a:off x="1547664" y="2924944"/>
            <a:ext cx="1368152" cy="769441"/>
          </a:xfrm>
          <a:prstGeom prst="rect">
            <a:avLst/>
          </a:prstGeom>
          <a:noFill/>
        </p:spPr>
        <p:txBody>
          <a:bodyPr wrap="square" rtlCol="0">
            <a:spAutoFit/>
          </a:bodyPr>
          <a:lstStyle/>
          <a:p>
            <a:r>
              <a:rPr lang="th-TH" sz="4400" dirty="0" smtClean="0">
                <a:solidFill>
                  <a:srgbClr val="C00000"/>
                </a:solidFill>
              </a:rPr>
              <a:t>สวัสดี</a:t>
            </a:r>
            <a:endParaRPr lang="sv-SE" sz="4400" dirty="0">
              <a:solidFill>
                <a:srgbClr val="C00000"/>
              </a:solidFill>
            </a:endParaRPr>
          </a:p>
        </p:txBody>
      </p:sp>
      <p:sp>
        <p:nvSpPr>
          <p:cNvPr id="19" name="TextBox 18"/>
          <p:cNvSpPr txBox="1"/>
          <p:nvPr/>
        </p:nvSpPr>
        <p:spPr>
          <a:xfrm>
            <a:off x="3779912" y="5445224"/>
            <a:ext cx="1728192" cy="707886"/>
          </a:xfrm>
          <a:prstGeom prst="rect">
            <a:avLst/>
          </a:prstGeom>
          <a:noFill/>
        </p:spPr>
        <p:txBody>
          <a:bodyPr wrap="square" rtlCol="0">
            <a:spAutoFit/>
          </a:bodyPr>
          <a:lstStyle/>
          <a:p>
            <a:r>
              <a:rPr lang="ar-AE" sz="4000" dirty="0" smtClean="0">
                <a:solidFill>
                  <a:srgbClr val="0070C0"/>
                </a:solidFill>
              </a:rPr>
              <a:t>يوم جيد</a:t>
            </a:r>
            <a:endParaRPr lang="sv-SE" sz="4000" dirty="0">
              <a:solidFill>
                <a:srgbClr val="0070C0"/>
              </a:solidFill>
            </a:endParaRPr>
          </a:p>
        </p:txBody>
      </p:sp>
      <p:sp>
        <p:nvSpPr>
          <p:cNvPr id="24" name="TextBox 23"/>
          <p:cNvSpPr txBox="1"/>
          <p:nvPr/>
        </p:nvSpPr>
        <p:spPr>
          <a:xfrm>
            <a:off x="5868144" y="2977788"/>
            <a:ext cx="2420406" cy="523220"/>
          </a:xfrm>
          <a:prstGeom prst="rect">
            <a:avLst/>
          </a:prstGeom>
          <a:noFill/>
        </p:spPr>
        <p:txBody>
          <a:bodyPr wrap="none" rtlCol="0">
            <a:spAutoFit/>
          </a:bodyPr>
          <a:lstStyle/>
          <a:p>
            <a:r>
              <a:rPr lang="ms-MY" sz="2800" dirty="0" smtClean="0">
                <a:solidFill>
                  <a:srgbClr val="00B050"/>
                </a:solidFill>
              </a:rPr>
              <a:t>hari yang baik</a:t>
            </a:r>
            <a:endParaRPr lang="sv-SE" sz="2800" dirty="0">
              <a:solidFill>
                <a:srgbClr val="00B050"/>
              </a:solidFill>
            </a:endParaRPr>
          </a:p>
        </p:txBody>
      </p:sp>
      <p:sp>
        <p:nvSpPr>
          <p:cNvPr id="20" name="TextBox 19"/>
          <p:cNvSpPr txBox="1"/>
          <p:nvPr/>
        </p:nvSpPr>
        <p:spPr>
          <a:xfrm>
            <a:off x="3995936" y="1988840"/>
            <a:ext cx="1327608" cy="769441"/>
          </a:xfrm>
          <a:prstGeom prst="rect">
            <a:avLst/>
          </a:prstGeom>
          <a:noFill/>
        </p:spPr>
        <p:txBody>
          <a:bodyPr wrap="none" rtlCol="0">
            <a:spAutoFit/>
          </a:bodyPr>
          <a:lstStyle/>
          <a:p>
            <a:r>
              <a:rPr lang="sv-SE" sz="4400" dirty="0" smtClean="0"/>
              <a:t>UMC</a:t>
            </a:r>
            <a:endParaRPr lang="sv-SE" sz="4400" dirty="0"/>
          </a:p>
        </p:txBody>
      </p:sp>
      <p:cxnSp>
        <p:nvCxnSpPr>
          <p:cNvPr id="22" name="Straight Arrow Connector 21"/>
          <p:cNvCxnSpPr>
            <a:endCxn id="20" idx="1"/>
          </p:cNvCxnSpPr>
          <p:nvPr/>
        </p:nvCxnSpPr>
        <p:spPr>
          <a:xfrm flipV="1">
            <a:off x="3419872" y="2373561"/>
            <a:ext cx="576064" cy="4732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644008" y="2852936"/>
            <a:ext cx="0" cy="95875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0" idx="3"/>
          </p:cNvCxnSpPr>
          <p:nvPr/>
        </p:nvCxnSpPr>
        <p:spPr>
          <a:xfrm flipH="1">
            <a:off x="5323544" y="2348880"/>
            <a:ext cx="472592" cy="2468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5" grpId="0"/>
      <p:bldP spid="16" grpId="0"/>
      <p:bldP spid="19" grpId="0"/>
      <p:bldP spid="24"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55650" y="188913"/>
            <a:ext cx="7560766" cy="1143000"/>
          </a:xfrm>
        </p:spPr>
        <p:txBody>
          <a:bodyPr>
            <a:normAutofit fontScale="90000"/>
          </a:bodyPr>
          <a:lstStyle/>
          <a:p>
            <a:r>
              <a:rPr lang="sv-SE" dirty="0" smtClean="0"/>
              <a:t>Reporting format and harmonization – E2B </a:t>
            </a:r>
            <a:endParaRPr lang="sv-SE" dirty="0"/>
          </a:p>
        </p:txBody>
      </p:sp>
      <p:pic>
        <p:nvPicPr>
          <p:cNvPr id="4" name="Picture 2" descr="C:\Users\NadjaJ.UMC\AppData\Local\Microsoft\Windows\Temporary Internet Files\Content.IE5\VP45MOXA\MC900432646[1].png"/>
          <p:cNvPicPr>
            <a:picLocks noChangeAspect="1" noChangeArrowheads="1"/>
          </p:cNvPicPr>
          <p:nvPr/>
        </p:nvPicPr>
        <p:blipFill>
          <a:blip r:embed="rId3" cstate="print"/>
          <a:srcRect/>
          <a:stretch>
            <a:fillRect/>
          </a:stretch>
        </p:blipFill>
        <p:spPr bwMode="auto">
          <a:xfrm>
            <a:off x="1547663" y="2232177"/>
            <a:ext cx="1556863" cy="1556863"/>
          </a:xfrm>
          <a:prstGeom prst="rect">
            <a:avLst/>
          </a:prstGeom>
          <a:noFill/>
        </p:spPr>
      </p:pic>
      <p:sp>
        <p:nvSpPr>
          <p:cNvPr id="5" name="Oval 4"/>
          <p:cNvSpPr/>
          <p:nvPr/>
        </p:nvSpPr>
        <p:spPr>
          <a:xfrm>
            <a:off x="899592" y="1844824"/>
            <a:ext cx="2664296" cy="2376264"/>
          </a:xfrm>
          <a:prstGeom prst="ellipse">
            <a:avLst/>
          </a:prstGeom>
          <a:no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Oval 5"/>
          <p:cNvSpPr/>
          <p:nvPr/>
        </p:nvSpPr>
        <p:spPr>
          <a:xfrm>
            <a:off x="3203847" y="4293096"/>
            <a:ext cx="2692127" cy="2336304"/>
          </a:xfrm>
          <a:prstGeom prst="ellipse">
            <a:avLst/>
          </a:prstGeom>
          <a:no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Oval 6"/>
          <p:cNvSpPr/>
          <p:nvPr/>
        </p:nvSpPr>
        <p:spPr>
          <a:xfrm>
            <a:off x="5652120" y="1844823"/>
            <a:ext cx="2587005" cy="2355702"/>
          </a:xfrm>
          <a:prstGeom prst="ellipse">
            <a:avLst/>
          </a:prstGeom>
          <a:no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Box 8"/>
          <p:cNvSpPr txBox="1"/>
          <p:nvPr/>
        </p:nvSpPr>
        <p:spPr>
          <a:xfrm>
            <a:off x="1600547" y="1884437"/>
            <a:ext cx="1257735" cy="369332"/>
          </a:xfrm>
          <a:prstGeom prst="rect">
            <a:avLst/>
          </a:prstGeom>
          <a:noFill/>
        </p:spPr>
        <p:txBody>
          <a:bodyPr wrap="square" rtlCol="0">
            <a:spAutoFit/>
          </a:bodyPr>
          <a:lstStyle/>
          <a:p>
            <a:r>
              <a:rPr lang="sv-SE" dirty="0" smtClean="0">
                <a:solidFill>
                  <a:srgbClr val="C00000"/>
                </a:solidFill>
              </a:rPr>
              <a:t>Country A</a:t>
            </a:r>
            <a:endParaRPr lang="sv-SE" dirty="0">
              <a:solidFill>
                <a:srgbClr val="C00000"/>
              </a:solidFill>
            </a:endParaRPr>
          </a:p>
        </p:txBody>
      </p:sp>
      <p:sp>
        <p:nvSpPr>
          <p:cNvPr id="12" name="TextBox 11"/>
          <p:cNvSpPr txBox="1"/>
          <p:nvPr/>
        </p:nvSpPr>
        <p:spPr>
          <a:xfrm>
            <a:off x="1547664" y="3717032"/>
            <a:ext cx="1257735" cy="369332"/>
          </a:xfrm>
          <a:prstGeom prst="rect">
            <a:avLst/>
          </a:prstGeom>
          <a:noFill/>
        </p:spPr>
        <p:txBody>
          <a:bodyPr wrap="square" rtlCol="0">
            <a:spAutoFit/>
          </a:bodyPr>
          <a:lstStyle/>
          <a:p>
            <a:r>
              <a:rPr lang="sv-SE" dirty="0" smtClean="0">
                <a:solidFill>
                  <a:srgbClr val="D6A300"/>
                </a:solidFill>
              </a:rPr>
              <a:t>     E2B</a:t>
            </a:r>
          </a:p>
        </p:txBody>
      </p:sp>
      <p:pic>
        <p:nvPicPr>
          <p:cNvPr id="13" name="Picture 5" descr="C:\Users\NadjaJ.UMC\AppData\Local\Microsoft\Windows\Temporary Internet Files\Content.IE5\VP45MOXA\MC900431576[1].png"/>
          <p:cNvPicPr>
            <a:picLocks noChangeAspect="1" noChangeArrowheads="1"/>
          </p:cNvPicPr>
          <p:nvPr/>
        </p:nvPicPr>
        <p:blipFill>
          <a:blip r:embed="rId4" cstate="print"/>
          <a:srcRect/>
          <a:stretch>
            <a:fillRect/>
          </a:stretch>
        </p:blipFill>
        <p:spPr bwMode="auto">
          <a:xfrm>
            <a:off x="6228184" y="2276872"/>
            <a:ext cx="1459799" cy="1469530"/>
          </a:xfrm>
          <a:prstGeom prst="rect">
            <a:avLst/>
          </a:prstGeom>
          <a:noFill/>
        </p:spPr>
      </p:pic>
      <p:pic>
        <p:nvPicPr>
          <p:cNvPr id="16" name="Picture 7" descr="C:\Users\NadjaJ.UMC\AppData\Local\Microsoft\Windows\Temporary Internet Files\Content.IE5\KEWNAHK8\MC900431540[1].png"/>
          <p:cNvPicPr>
            <a:picLocks noChangeAspect="1" noChangeArrowheads="1"/>
          </p:cNvPicPr>
          <p:nvPr/>
        </p:nvPicPr>
        <p:blipFill>
          <a:blip r:embed="rId5" cstate="print"/>
          <a:srcRect/>
          <a:stretch>
            <a:fillRect/>
          </a:stretch>
        </p:blipFill>
        <p:spPr bwMode="auto">
          <a:xfrm>
            <a:off x="3779913" y="4809751"/>
            <a:ext cx="1224136" cy="1319429"/>
          </a:xfrm>
          <a:prstGeom prst="rect">
            <a:avLst/>
          </a:prstGeom>
          <a:noFill/>
        </p:spPr>
      </p:pic>
      <p:sp>
        <p:nvSpPr>
          <p:cNvPr id="19" name="TextBox 18"/>
          <p:cNvSpPr txBox="1"/>
          <p:nvPr/>
        </p:nvSpPr>
        <p:spPr>
          <a:xfrm>
            <a:off x="3917454" y="4440560"/>
            <a:ext cx="1257735" cy="369332"/>
          </a:xfrm>
          <a:prstGeom prst="rect">
            <a:avLst/>
          </a:prstGeom>
          <a:noFill/>
        </p:spPr>
        <p:txBody>
          <a:bodyPr wrap="square" rtlCol="0">
            <a:spAutoFit/>
          </a:bodyPr>
          <a:lstStyle/>
          <a:p>
            <a:r>
              <a:rPr lang="sv-SE" dirty="0" smtClean="0">
                <a:solidFill>
                  <a:srgbClr val="0070C0"/>
                </a:solidFill>
              </a:rPr>
              <a:t>Country B</a:t>
            </a:r>
            <a:endParaRPr lang="sv-SE" dirty="0">
              <a:solidFill>
                <a:srgbClr val="0070C0"/>
              </a:solidFill>
            </a:endParaRPr>
          </a:p>
        </p:txBody>
      </p:sp>
      <p:sp>
        <p:nvSpPr>
          <p:cNvPr id="20" name="TextBox 19"/>
          <p:cNvSpPr txBox="1"/>
          <p:nvPr/>
        </p:nvSpPr>
        <p:spPr>
          <a:xfrm>
            <a:off x="6300192" y="1988840"/>
            <a:ext cx="1257735" cy="369332"/>
          </a:xfrm>
          <a:prstGeom prst="rect">
            <a:avLst/>
          </a:prstGeom>
          <a:noFill/>
        </p:spPr>
        <p:txBody>
          <a:bodyPr wrap="square" rtlCol="0">
            <a:spAutoFit/>
          </a:bodyPr>
          <a:lstStyle/>
          <a:p>
            <a:r>
              <a:rPr lang="sv-SE" dirty="0" smtClean="0">
                <a:solidFill>
                  <a:srgbClr val="00B050"/>
                </a:solidFill>
              </a:rPr>
              <a:t>Country C</a:t>
            </a:r>
            <a:endParaRPr lang="sv-SE" dirty="0">
              <a:solidFill>
                <a:srgbClr val="00B050"/>
              </a:solidFill>
            </a:endParaRPr>
          </a:p>
        </p:txBody>
      </p:sp>
      <p:sp>
        <p:nvSpPr>
          <p:cNvPr id="22" name="Rounded Rectangle 21"/>
          <p:cNvSpPr/>
          <p:nvPr/>
        </p:nvSpPr>
        <p:spPr>
          <a:xfrm>
            <a:off x="755576" y="1700808"/>
            <a:ext cx="7776864" cy="504056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Box 22"/>
          <p:cNvSpPr txBox="1"/>
          <p:nvPr/>
        </p:nvSpPr>
        <p:spPr>
          <a:xfrm>
            <a:off x="6372200" y="3645024"/>
            <a:ext cx="1257735" cy="369332"/>
          </a:xfrm>
          <a:prstGeom prst="rect">
            <a:avLst/>
          </a:prstGeom>
          <a:noFill/>
        </p:spPr>
        <p:txBody>
          <a:bodyPr wrap="square" rtlCol="0">
            <a:spAutoFit/>
          </a:bodyPr>
          <a:lstStyle/>
          <a:p>
            <a:r>
              <a:rPr lang="sv-SE" dirty="0" smtClean="0">
                <a:solidFill>
                  <a:srgbClr val="D6A300"/>
                </a:solidFill>
              </a:rPr>
              <a:t>     E2B</a:t>
            </a:r>
          </a:p>
        </p:txBody>
      </p:sp>
      <p:sp>
        <p:nvSpPr>
          <p:cNvPr id="24" name="TextBox 23"/>
          <p:cNvSpPr txBox="1"/>
          <p:nvPr/>
        </p:nvSpPr>
        <p:spPr>
          <a:xfrm>
            <a:off x="3923928" y="6093296"/>
            <a:ext cx="1257735" cy="369332"/>
          </a:xfrm>
          <a:prstGeom prst="rect">
            <a:avLst/>
          </a:prstGeom>
          <a:noFill/>
        </p:spPr>
        <p:txBody>
          <a:bodyPr wrap="square" rtlCol="0">
            <a:spAutoFit/>
          </a:bodyPr>
          <a:lstStyle/>
          <a:p>
            <a:r>
              <a:rPr lang="sv-SE" dirty="0" smtClean="0">
                <a:solidFill>
                  <a:srgbClr val="D6A300"/>
                </a:solidFill>
              </a:rPr>
              <a:t>     E2B</a:t>
            </a:r>
          </a:p>
        </p:txBody>
      </p:sp>
      <p:sp>
        <p:nvSpPr>
          <p:cNvPr id="17" name="TextBox 16"/>
          <p:cNvSpPr txBox="1"/>
          <p:nvPr/>
        </p:nvSpPr>
        <p:spPr>
          <a:xfrm>
            <a:off x="3995936" y="1988840"/>
            <a:ext cx="1327608" cy="769441"/>
          </a:xfrm>
          <a:prstGeom prst="rect">
            <a:avLst/>
          </a:prstGeom>
          <a:noFill/>
        </p:spPr>
        <p:txBody>
          <a:bodyPr wrap="none" rtlCol="0">
            <a:spAutoFit/>
          </a:bodyPr>
          <a:lstStyle/>
          <a:p>
            <a:r>
              <a:rPr lang="sv-SE" sz="4400" dirty="0" smtClean="0"/>
              <a:t>UMC</a:t>
            </a:r>
            <a:endParaRPr lang="sv-SE" sz="4400" dirty="0"/>
          </a:p>
        </p:txBody>
      </p:sp>
      <p:cxnSp>
        <p:nvCxnSpPr>
          <p:cNvPr id="18" name="Straight Arrow Connector 17"/>
          <p:cNvCxnSpPr>
            <a:endCxn id="17" idx="1"/>
          </p:cNvCxnSpPr>
          <p:nvPr/>
        </p:nvCxnSpPr>
        <p:spPr>
          <a:xfrm flipV="1">
            <a:off x="3419872" y="2373561"/>
            <a:ext cx="576064" cy="47327"/>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44008" y="2852936"/>
            <a:ext cx="0" cy="958752"/>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7" idx="3"/>
          </p:cNvCxnSpPr>
          <p:nvPr/>
        </p:nvCxnSpPr>
        <p:spPr>
          <a:xfrm flipH="1">
            <a:off x="5323544" y="2348880"/>
            <a:ext cx="472592" cy="24681"/>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p:bldP spid="20" grpId="0"/>
      <p:bldP spid="22" grpId="0" animBg="1"/>
      <p:bldP spid="23" grpId="0"/>
      <p:bldP spid="24"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jörn Håkansson.jpg"/>
          <p:cNvPicPr>
            <a:picLocks noChangeAspect="1"/>
          </p:cNvPicPr>
          <p:nvPr/>
        </p:nvPicPr>
        <p:blipFill>
          <a:blip r:embed="rId3" cstate="print"/>
          <a:stretch>
            <a:fillRect/>
          </a:stretch>
        </p:blipFill>
        <p:spPr>
          <a:xfrm>
            <a:off x="4808636" y="1455427"/>
            <a:ext cx="4313685" cy="5402151"/>
          </a:xfrm>
          <a:prstGeom prst="rect">
            <a:avLst/>
          </a:prstGeom>
        </p:spPr>
      </p:pic>
      <p:sp>
        <p:nvSpPr>
          <p:cNvPr id="13314" name="Rectangle 2"/>
          <p:cNvSpPr>
            <a:spLocks noGrp="1" noChangeArrowheads="1"/>
          </p:cNvSpPr>
          <p:nvPr>
            <p:ph type="title"/>
          </p:nvPr>
        </p:nvSpPr>
        <p:spPr>
          <a:xfrm>
            <a:off x="755650" y="188913"/>
            <a:ext cx="7416800" cy="1143000"/>
          </a:xfrm>
        </p:spPr>
        <p:txBody>
          <a:bodyPr/>
          <a:lstStyle/>
          <a:p>
            <a:pPr eaLnBrk="1" hangingPunct="1"/>
            <a:r>
              <a:rPr lang="en-US" dirty="0" smtClean="0"/>
              <a:t>Thalidomide - </a:t>
            </a:r>
            <a:r>
              <a:rPr lang="en-US" dirty="0" err="1" smtClean="0"/>
              <a:t>phocomelia</a:t>
            </a:r>
            <a:endParaRPr lang="en-US" dirty="0" smtClean="0"/>
          </a:p>
        </p:txBody>
      </p:sp>
      <p:pic>
        <p:nvPicPr>
          <p:cNvPr id="13317" name="Picture 6" descr="mcbride_letter"/>
          <p:cNvPicPr>
            <a:picLocks noChangeAspect="1" noChangeArrowheads="1"/>
          </p:cNvPicPr>
          <p:nvPr/>
        </p:nvPicPr>
        <p:blipFill>
          <a:blip r:embed="rId4" cstate="print"/>
          <a:srcRect/>
          <a:stretch>
            <a:fillRect/>
          </a:stretch>
        </p:blipFill>
        <p:spPr bwMode="auto">
          <a:xfrm>
            <a:off x="9525" y="1495426"/>
            <a:ext cx="4783024" cy="5358284"/>
          </a:xfrm>
          <a:prstGeom prst="rect">
            <a:avLst/>
          </a:prstGeom>
          <a:noFill/>
          <a:ln w="9525">
            <a:noFill/>
            <a:miter lim="800000"/>
            <a:headEnd/>
            <a:tailEnd/>
          </a:ln>
        </p:spPr>
      </p:pic>
      <p:sp>
        <p:nvSpPr>
          <p:cNvPr id="13318" name="Rectangle 8"/>
          <p:cNvSpPr>
            <a:spLocks noChangeArrowheads="1"/>
          </p:cNvSpPr>
          <p:nvPr/>
        </p:nvSpPr>
        <p:spPr bwMode="auto">
          <a:xfrm>
            <a:off x="84237" y="4365104"/>
            <a:ext cx="4640163" cy="838200"/>
          </a:xfrm>
          <a:prstGeom prst="rect">
            <a:avLst/>
          </a:prstGeom>
          <a:noFill/>
          <a:ln w="38100">
            <a:solidFill>
              <a:srgbClr val="FF0000"/>
            </a:solidFill>
            <a:miter lim="800000"/>
            <a:headEnd type="none" w="sm" len="sm"/>
            <a:tailEnd type="none" w="sm" len="sm"/>
          </a:ln>
        </p:spPr>
        <p:txBody>
          <a:bodyPr wrap="none" anchor="ct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bwMode="auto">
          <a:xfrm>
            <a:off x="467544" y="188913"/>
            <a:ext cx="7560766" cy="1143000"/>
          </a:xfrm>
          <a:noFill/>
        </p:spPr>
        <p:txBody>
          <a:bodyPr vert="horz" wrap="square" lIns="91440" tIns="45720" rIns="91440" bIns="45720" numCol="1" anchorCtr="0" compatLnSpc="1">
            <a:prstTxWarp prst="textNoShape">
              <a:avLst/>
            </a:prstTxWarp>
          </a:bodyPr>
          <a:lstStyle/>
          <a:p>
            <a:pPr eaLnBrk="1" hangingPunct="1"/>
            <a:r>
              <a:rPr lang="sv-SE" dirty="0" smtClean="0"/>
              <a:t>Signal detection</a:t>
            </a:r>
            <a:endParaRPr lang="en-AU" dirty="0" smtClean="0"/>
          </a:p>
        </p:txBody>
      </p:sp>
      <p:graphicFrame>
        <p:nvGraphicFramePr>
          <p:cNvPr id="5" name="Content Placeholder 4"/>
          <p:cNvGraphicFramePr>
            <a:graphicFrameLocks noGrp="1"/>
          </p:cNvGraphicFramePr>
          <p:nvPr>
            <p:ph idx="1"/>
          </p:nvPr>
        </p:nvGraphicFramePr>
        <p:xfrm>
          <a:off x="467544" y="1700808"/>
          <a:ext cx="813690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5"/>
          <p:cNvPicPr>
            <a:picLocks noChangeAspect="1" noChangeArrowheads="1"/>
          </p:cNvPicPr>
          <p:nvPr/>
        </p:nvPicPr>
        <p:blipFill>
          <a:blip r:embed="rId8" cstate="screen"/>
          <a:srcRect/>
          <a:stretch>
            <a:fillRect/>
          </a:stretch>
        </p:blipFill>
        <p:spPr bwMode="auto">
          <a:xfrm rot="1029372">
            <a:off x="6708511" y="363290"/>
            <a:ext cx="1488344" cy="2016530"/>
          </a:xfrm>
          <a:prstGeom prst="rect">
            <a:avLst/>
          </a:prstGeom>
          <a:noFill/>
          <a:ln w="9525">
            <a:solidFill>
              <a:schemeClr val="accent4"/>
            </a:solidFill>
            <a:miter lim="800000"/>
            <a:headEnd/>
            <a:tailEnd/>
          </a:ln>
          <a:effectLst/>
        </p:spPr>
      </p:pic>
      <p:graphicFrame>
        <p:nvGraphicFramePr>
          <p:cNvPr id="7" name="Diagram 6"/>
          <p:cNvGraphicFramePr/>
          <p:nvPr/>
        </p:nvGraphicFramePr>
        <p:xfrm>
          <a:off x="1259632" y="5589240"/>
          <a:ext cx="4176464" cy="8640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cstate="print"/>
          <a:srcRect l="1889" r="2455" b="2316"/>
          <a:stretch>
            <a:fillRect/>
          </a:stretch>
        </p:blipFill>
        <p:spPr bwMode="auto">
          <a:xfrm>
            <a:off x="1588" y="-10270"/>
            <a:ext cx="9144000" cy="68294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39552" y="188640"/>
            <a:ext cx="5256584" cy="584775"/>
          </a:xfrm>
          <a:prstGeom prst="rect">
            <a:avLst/>
          </a:prstGeom>
        </p:spPr>
        <p:txBody>
          <a:bodyPr wrap="square">
            <a:spAutoFit/>
          </a:bodyPr>
          <a:lstStyle/>
          <a:p>
            <a:r>
              <a:rPr lang="en-US" sz="3200" dirty="0" smtClean="0">
                <a:hlinkClick r:id="rId3"/>
              </a:rPr>
              <a:t>http://www.who-umc.org</a:t>
            </a:r>
            <a:r>
              <a:rPr lang="en-US" sz="3200" dirty="0" smtClean="0"/>
              <a:t> </a:t>
            </a:r>
            <a:endParaRPr lang="sv-SE" sz="3200" dirty="0"/>
          </a:p>
        </p:txBody>
      </p:sp>
      <p:pic>
        <p:nvPicPr>
          <p:cNvPr id="21510" name="Picture 6"/>
          <p:cNvPicPr>
            <a:picLocks noChangeAspect="1" noChangeArrowheads="1"/>
          </p:cNvPicPr>
          <p:nvPr/>
        </p:nvPicPr>
        <p:blipFill>
          <a:blip r:embed="rId4" cstate="print"/>
          <a:srcRect b="15295"/>
          <a:stretch>
            <a:fillRect/>
          </a:stretch>
        </p:blipFill>
        <p:spPr bwMode="auto">
          <a:xfrm>
            <a:off x="2483" y="836712"/>
            <a:ext cx="9141518" cy="681303"/>
          </a:xfrm>
          <a:prstGeom prst="rect">
            <a:avLst/>
          </a:prstGeom>
          <a:noFill/>
          <a:ln w="9525">
            <a:noFill/>
            <a:miter lim="800000"/>
            <a:headEnd/>
            <a:tailEnd/>
          </a:ln>
        </p:spPr>
      </p:pic>
      <p:pic>
        <p:nvPicPr>
          <p:cNvPr id="16386" name="Picture 2"/>
          <p:cNvPicPr>
            <a:picLocks noChangeAspect="1" noChangeArrowheads="1"/>
          </p:cNvPicPr>
          <p:nvPr/>
        </p:nvPicPr>
        <p:blipFill>
          <a:blip r:embed="rId5" cstate="print"/>
          <a:srcRect t="11166"/>
          <a:stretch>
            <a:fillRect/>
          </a:stretch>
        </p:blipFill>
        <p:spPr bwMode="auto">
          <a:xfrm>
            <a:off x="123106" y="1543818"/>
            <a:ext cx="8779572" cy="53141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27608" y="53752"/>
            <a:ext cx="7416800" cy="1143000"/>
          </a:xfrm>
        </p:spPr>
        <p:txBody>
          <a:bodyPr/>
          <a:lstStyle/>
          <a:p>
            <a:pPr algn="ctr"/>
            <a:r>
              <a:rPr lang="sv-SE" dirty="0" smtClean="0"/>
              <a:t>Training</a:t>
            </a:r>
            <a:endParaRPr lang="sv-SE" dirty="0"/>
          </a:p>
        </p:txBody>
      </p:sp>
      <p:sp>
        <p:nvSpPr>
          <p:cNvPr id="10" name="TextBox 9"/>
          <p:cNvSpPr txBox="1"/>
          <p:nvPr/>
        </p:nvSpPr>
        <p:spPr>
          <a:xfrm>
            <a:off x="1547664" y="1052736"/>
            <a:ext cx="6336704" cy="830997"/>
          </a:xfrm>
          <a:prstGeom prst="rect">
            <a:avLst/>
          </a:prstGeom>
          <a:noFill/>
        </p:spPr>
        <p:txBody>
          <a:bodyPr wrap="square" rtlCol="0">
            <a:spAutoFit/>
          </a:bodyPr>
          <a:lstStyle/>
          <a:p>
            <a:pPr lvl="0"/>
            <a:r>
              <a:rPr lang="sv-SE" sz="2400" dirty="0" smtClean="0"/>
              <a:t>43 Web lectures from </a:t>
            </a:r>
            <a:r>
              <a:rPr lang="en-US" sz="2400" kern="0" dirty="0" smtClean="0"/>
              <a:t>UMC PV Course</a:t>
            </a:r>
            <a:r>
              <a:rPr lang="sv-SE" sz="2400" kern="0" dirty="0" smtClean="0"/>
              <a:t>s</a:t>
            </a:r>
            <a:endParaRPr lang="en-US" sz="2400" kern="0" dirty="0" smtClean="0"/>
          </a:p>
          <a:p>
            <a:endParaRPr lang="sv-SE" sz="2400" dirty="0"/>
          </a:p>
        </p:txBody>
      </p:sp>
      <p:pic>
        <p:nvPicPr>
          <p:cNvPr id="2" name="Picture 2"/>
          <p:cNvPicPr>
            <a:picLocks noChangeAspect="1" noChangeArrowheads="1"/>
          </p:cNvPicPr>
          <p:nvPr/>
        </p:nvPicPr>
        <p:blipFill>
          <a:blip r:embed="rId3" cstate="print"/>
          <a:srcRect b="10358"/>
          <a:stretch>
            <a:fillRect/>
          </a:stretch>
        </p:blipFill>
        <p:spPr bwMode="auto">
          <a:xfrm>
            <a:off x="-6077" y="1469579"/>
            <a:ext cx="9143999" cy="53636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99392"/>
            <a:ext cx="7416800" cy="1143000"/>
          </a:xfrm>
        </p:spPr>
        <p:txBody>
          <a:bodyPr/>
          <a:lstStyle/>
          <a:p>
            <a:r>
              <a:rPr lang="sv-SE" dirty="0" smtClean="0"/>
              <a:t>Publications</a:t>
            </a:r>
            <a:endParaRPr lang="sv-SE" dirty="0"/>
          </a:p>
        </p:txBody>
      </p:sp>
      <p:pic>
        <p:nvPicPr>
          <p:cNvPr id="8" name="Picture 3"/>
          <p:cNvPicPr>
            <a:picLocks noChangeAspect="1" noChangeArrowheads="1"/>
          </p:cNvPicPr>
          <p:nvPr/>
        </p:nvPicPr>
        <p:blipFill>
          <a:blip r:embed="rId3" cstate="print"/>
          <a:srcRect/>
          <a:stretch>
            <a:fillRect/>
          </a:stretch>
        </p:blipFill>
        <p:spPr bwMode="auto">
          <a:xfrm>
            <a:off x="611560" y="1412776"/>
            <a:ext cx="3028578" cy="4723326"/>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3779912" y="1898873"/>
            <a:ext cx="5000625" cy="376237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560766" cy="2087959"/>
          </a:xfrm>
        </p:spPr>
        <p:txBody>
          <a:bodyPr>
            <a:normAutofit fontScale="90000"/>
          </a:bodyPr>
          <a:lstStyle/>
          <a:p>
            <a:pPr lvl="0"/>
            <a:r>
              <a:rPr lang="sv-SE" sz="3100" dirty="0" smtClean="0">
                <a:solidFill>
                  <a:schemeClr val="bg1"/>
                </a:solidFill>
              </a:rPr>
              <a:t>Thank you for your attention!</a:t>
            </a:r>
            <a:br>
              <a:rPr lang="sv-SE" sz="3100" dirty="0" smtClean="0">
                <a:solidFill>
                  <a:schemeClr val="bg1"/>
                </a:solidFill>
              </a:rPr>
            </a:br>
            <a:r>
              <a:rPr lang="sv-SE" dirty="0" smtClean="0">
                <a:solidFill>
                  <a:schemeClr val="bg1"/>
                </a:solidFill>
              </a:rPr>
              <a:t/>
            </a:r>
            <a:br>
              <a:rPr lang="sv-SE" dirty="0" smtClean="0">
                <a:solidFill>
                  <a:schemeClr val="bg1"/>
                </a:solidFill>
              </a:rPr>
            </a:br>
            <a:r>
              <a:rPr lang="sv-SE" dirty="0" smtClean="0">
                <a:solidFill>
                  <a:schemeClr val="bg1"/>
                </a:solidFill>
              </a:rPr>
              <a:t/>
            </a:r>
            <a:br>
              <a:rPr lang="sv-SE" dirty="0" smtClean="0">
                <a:solidFill>
                  <a:schemeClr val="bg1"/>
                </a:solidFill>
              </a:rPr>
            </a:br>
            <a:r>
              <a:rPr lang="en-GB" sz="1600" dirty="0" smtClean="0">
                <a:solidFill>
                  <a:schemeClr val="tx1"/>
                </a:solidFill>
              </a:rPr>
              <a:t>Nadja.Jastrebova@who-umc.org</a:t>
            </a:r>
            <a:r>
              <a:rPr lang="en-GB" sz="2000" dirty="0" smtClean="0">
                <a:solidFill>
                  <a:schemeClr val="tx1"/>
                </a:solidFill>
              </a:rPr>
              <a:t/>
            </a:r>
            <a:br>
              <a:rPr lang="en-GB" sz="2000" dirty="0" smtClean="0">
                <a:solidFill>
                  <a:schemeClr val="tx1"/>
                </a:solidFill>
              </a:rPr>
            </a:br>
            <a:endParaRPr lang="sv-SE" sz="20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sv-SE" dirty="0" smtClean="0"/>
              <a:t>Quality vs. quantity</a:t>
            </a:r>
            <a:endParaRPr lang="sv-SE" dirty="0"/>
          </a:p>
        </p:txBody>
      </p:sp>
      <p:graphicFrame>
        <p:nvGraphicFramePr>
          <p:cNvPr id="5" name="Chart 4"/>
          <p:cNvGraphicFramePr>
            <a:graphicFrameLocks noGrp="1"/>
          </p:cNvGraphicFramePr>
          <p:nvPr/>
        </p:nvGraphicFramePr>
        <p:xfrm>
          <a:off x="-180528" y="476672"/>
          <a:ext cx="9324528" cy="612068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p:cNvPicPr>
            <a:picLocks noChangeAspect="1" noChangeArrowheads="1"/>
          </p:cNvPicPr>
          <p:nvPr/>
        </p:nvPicPr>
        <p:blipFill>
          <a:blip r:embed="rId4" cstate="print"/>
          <a:srcRect/>
          <a:stretch>
            <a:fillRect/>
          </a:stretch>
        </p:blipFill>
        <p:spPr bwMode="auto">
          <a:xfrm>
            <a:off x="24680" y="1402456"/>
            <a:ext cx="3129524" cy="166459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sv-SE" dirty="0" smtClean="0"/>
              <a:t>Quality vs. quantity</a:t>
            </a:r>
            <a:endParaRPr lang="sv-SE" dirty="0"/>
          </a:p>
        </p:txBody>
      </p:sp>
      <p:graphicFrame>
        <p:nvGraphicFramePr>
          <p:cNvPr id="5" name="Chart 4"/>
          <p:cNvGraphicFramePr>
            <a:graphicFrameLocks noGrp="1"/>
          </p:cNvGraphicFramePr>
          <p:nvPr/>
        </p:nvGraphicFramePr>
        <p:xfrm>
          <a:off x="-180528" y="476672"/>
          <a:ext cx="9324528" cy="61206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436096" y="1340768"/>
            <a:ext cx="3168352" cy="230832"/>
          </a:xfrm>
          <a:prstGeom prst="rect">
            <a:avLst/>
          </a:prstGeom>
          <a:noFill/>
        </p:spPr>
        <p:txBody>
          <a:bodyPr wrap="square" rtlCol="0">
            <a:spAutoFit/>
          </a:bodyPr>
          <a:lstStyle/>
          <a:p>
            <a:pPr algn="r"/>
            <a:r>
              <a:rPr lang="sv-SE" sz="900" i="1" dirty="0" smtClean="0"/>
              <a:t>4 + Enter  </a:t>
            </a:r>
            <a:r>
              <a:rPr lang="sv-SE" sz="900" dirty="0" smtClean="0"/>
              <a:t>to see non-European countries</a:t>
            </a:r>
            <a:endParaRPr lang="sv-SE" sz="9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7" name="Rectangle 7"/>
          <p:cNvSpPr>
            <a:spLocks noGrp="1" noChangeArrowheads="1"/>
          </p:cNvSpPr>
          <p:nvPr>
            <p:ph type="title"/>
          </p:nvPr>
        </p:nvSpPr>
        <p:spPr>
          <a:xfrm>
            <a:off x="539750" y="260350"/>
            <a:ext cx="8496300" cy="1143000"/>
          </a:xfrm>
        </p:spPr>
        <p:txBody>
          <a:bodyPr/>
          <a:lstStyle/>
          <a:p>
            <a:r>
              <a:rPr lang="en-GB" sz="3200" b="1" dirty="0">
                <a:solidFill>
                  <a:schemeClr val="accent2"/>
                </a:solidFill>
                <a:latin typeface="Tahoma" pitchFamily="34" charset="0"/>
                <a:ea typeface="Tahoma" pitchFamily="34" charset="0"/>
                <a:cs typeface="Tahoma" pitchFamily="34" charset="0"/>
              </a:rPr>
              <a:t>WHO Drug Monitoring Programme</a:t>
            </a:r>
            <a:r>
              <a:rPr lang="en-GB" sz="3200" dirty="0"/>
              <a:t/>
            </a:r>
            <a:br>
              <a:rPr lang="en-GB" sz="3200" dirty="0"/>
            </a:br>
            <a:r>
              <a:rPr lang="en-GB" sz="2400" dirty="0">
                <a:solidFill>
                  <a:schemeClr val="accent2"/>
                </a:solidFill>
                <a:latin typeface="Tahoma" pitchFamily="34" charset="0"/>
                <a:ea typeface="Tahoma" pitchFamily="34" charset="0"/>
                <a:cs typeface="Tahoma" pitchFamily="34" charset="0"/>
              </a:rPr>
              <a:t>Founding Members (1968)</a:t>
            </a:r>
          </a:p>
        </p:txBody>
      </p:sp>
      <p:sp>
        <p:nvSpPr>
          <p:cNvPr id="5130" name="Text Box 10"/>
          <p:cNvSpPr txBox="1">
            <a:spLocks noChangeArrowheads="1"/>
          </p:cNvSpPr>
          <p:nvPr/>
        </p:nvSpPr>
        <p:spPr bwMode="auto">
          <a:xfrm>
            <a:off x="3870325" y="3143250"/>
            <a:ext cx="184150" cy="579438"/>
          </a:xfrm>
          <a:prstGeom prst="rect">
            <a:avLst/>
          </a:prstGeom>
          <a:noFill/>
          <a:ln w="12700">
            <a:noFill/>
            <a:miter lim="800000"/>
            <a:headEnd type="none" w="sm" len="sm"/>
            <a:tailEnd type="none" w="sm" len="sm"/>
          </a:ln>
          <a:effectLst/>
        </p:spPr>
        <p:txBody>
          <a:bodyPr wrap="none">
            <a:spAutoFit/>
          </a:bodyPr>
          <a:lstStyle/>
          <a:p>
            <a:pPr eaLnBrk="0" hangingPunct="0"/>
            <a:endParaRPr lang="sv-SE" sz="3200">
              <a:solidFill>
                <a:srgbClr val="000000"/>
              </a:solidFill>
              <a:latin typeface="Times New Roman" pitchFamily="18" charset="0"/>
            </a:endParaRPr>
          </a:p>
        </p:txBody>
      </p:sp>
      <p:pic>
        <p:nvPicPr>
          <p:cNvPr id="5131" name="Picture 11"/>
          <p:cNvPicPr preferRelativeResize="0">
            <a:picLocks noChangeAspect="1" noChangeArrowheads="1"/>
          </p:cNvPicPr>
          <p:nvPr/>
        </p:nvPicPr>
        <p:blipFill>
          <a:blip r:embed="rId3" cstate="print">
            <a:lum contrast="6000"/>
          </a:blip>
          <a:srcRect t="40280" b="7184"/>
          <a:stretch>
            <a:fillRect/>
          </a:stretch>
        </p:blipFill>
        <p:spPr bwMode="auto">
          <a:xfrm>
            <a:off x="179388" y="1485726"/>
            <a:ext cx="8820150" cy="53276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rot="20058922">
            <a:off x="756786" y="179615"/>
            <a:ext cx="2376760" cy="1863080"/>
          </a:xfrm>
        </p:spPr>
        <p:txBody>
          <a:bodyPr/>
          <a:lstStyle/>
          <a:p>
            <a:pPr eaLnBrk="1" hangingPunct="1">
              <a:lnSpc>
                <a:spcPct val="150000"/>
              </a:lnSpc>
            </a:pPr>
            <a:r>
              <a:rPr lang="en-US" dirty="0" smtClean="0"/>
              <a:t>PV </a:t>
            </a:r>
            <a:br>
              <a:rPr lang="en-US" dirty="0" smtClean="0"/>
            </a:br>
            <a:r>
              <a:rPr lang="en-US" dirty="0" smtClean="0"/>
              <a:t>today</a:t>
            </a:r>
          </a:p>
        </p:txBody>
      </p:sp>
      <p:graphicFrame>
        <p:nvGraphicFramePr>
          <p:cNvPr id="5" name="Content Placeholder 4"/>
          <p:cNvGraphicFramePr>
            <a:graphicFrameLocks noGrp="1"/>
          </p:cNvGraphicFramePr>
          <p:nvPr>
            <p:ph idx="1"/>
          </p:nvPr>
        </p:nvGraphicFramePr>
        <p:xfrm>
          <a:off x="3923928" y="908720"/>
          <a:ext cx="482453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AnnaC\AppData\Local\Microsoft\Windows\Temporary Internet Files\Content.IE5\715VXK93\MC900439602[1].png"/>
          <p:cNvPicPr>
            <a:picLocks noChangeAspect="1" noChangeArrowheads="1"/>
          </p:cNvPicPr>
          <p:nvPr/>
        </p:nvPicPr>
        <p:blipFill>
          <a:blip r:embed="rId8" cstate="print"/>
          <a:srcRect/>
          <a:stretch>
            <a:fillRect/>
          </a:stretch>
        </p:blipFill>
        <p:spPr bwMode="auto">
          <a:xfrm>
            <a:off x="107504" y="2636912"/>
            <a:ext cx="3600400" cy="36004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9392"/>
            <a:ext cx="7560766" cy="1511895"/>
          </a:xfrm>
        </p:spPr>
        <p:txBody>
          <a:bodyPr>
            <a:normAutofit/>
          </a:bodyPr>
          <a:lstStyle/>
          <a:p>
            <a:r>
              <a:rPr lang="en-GB" dirty="0" smtClean="0"/>
              <a:t>Official and associate member countries (2014)</a:t>
            </a:r>
            <a:endParaRPr lang="en-GB" dirty="0"/>
          </a:p>
        </p:txBody>
      </p:sp>
      <p:pic>
        <p:nvPicPr>
          <p:cNvPr id="6" name="Picture 5"/>
          <p:cNvPicPr/>
          <p:nvPr/>
        </p:nvPicPr>
        <p:blipFill>
          <a:blip r:embed="rId3" cstate="print"/>
          <a:srcRect l="9510" t="13901" r="-960" b="17912"/>
          <a:stretch>
            <a:fillRect/>
          </a:stretch>
        </p:blipFill>
        <p:spPr>
          <a:xfrm>
            <a:off x="25946" y="1247775"/>
            <a:ext cx="9194254" cy="559767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Population coverage</a:t>
            </a:r>
            <a:endParaRPr lang="sv-SE" dirty="0"/>
          </a:p>
        </p:txBody>
      </p:sp>
      <p:pic>
        <p:nvPicPr>
          <p:cNvPr id="20482" name="Picture 2"/>
          <p:cNvPicPr>
            <a:picLocks noChangeAspect="1" noChangeArrowheads="1"/>
          </p:cNvPicPr>
          <p:nvPr/>
        </p:nvPicPr>
        <p:blipFill>
          <a:blip r:embed="rId3" cstate="print"/>
          <a:srcRect t="1655"/>
          <a:stretch>
            <a:fillRect/>
          </a:stretch>
        </p:blipFill>
        <p:spPr bwMode="auto">
          <a:xfrm>
            <a:off x="41919" y="1190625"/>
            <a:ext cx="9111809" cy="56613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Member obligations</a:t>
            </a:r>
            <a:endParaRPr lang="en-US" dirty="0"/>
          </a:p>
        </p:txBody>
      </p:sp>
      <p:graphicFrame>
        <p:nvGraphicFramePr>
          <p:cNvPr id="6" name="Content Placeholder 5"/>
          <p:cNvGraphicFramePr>
            <a:graphicFrameLocks noGrp="1"/>
          </p:cNvGraphicFramePr>
          <p:nvPr>
            <p:ph sz="half" idx="1"/>
          </p:nvPr>
        </p:nvGraphicFramePr>
        <p:xfrm>
          <a:off x="899592" y="1628800"/>
          <a:ext cx="316835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p:cNvPicPr>
            <a:picLocks noGrp="1" noChangeAspect="1" noChangeArrowheads="1"/>
          </p:cNvPicPr>
          <p:nvPr>
            <p:ph sz="half" idx="2"/>
          </p:nvPr>
        </p:nvPicPr>
        <p:blipFill>
          <a:blip r:embed="rId8" cstate="print"/>
          <a:srcRect/>
          <a:stretch>
            <a:fillRect/>
          </a:stretch>
        </p:blipFill>
        <p:spPr bwMode="auto">
          <a:xfrm>
            <a:off x="5147250" y="1287530"/>
            <a:ext cx="3996750" cy="5570470"/>
          </a:xfrm>
          <a:prstGeom prst="rect">
            <a:avLst/>
          </a:prstGeom>
          <a:noFill/>
          <a:ln w="9525">
            <a:noFill/>
            <a:miter lim="800000"/>
            <a:headEnd/>
            <a:tailEnd/>
          </a:ln>
        </p:spPr>
      </p:pic>
      <p:sp>
        <p:nvSpPr>
          <p:cNvPr id="5" name="TextBox 4"/>
          <p:cNvSpPr txBox="1"/>
          <p:nvPr/>
        </p:nvSpPr>
        <p:spPr>
          <a:xfrm>
            <a:off x="6300192" y="4149080"/>
            <a:ext cx="2664296" cy="1323439"/>
          </a:xfrm>
          <a:prstGeom prst="rect">
            <a:avLst/>
          </a:prstGeom>
          <a:solidFill>
            <a:schemeClr val="bg1"/>
          </a:solidFill>
        </p:spPr>
        <p:txBody>
          <a:bodyPr wrap="square" rtlCol="0">
            <a:spAutoFit/>
          </a:bodyPr>
          <a:lstStyle/>
          <a:p>
            <a:r>
              <a:rPr lang="en-US" sz="2000" b="1" dirty="0" smtClean="0">
                <a:solidFill>
                  <a:schemeClr val="accent6"/>
                </a:solidFill>
              </a:rPr>
              <a:t>Being a member of the WHO Medicines Safety </a:t>
            </a:r>
            <a:r>
              <a:rPr lang="en-US" sz="2000" b="1" dirty="0" err="1" smtClean="0">
                <a:solidFill>
                  <a:schemeClr val="accent6"/>
                </a:solidFill>
              </a:rPr>
              <a:t>Programme</a:t>
            </a:r>
            <a:endParaRPr lang="sv-SE" sz="2000" dirty="0">
              <a:solidFill>
                <a:schemeClr val="accent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000125" y="214313"/>
            <a:ext cx="7202488" cy="701675"/>
          </a:xfrm>
          <a:prstGeom prst="rect">
            <a:avLst/>
          </a:prstGeom>
          <a:noFill/>
          <a:ln w="12700" cap="sq">
            <a:noFill/>
            <a:miter lim="800000"/>
            <a:headEnd type="none" w="sm" len="sm"/>
            <a:tailEnd type="none" w="sm" len="sm"/>
          </a:ln>
          <a:effectLst/>
        </p:spPr>
        <p:txBody>
          <a:bodyPr>
            <a:spAutoFit/>
          </a:bodyPr>
          <a:lstStyle/>
          <a:p>
            <a:pPr algn="ctr" eaLnBrk="0" fontAlgn="base" hangingPunct="0">
              <a:spcBef>
                <a:spcPct val="50000"/>
              </a:spcBef>
              <a:spcAft>
                <a:spcPct val="0"/>
              </a:spcAft>
              <a:defRPr/>
            </a:pPr>
            <a:r>
              <a:rPr kumimoji="1" lang="en-GB" sz="4000" i="1" dirty="0">
                <a:solidFill>
                  <a:srgbClr val="000000"/>
                </a:solidFill>
                <a:effectLst>
                  <a:outerShdw blurRad="38100" dist="38100" dir="2700000" algn="tl">
                    <a:srgbClr val="FFFFFF"/>
                  </a:outerShdw>
                </a:effectLst>
                <a:latin typeface="Arial" charset="0"/>
                <a:cs typeface="Arial" charset="0"/>
              </a:rPr>
              <a:t> </a:t>
            </a:r>
            <a:endParaRPr kumimoji="1" lang="en-US" sz="4000" i="1" dirty="0">
              <a:solidFill>
                <a:srgbClr val="000000"/>
              </a:solidFill>
              <a:effectLst>
                <a:outerShdw blurRad="38100" dist="38100" dir="2700000" algn="tl">
                  <a:srgbClr val="FFFFFF"/>
                </a:outerShdw>
              </a:effectLst>
              <a:latin typeface="Arial" charset="0"/>
              <a:cs typeface="Arial" charset="0"/>
            </a:endParaRPr>
          </a:p>
        </p:txBody>
      </p:sp>
      <p:sp>
        <p:nvSpPr>
          <p:cNvPr id="27651" name="Rectangle 3"/>
          <p:cNvSpPr>
            <a:spLocks noGrp="1" noChangeArrowheads="1"/>
          </p:cNvSpPr>
          <p:nvPr>
            <p:ph type="title" idx="4294967295"/>
          </p:nvPr>
        </p:nvSpPr>
        <p:spPr>
          <a:xfrm>
            <a:off x="827088" y="0"/>
            <a:ext cx="7772400" cy="785813"/>
          </a:xfrm>
        </p:spPr>
        <p:txBody>
          <a:bodyPr>
            <a:normAutofit fontScale="90000"/>
          </a:bodyPr>
          <a:lstStyle/>
          <a:p>
            <a:pPr>
              <a:defRPr/>
            </a:pPr>
            <a:r>
              <a:rPr lang="en-GB" sz="3200" i="1" dirty="0">
                <a:solidFill>
                  <a:srgbClr val="660033"/>
                </a:solidFill>
                <a:effectLst>
                  <a:outerShdw blurRad="38100" dist="38100" dir="2700000" algn="tl">
                    <a:srgbClr val="C0C0C0"/>
                  </a:outerShdw>
                </a:effectLst>
              </a:rPr>
              <a:t/>
            </a:r>
            <a:br>
              <a:rPr lang="en-GB" sz="3200" i="1" dirty="0">
                <a:solidFill>
                  <a:srgbClr val="660033"/>
                </a:solidFill>
                <a:effectLst>
                  <a:outerShdw blurRad="38100" dist="38100" dir="2700000" algn="tl">
                    <a:srgbClr val="C0C0C0"/>
                  </a:outerShdw>
                </a:effectLst>
              </a:rPr>
            </a:br>
            <a:r>
              <a:rPr lang="en-GB" sz="4000" dirty="0" smtClean="0"/>
              <a:t>WHO International PV Programme</a:t>
            </a:r>
            <a:endParaRPr lang="en-US" sz="4000" dirty="0"/>
          </a:p>
        </p:txBody>
      </p:sp>
      <p:sp>
        <p:nvSpPr>
          <p:cNvPr id="23" name="Oval 22"/>
          <p:cNvSpPr>
            <a:spLocks noChangeArrowheads="1"/>
          </p:cNvSpPr>
          <p:nvPr/>
        </p:nvSpPr>
        <p:spPr bwMode="auto">
          <a:xfrm>
            <a:off x="1547664" y="1150838"/>
            <a:ext cx="5400824" cy="5184552"/>
          </a:xfrm>
          <a:prstGeom prst="ellipse">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base">
              <a:spcBef>
                <a:spcPct val="0"/>
              </a:spcBef>
              <a:spcAft>
                <a:spcPct val="0"/>
              </a:spcAft>
            </a:pPr>
            <a:endParaRPr lang="sv-SE" dirty="0">
              <a:solidFill>
                <a:srgbClr val="000000"/>
              </a:solidFill>
              <a:latin typeface="Arial" charset="0"/>
              <a:cs typeface="Arial" charset="0"/>
            </a:endParaRPr>
          </a:p>
        </p:txBody>
      </p:sp>
      <p:sp>
        <p:nvSpPr>
          <p:cNvPr id="24" name="Flowchart: Connector 23"/>
          <p:cNvSpPr/>
          <p:nvPr/>
        </p:nvSpPr>
        <p:spPr>
          <a:xfrm>
            <a:off x="3419872" y="2132856"/>
            <a:ext cx="1656184" cy="10795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kumimoji="1" lang="sv-SE" sz="1400" dirty="0" smtClean="0">
                <a:solidFill>
                  <a:srgbClr val="000000"/>
                </a:solidFill>
                <a:cs typeface="Arial" charset="0"/>
              </a:rPr>
              <a:t>WHO-CC</a:t>
            </a:r>
          </a:p>
          <a:p>
            <a:pPr algn="ctr" fontAlgn="base">
              <a:spcBef>
                <a:spcPct val="0"/>
              </a:spcBef>
              <a:spcAft>
                <a:spcPct val="0"/>
              </a:spcAft>
              <a:defRPr/>
            </a:pPr>
            <a:r>
              <a:rPr kumimoji="1" lang="sv-SE" sz="1400" dirty="0" smtClean="0">
                <a:solidFill>
                  <a:srgbClr val="000000"/>
                </a:solidFill>
                <a:cs typeface="Arial" charset="0"/>
              </a:rPr>
              <a:t>Netherlands</a:t>
            </a:r>
            <a:endParaRPr kumimoji="1" lang="sv-SE" sz="1400" dirty="0">
              <a:solidFill>
                <a:srgbClr val="000000"/>
              </a:solidFill>
              <a:cs typeface="Arial" charset="0"/>
            </a:endParaRPr>
          </a:p>
          <a:p>
            <a:pPr algn="ctr" fontAlgn="base">
              <a:spcBef>
                <a:spcPct val="0"/>
              </a:spcBef>
              <a:spcAft>
                <a:spcPct val="0"/>
              </a:spcAft>
              <a:defRPr/>
            </a:pPr>
            <a:r>
              <a:rPr kumimoji="1" lang="sv-SE" sz="1400" dirty="0" smtClean="0">
                <a:solidFill>
                  <a:srgbClr val="000000"/>
                </a:solidFill>
                <a:cs typeface="Arial" charset="0"/>
              </a:rPr>
              <a:t>Lareb</a:t>
            </a:r>
            <a:endParaRPr kumimoji="1" lang="en-GB" sz="1400" dirty="0">
              <a:solidFill>
                <a:srgbClr val="000000"/>
              </a:solidFill>
              <a:cs typeface="Arial" charset="0"/>
            </a:endParaRPr>
          </a:p>
        </p:txBody>
      </p:sp>
      <p:sp>
        <p:nvSpPr>
          <p:cNvPr id="25" name="Oval 4"/>
          <p:cNvSpPr>
            <a:spLocks noChangeArrowheads="1"/>
          </p:cNvSpPr>
          <p:nvPr/>
        </p:nvSpPr>
        <p:spPr bwMode="auto">
          <a:xfrm>
            <a:off x="1547664" y="2807022"/>
            <a:ext cx="1736725" cy="1719263"/>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anchor="ctr"/>
          <a:lstStyle/>
          <a:p>
            <a:pPr algn="ctr" eaLnBrk="0" fontAlgn="base" hangingPunct="0">
              <a:spcBef>
                <a:spcPct val="0"/>
              </a:spcBef>
              <a:spcAft>
                <a:spcPct val="0"/>
              </a:spcAft>
              <a:defRPr/>
            </a:pPr>
            <a:r>
              <a:rPr kumimoji="1" lang="en-GB" sz="2000" dirty="0">
                <a:solidFill>
                  <a:schemeClr val="bg1"/>
                </a:solidFill>
              </a:rPr>
              <a:t>WHO-HQ</a:t>
            </a:r>
          </a:p>
          <a:p>
            <a:pPr algn="ctr" eaLnBrk="0" fontAlgn="base" hangingPunct="0">
              <a:spcBef>
                <a:spcPct val="0"/>
              </a:spcBef>
              <a:spcAft>
                <a:spcPct val="0"/>
              </a:spcAft>
              <a:defRPr/>
            </a:pPr>
            <a:endParaRPr kumimoji="1" lang="sv-SE" sz="2000" dirty="0">
              <a:solidFill>
                <a:schemeClr val="bg1"/>
              </a:solidFill>
            </a:endParaRPr>
          </a:p>
          <a:p>
            <a:pPr algn="ctr" eaLnBrk="0" fontAlgn="base" hangingPunct="0">
              <a:spcBef>
                <a:spcPct val="0"/>
              </a:spcBef>
              <a:spcAft>
                <a:spcPct val="0"/>
              </a:spcAft>
              <a:defRPr/>
            </a:pPr>
            <a:r>
              <a:rPr kumimoji="1" lang="sv-SE" sz="2000" dirty="0">
                <a:solidFill>
                  <a:schemeClr val="bg1"/>
                </a:solidFill>
              </a:rPr>
              <a:t>Geneva</a:t>
            </a:r>
            <a:endParaRPr kumimoji="1" lang="en-US" sz="2000" dirty="0">
              <a:solidFill>
                <a:schemeClr val="bg1"/>
              </a:solidFill>
            </a:endParaRPr>
          </a:p>
        </p:txBody>
      </p:sp>
      <p:sp>
        <p:nvSpPr>
          <p:cNvPr id="27" name="Oval 5"/>
          <p:cNvSpPr>
            <a:spLocks noChangeArrowheads="1"/>
          </p:cNvSpPr>
          <p:nvPr/>
        </p:nvSpPr>
        <p:spPr bwMode="auto">
          <a:xfrm>
            <a:off x="5363368" y="2384673"/>
            <a:ext cx="1512888" cy="1574800"/>
          </a:xfrm>
          <a:prstGeom prst="ellipse">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eaLnBrk="0" fontAlgn="base" hangingPunct="0">
              <a:spcBef>
                <a:spcPct val="0"/>
              </a:spcBef>
              <a:spcAft>
                <a:spcPct val="0"/>
              </a:spcAft>
              <a:defRPr/>
            </a:pPr>
            <a:r>
              <a:rPr kumimoji="1" lang="en-GB" sz="2000" dirty="0" smtClean="0">
                <a:solidFill>
                  <a:srgbClr val="000000"/>
                </a:solidFill>
              </a:rPr>
              <a:t>WHO-CC </a:t>
            </a:r>
            <a:endParaRPr kumimoji="1" lang="en-GB" sz="2000" dirty="0">
              <a:solidFill>
                <a:srgbClr val="000000"/>
              </a:solidFill>
            </a:endParaRPr>
          </a:p>
          <a:p>
            <a:pPr algn="ctr" eaLnBrk="0" fontAlgn="base" hangingPunct="0">
              <a:spcBef>
                <a:spcPct val="0"/>
              </a:spcBef>
              <a:spcAft>
                <a:spcPct val="0"/>
              </a:spcAft>
              <a:defRPr/>
            </a:pPr>
            <a:r>
              <a:rPr kumimoji="1" lang="en-GB" sz="2000" dirty="0" smtClean="0">
                <a:solidFill>
                  <a:srgbClr val="000000"/>
                </a:solidFill>
              </a:rPr>
              <a:t>Sweden</a:t>
            </a:r>
          </a:p>
          <a:p>
            <a:pPr algn="ctr" eaLnBrk="0" fontAlgn="base" hangingPunct="0">
              <a:spcBef>
                <a:spcPct val="0"/>
              </a:spcBef>
              <a:spcAft>
                <a:spcPct val="0"/>
              </a:spcAft>
              <a:defRPr/>
            </a:pPr>
            <a:r>
              <a:rPr kumimoji="1" lang="en-GB" sz="2000" dirty="0" smtClean="0">
                <a:solidFill>
                  <a:srgbClr val="000000"/>
                </a:solidFill>
              </a:rPr>
              <a:t>UMC</a:t>
            </a:r>
            <a:endParaRPr kumimoji="1" lang="en-US" sz="2000" dirty="0">
              <a:solidFill>
                <a:srgbClr val="000000"/>
              </a:solidFill>
            </a:endParaRPr>
          </a:p>
        </p:txBody>
      </p:sp>
      <p:sp>
        <p:nvSpPr>
          <p:cNvPr id="28" name="Oval 6"/>
          <p:cNvSpPr>
            <a:spLocks noChangeArrowheads="1"/>
          </p:cNvSpPr>
          <p:nvPr/>
        </p:nvSpPr>
        <p:spPr bwMode="auto">
          <a:xfrm>
            <a:off x="3347864" y="3501008"/>
            <a:ext cx="1943100" cy="1800225"/>
          </a:xfrm>
          <a:prstGeom prst="ellipse">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0" fontAlgn="base" hangingPunct="0">
              <a:spcBef>
                <a:spcPct val="0"/>
              </a:spcBef>
              <a:spcAft>
                <a:spcPct val="0"/>
              </a:spcAft>
              <a:defRPr/>
            </a:pPr>
            <a:r>
              <a:rPr kumimoji="1" lang="en-GB" sz="2400" dirty="0">
                <a:solidFill>
                  <a:srgbClr val="000000"/>
                </a:solidFill>
              </a:rPr>
              <a:t>National </a:t>
            </a:r>
          </a:p>
          <a:p>
            <a:pPr algn="ctr" eaLnBrk="0" fontAlgn="base" hangingPunct="0">
              <a:spcBef>
                <a:spcPct val="0"/>
              </a:spcBef>
              <a:spcAft>
                <a:spcPct val="0"/>
              </a:spcAft>
              <a:defRPr/>
            </a:pPr>
            <a:r>
              <a:rPr kumimoji="1" lang="en-GB" sz="2400" dirty="0">
                <a:solidFill>
                  <a:srgbClr val="000000"/>
                </a:solidFill>
              </a:rPr>
              <a:t>Centres</a:t>
            </a:r>
            <a:endParaRPr kumimoji="1" lang="en-US" sz="2400" dirty="0">
              <a:solidFill>
                <a:srgbClr val="000000"/>
              </a:solidFill>
            </a:endParaRPr>
          </a:p>
        </p:txBody>
      </p:sp>
      <p:sp>
        <p:nvSpPr>
          <p:cNvPr id="29" name="Flowchart: Connector 28"/>
          <p:cNvSpPr/>
          <p:nvPr/>
        </p:nvSpPr>
        <p:spPr>
          <a:xfrm>
            <a:off x="2915816" y="1268760"/>
            <a:ext cx="1296987" cy="10795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kumimoji="1" lang="sv-SE" sz="1400" dirty="0" smtClean="0">
                <a:solidFill>
                  <a:srgbClr val="000000"/>
                </a:solidFill>
                <a:cs typeface="Arial" charset="0"/>
              </a:rPr>
              <a:t>WHO-CC</a:t>
            </a:r>
            <a:endParaRPr kumimoji="1" lang="sv-SE" sz="1400" dirty="0">
              <a:solidFill>
                <a:srgbClr val="000000"/>
              </a:solidFill>
              <a:cs typeface="Arial" charset="0"/>
            </a:endParaRPr>
          </a:p>
          <a:p>
            <a:pPr algn="ctr" fontAlgn="base">
              <a:spcBef>
                <a:spcPct val="0"/>
              </a:spcBef>
              <a:spcAft>
                <a:spcPct val="0"/>
              </a:spcAft>
              <a:defRPr/>
            </a:pPr>
            <a:r>
              <a:rPr kumimoji="1" lang="sv-SE" sz="1400" dirty="0" smtClean="0">
                <a:solidFill>
                  <a:srgbClr val="000000"/>
                </a:solidFill>
                <a:cs typeface="Arial" charset="0"/>
              </a:rPr>
              <a:t>Ghana</a:t>
            </a:r>
          </a:p>
          <a:p>
            <a:pPr algn="ctr" fontAlgn="base">
              <a:spcBef>
                <a:spcPct val="0"/>
              </a:spcBef>
              <a:spcAft>
                <a:spcPct val="0"/>
              </a:spcAft>
              <a:defRPr/>
            </a:pPr>
            <a:r>
              <a:rPr kumimoji="1" lang="sv-SE" sz="1400" dirty="0" smtClean="0">
                <a:solidFill>
                  <a:srgbClr val="000000"/>
                </a:solidFill>
                <a:cs typeface="Arial" charset="0"/>
              </a:rPr>
              <a:t>UMC-A</a:t>
            </a:r>
            <a:endParaRPr kumimoji="1" lang="en-GB" sz="1400" dirty="0">
              <a:solidFill>
                <a:srgbClr val="000000"/>
              </a:solidFill>
              <a:cs typeface="Arial" charset="0"/>
            </a:endParaRPr>
          </a:p>
        </p:txBody>
      </p:sp>
      <p:sp>
        <p:nvSpPr>
          <p:cNvPr id="30" name="Oval 5"/>
          <p:cNvSpPr>
            <a:spLocks noChangeArrowheads="1"/>
          </p:cNvSpPr>
          <p:nvPr/>
        </p:nvSpPr>
        <p:spPr bwMode="auto">
          <a:xfrm>
            <a:off x="1763986" y="5085233"/>
            <a:ext cx="1295846" cy="864047"/>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lstStyle/>
          <a:p>
            <a:pPr algn="ctr" eaLnBrk="0" fontAlgn="base" hangingPunct="0">
              <a:spcBef>
                <a:spcPct val="0"/>
              </a:spcBef>
              <a:spcAft>
                <a:spcPct val="0"/>
              </a:spcAft>
              <a:defRPr/>
            </a:pPr>
            <a:endParaRPr kumimoji="1" lang="sv-SE" sz="2000" dirty="0">
              <a:solidFill>
                <a:srgbClr val="000000"/>
              </a:solidFill>
              <a:effectLst>
                <a:outerShdw blurRad="38100" dist="38100" dir="2700000" algn="tl">
                  <a:srgbClr val="FFFFFF"/>
                </a:outerShdw>
              </a:effectLst>
              <a:cs typeface="Arial" charset="0"/>
            </a:endParaRPr>
          </a:p>
          <a:p>
            <a:pPr algn="ctr" eaLnBrk="0" fontAlgn="base" hangingPunct="0">
              <a:spcBef>
                <a:spcPct val="0"/>
              </a:spcBef>
              <a:spcAft>
                <a:spcPct val="0"/>
              </a:spcAft>
              <a:defRPr/>
            </a:pPr>
            <a:r>
              <a:rPr kumimoji="1" lang="sv-SE" dirty="0">
                <a:solidFill>
                  <a:srgbClr val="000000"/>
                </a:solidFill>
                <a:cs typeface="Arial" charset="0"/>
              </a:rPr>
              <a:t>Healthcare</a:t>
            </a:r>
          </a:p>
          <a:p>
            <a:pPr algn="ctr" eaLnBrk="0" fontAlgn="base" hangingPunct="0">
              <a:spcBef>
                <a:spcPct val="0"/>
              </a:spcBef>
              <a:spcAft>
                <a:spcPct val="0"/>
              </a:spcAft>
              <a:defRPr/>
            </a:pPr>
            <a:endParaRPr kumimoji="1" lang="en-GB" sz="2000" dirty="0">
              <a:solidFill>
                <a:srgbClr val="000000"/>
              </a:solidFill>
              <a:effectLst>
                <a:outerShdw blurRad="38100" dist="38100" dir="2700000" algn="tl">
                  <a:srgbClr val="FFFFFF"/>
                </a:outerShdw>
              </a:effectLst>
              <a:cs typeface="Arial" charset="0"/>
            </a:endParaRPr>
          </a:p>
        </p:txBody>
      </p:sp>
      <p:sp>
        <p:nvSpPr>
          <p:cNvPr id="31" name="Oval 5"/>
          <p:cNvSpPr>
            <a:spLocks noChangeArrowheads="1"/>
          </p:cNvSpPr>
          <p:nvPr/>
        </p:nvSpPr>
        <p:spPr bwMode="auto">
          <a:xfrm>
            <a:off x="5724128" y="4750494"/>
            <a:ext cx="1296813" cy="910754"/>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lstStyle/>
          <a:p>
            <a:pPr algn="ctr" eaLnBrk="0" fontAlgn="base" hangingPunct="0">
              <a:spcBef>
                <a:spcPct val="0"/>
              </a:spcBef>
              <a:spcAft>
                <a:spcPct val="0"/>
              </a:spcAft>
              <a:defRPr/>
            </a:pPr>
            <a:r>
              <a:rPr kumimoji="1" lang="sv-SE" dirty="0">
                <a:solidFill>
                  <a:srgbClr val="000000"/>
                </a:solidFill>
                <a:cs typeface="Arial" charset="0"/>
              </a:rPr>
              <a:t>Pharma </a:t>
            </a:r>
          </a:p>
          <a:p>
            <a:pPr algn="ctr" eaLnBrk="0" fontAlgn="base" hangingPunct="0">
              <a:spcBef>
                <a:spcPct val="0"/>
              </a:spcBef>
              <a:spcAft>
                <a:spcPct val="0"/>
              </a:spcAft>
              <a:defRPr/>
            </a:pPr>
            <a:r>
              <a:rPr kumimoji="1" lang="sv-SE" dirty="0" smtClean="0">
                <a:solidFill>
                  <a:srgbClr val="000000"/>
                </a:solidFill>
                <a:cs typeface="Arial" charset="0"/>
              </a:rPr>
              <a:t>industry</a:t>
            </a:r>
            <a:endParaRPr kumimoji="1" lang="en-GB" dirty="0">
              <a:solidFill>
                <a:srgbClr val="000000"/>
              </a:solidFill>
              <a:cs typeface="Arial" charset="0"/>
            </a:endParaRPr>
          </a:p>
        </p:txBody>
      </p:sp>
      <p:sp>
        <p:nvSpPr>
          <p:cNvPr id="32" name="Flowchart: Connector 31"/>
          <p:cNvSpPr/>
          <p:nvPr/>
        </p:nvSpPr>
        <p:spPr>
          <a:xfrm>
            <a:off x="4283968" y="1269380"/>
            <a:ext cx="1295400" cy="1079500"/>
          </a:xfrm>
          <a:prstGeom prst="flowChartConnector">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kumimoji="1" lang="sv-SE" sz="1400" dirty="0">
                <a:solidFill>
                  <a:srgbClr val="000000"/>
                </a:solidFill>
                <a:cs typeface="Arial" charset="0"/>
              </a:rPr>
              <a:t>WHO-CC</a:t>
            </a:r>
          </a:p>
          <a:p>
            <a:pPr algn="ctr" fontAlgn="base">
              <a:spcBef>
                <a:spcPct val="0"/>
              </a:spcBef>
              <a:spcAft>
                <a:spcPct val="0"/>
              </a:spcAft>
              <a:defRPr/>
            </a:pPr>
            <a:r>
              <a:rPr kumimoji="1" lang="sv-SE" sz="1400" dirty="0" smtClean="0">
                <a:solidFill>
                  <a:srgbClr val="000000"/>
                </a:solidFill>
                <a:cs typeface="Arial" charset="0"/>
              </a:rPr>
              <a:t>Morocco</a:t>
            </a:r>
          </a:p>
          <a:p>
            <a:pPr algn="ctr" fontAlgn="base">
              <a:spcBef>
                <a:spcPct val="0"/>
              </a:spcBef>
              <a:spcAft>
                <a:spcPct val="0"/>
              </a:spcAft>
              <a:defRPr/>
            </a:pPr>
            <a:r>
              <a:rPr kumimoji="1" lang="sv-SE" sz="1400" dirty="0" smtClean="0">
                <a:solidFill>
                  <a:srgbClr val="000000"/>
                </a:solidFill>
                <a:cs typeface="Arial" charset="0"/>
              </a:rPr>
              <a:t>CAPM</a:t>
            </a:r>
            <a:endParaRPr kumimoji="1" lang="en-GB" sz="1400" dirty="0">
              <a:solidFill>
                <a:srgbClr val="000000"/>
              </a:solidFill>
              <a:cs typeface="Arial" charset="0"/>
            </a:endParaRPr>
          </a:p>
        </p:txBody>
      </p:sp>
      <p:sp>
        <p:nvSpPr>
          <p:cNvPr id="33" name="Line 8"/>
          <p:cNvSpPr>
            <a:spLocks noChangeShapeType="1"/>
          </p:cNvSpPr>
          <p:nvPr/>
        </p:nvSpPr>
        <p:spPr bwMode="auto">
          <a:xfrm flipV="1">
            <a:off x="5148064" y="3645024"/>
            <a:ext cx="288032" cy="216024"/>
          </a:xfrm>
          <a:prstGeom prst="line">
            <a:avLst/>
          </a:prstGeom>
          <a:noFill/>
          <a:ln w="38100" cap="sq">
            <a:solidFill>
              <a:schemeClr val="tx2"/>
            </a:solidFill>
            <a:round/>
            <a:headEnd type="triangle" w="sm" len="sm"/>
            <a:tailEnd type="triangle" w="sm" len="sm"/>
          </a:ln>
        </p:spPr>
        <p:txBody>
          <a:bodyPr/>
          <a:lstStyle/>
          <a:p>
            <a:pPr fontAlgn="base">
              <a:spcBef>
                <a:spcPct val="0"/>
              </a:spcBef>
              <a:spcAft>
                <a:spcPct val="0"/>
              </a:spcAft>
            </a:pPr>
            <a:endParaRPr lang="sv-SE">
              <a:solidFill>
                <a:srgbClr val="000000"/>
              </a:solidFill>
              <a:latin typeface="Arial" charset="0"/>
              <a:cs typeface="Arial" charset="0"/>
            </a:endParaRPr>
          </a:p>
        </p:txBody>
      </p:sp>
      <p:sp>
        <p:nvSpPr>
          <p:cNvPr id="34" name="Line 8"/>
          <p:cNvSpPr>
            <a:spLocks noChangeShapeType="1"/>
          </p:cNvSpPr>
          <p:nvPr/>
        </p:nvSpPr>
        <p:spPr bwMode="auto">
          <a:xfrm flipV="1">
            <a:off x="539552" y="6335414"/>
            <a:ext cx="503238" cy="0"/>
          </a:xfrm>
          <a:prstGeom prst="line">
            <a:avLst/>
          </a:prstGeom>
          <a:noFill/>
          <a:ln w="38100" cap="sq">
            <a:solidFill>
              <a:schemeClr val="tx2"/>
            </a:solidFill>
            <a:round/>
            <a:headEnd type="triangle" w="sm" len="sm"/>
            <a:tailEnd type="triangle" w="sm" len="sm"/>
          </a:ln>
        </p:spPr>
        <p:txBody>
          <a:bodyPr/>
          <a:lstStyle/>
          <a:p>
            <a:pPr fontAlgn="base">
              <a:spcBef>
                <a:spcPct val="0"/>
              </a:spcBef>
              <a:spcAft>
                <a:spcPct val="0"/>
              </a:spcAft>
            </a:pPr>
            <a:endParaRPr lang="sv-SE">
              <a:solidFill>
                <a:srgbClr val="000000"/>
              </a:solidFill>
              <a:latin typeface="Arial" charset="0"/>
              <a:cs typeface="Arial" charset="0"/>
            </a:endParaRPr>
          </a:p>
        </p:txBody>
      </p:sp>
      <p:sp>
        <p:nvSpPr>
          <p:cNvPr id="35" name="TextBox 25"/>
          <p:cNvSpPr txBox="1">
            <a:spLocks noChangeArrowheads="1"/>
          </p:cNvSpPr>
          <p:nvPr/>
        </p:nvSpPr>
        <p:spPr bwMode="auto">
          <a:xfrm>
            <a:off x="1043608" y="6191398"/>
            <a:ext cx="2159000" cy="261938"/>
          </a:xfrm>
          <a:prstGeom prst="rect">
            <a:avLst/>
          </a:prstGeom>
          <a:noFill/>
          <a:ln w="9525">
            <a:noFill/>
            <a:miter lim="800000"/>
            <a:headEnd/>
            <a:tailEnd/>
          </a:ln>
        </p:spPr>
        <p:txBody>
          <a:bodyPr>
            <a:spAutoFit/>
          </a:bodyPr>
          <a:lstStyle/>
          <a:p>
            <a:pPr fontAlgn="base">
              <a:spcBef>
                <a:spcPct val="0"/>
              </a:spcBef>
              <a:spcAft>
                <a:spcPct val="0"/>
              </a:spcAft>
            </a:pPr>
            <a:r>
              <a:rPr lang="sv-SE" sz="1100" dirty="0">
                <a:solidFill>
                  <a:srgbClr val="000000"/>
                </a:solidFill>
                <a:latin typeface="Arial" charset="0"/>
                <a:cs typeface="Arial" charset="0"/>
              </a:rPr>
              <a:t>Patient safety data </a:t>
            </a:r>
          </a:p>
        </p:txBody>
      </p:sp>
      <p:sp>
        <p:nvSpPr>
          <p:cNvPr id="36" name="Oval 5"/>
          <p:cNvSpPr>
            <a:spLocks noChangeArrowheads="1"/>
          </p:cNvSpPr>
          <p:nvPr/>
        </p:nvSpPr>
        <p:spPr bwMode="auto">
          <a:xfrm>
            <a:off x="3635896" y="5805265"/>
            <a:ext cx="1368152" cy="864096"/>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lstStyle/>
          <a:p>
            <a:pPr algn="ctr" eaLnBrk="0" fontAlgn="base" hangingPunct="0">
              <a:spcBef>
                <a:spcPct val="0"/>
              </a:spcBef>
              <a:spcAft>
                <a:spcPct val="0"/>
              </a:spcAft>
              <a:defRPr/>
            </a:pPr>
            <a:endParaRPr kumimoji="1" lang="sv-SE" sz="2000" dirty="0">
              <a:solidFill>
                <a:srgbClr val="000000"/>
              </a:solidFill>
              <a:effectLst>
                <a:outerShdw blurRad="38100" dist="38100" dir="2700000" algn="tl">
                  <a:srgbClr val="FFFFFF"/>
                </a:outerShdw>
              </a:effectLst>
              <a:cs typeface="Arial" charset="0"/>
            </a:endParaRPr>
          </a:p>
          <a:p>
            <a:pPr algn="ctr" eaLnBrk="0" fontAlgn="base" hangingPunct="0">
              <a:spcBef>
                <a:spcPct val="0"/>
              </a:spcBef>
              <a:spcAft>
                <a:spcPct val="0"/>
              </a:spcAft>
              <a:defRPr/>
            </a:pPr>
            <a:r>
              <a:rPr kumimoji="1" lang="sv-SE" dirty="0" smtClean="0">
                <a:solidFill>
                  <a:srgbClr val="000000"/>
                </a:solidFill>
                <a:cs typeface="Arial" charset="0"/>
              </a:rPr>
              <a:t>Patients</a:t>
            </a:r>
          </a:p>
          <a:p>
            <a:pPr algn="ctr" eaLnBrk="0" fontAlgn="base" hangingPunct="0">
              <a:spcBef>
                <a:spcPct val="0"/>
              </a:spcBef>
              <a:spcAft>
                <a:spcPct val="0"/>
              </a:spcAft>
              <a:defRPr/>
            </a:pPr>
            <a:r>
              <a:rPr kumimoji="1" lang="sv-SE" dirty="0" smtClean="0">
                <a:solidFill>
                  <a:srgbClr val="000000"/>
                </a:solidFill>
                <a:cs typeface="Arial" charset="0"/>
              </a:rPr>
              <a:t>(directly)</a:t>
            </a:r>
            <a:endParaRPr kumimoji="1" lang="sv-SE" dirty="0">
              <a:solidFill>
                <a:srgbClr val="000000"/>
              </a:solidFill>
              <a:cs typeface="Arial" charset="0"/>
            </a:endParaRPr>
          </a:p>
          <a:p>
            <a:pPr algn="ctr" eaLnBrk="0" fontAlgn="base" hangingPunct="0">
              <a:spcBef>
                <a:spcPct val="0"/>
              </a:spcBef>
              <a:spcAft>
                <a:spcPct val="0"/>
              </a:spcAft>
              <a:defRPr/>
            </a:pPr>
            <a:endParaRPr kumimoji="1" lang="en-GB" sz="2000" dirty="0">
              <a:solidFill>
                <a:srgbClr val="000000"/>
              </a:solidFill>
              <a:effectLst>
                <a:outerShdw blurRad="38100" dist="38100" dir="2700000" algn="tl">
                  <a:srgbClr val="FFFFFF"/>
                </a:outerShdw>
              </a:effectLst>
              <a:cs typeface="Arial" charset="0"/>
            </a:endParaRPr>
          </a:p>
        </p:txBody>
      </p:sp>
      <p:sp>
        <p:nvSpPr>
          <p:cNvPr id="37" name="Line 8"/>
          <p:cNvSpPr>
            <a:spLocks noChangeShapeType="1"/>
          </p:cNvSpPr>
          <p:nvPr/>
        </p:nvSpPr>
        <p:spPr bwMode="auto">
          <a:xfrm flipV="1">
            <a:off x="3059832" y="5013176"/>
            <a:ext cx="288032" cy="216024"/>
          </a:xfrm>
          <a:prstGeom prst="line">
            <a:avLst/>
          </a:prstGeom>
          <a:noFill/>
          <a:ln w="38100" cap="sq">
            <a:solidFill>
              <a:schemeClr val="tx2"/>
            </a:solidFill>
            <a:round/>
            <a:headEnd type="triangle" w="sm" len="sm"/>
            <a:tailEnd type="triangle" w="sm" len="sm"/>
          </a:ln>
        </p:spPr>
        <p:txBody>
          <a:bodyPr/>
          <a:lstStyle/>
          <a:p>
            <a:pPr fontAlgn="base">
              <a:spcBef>
                <a:spcPct val="0"/>
              </a:spcBef>
              <a:spcAft>
                <a:spcPct val="0"/>
              </a:spcAft>
            </a:pPr>
            <a:endParaRPr lang="sv-SE">
              <a:solidFill>
                <a:srgbClr val="000000"/>
              </a:solidFill>
              <a:latin typeface="Arial" charset="0"/>
              <a:cs typeface="Arial" charset="0"/>
            </a:endParaRPr>
          </a:p>
        </p:txBody>
      </p:sp>
      <p:sp>
        <p:nvSpPr>
          <p:cNvPr id="38" name="Line 8"/>
          <p:cNvSpPr>
            <a:spLocks noChangeShapeType="1"/>
          </p:cNvSpPr>
          <p:nvPr/>
        </p:nvSpPr>
        <p:spPr bwMode="auto">
          <a:xfrm flipV="1">
            <a:off x="4283968" y="5373216"/>
            <a:ext cx="0" cy="360040"/>
          </a:xfrm>
          <a:prstGeom prst="line">
            <a:avLst/>
          </a:prstGeom>
          <a:noFill/>
          <a:ln w="38100" cap="sq">
            <a:solidFill>
              <a:schemeClr val="tx2"/>
            </a:solidFill>
            <a:round/>
            <a:headEnd type="triangle" w="sm" len="sm"/>
            <a:tailEnd type="triangle" w="sm" len="sm"/>
          </a:ln>
        </p:spPr>
        <p:txBody>
          <a:bodyPr/>
          <a:lstStyle/>
          <a:p>
            <a:pPr fontAlgn="base">
              <a:spcBef>
                <a:spcPct val="0"/>
              </a:spcBef>
              <a:spcAft>
                <a:spcPct val="0"/>
              </a:spcAft>
            </a:pPr>
            <a:endParaRPr lang="sv-SE">
              <a:solidFill>
                <a:srgbClr val="000000"/>
              </a:solidFill>
              <a:latin typeface="Arial" charset="0"/>
              <a:cs typeface="Arial" charset="0"/>
            </a:endParaRPr>
          </a:p>
        </p:txBody>
      </p:sp>
      <p:sp>
        <p:nvSpPr>
          <p:cNvPr id="39" name="Line 8"/>
          <p:cNvSpPr>
            <a:spLocks noChangeShapeType="1"/>
          </p:cNvSpPr>
          <p:nvPr/>
        </p:nvSpPr>
        <p:spPr bwMode="auto">
          <a:xfrm>
            <a:off x="5292080" y="4797152"/>
            <a:ext cx="360040" cy="144016"/>
          </a:xfrm>
          <a:prstGeom prst="line">
            <a:avLst/>
          </a:prstGeom>
          <a:noFill/>
          <a:ln w="38100" cap="sq">
            <a:solidFill>
              <a:schemeClr val="tx2"/>
            </a:solidFill>
            <a:round/>
            <a:headEnd type="triangle" w="sm" len="sm"/>
            <a:tailEnd type="triangle" w="sm" len="sm"/>
          </a:ln>
        </p:spPr>
        <p:txBody>
          <a:bodyPr/>
          <a:lstStyle/>
          <a:p>
            <a:pPr fontAlgn="base">
              <a:spcBef>
                <a:spcPct val="0"/>
              </a:spcBef>
              <a:spcAft>
                <a:spcPct val="0"/>
              </a:spcAft>
            </a:pPr>
            <a:endParaRPr lang="sv-SE">
              <a:solidFill>
                <a:srgbClr val="000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29" grpId="0" animBg="1"/>
      <p:bldP spid="30" grpId="0" animBg="1"/>
      <p:bldP spid="31" grpId="0" animBg="1"/>
      <p:bldP spid="32" grpId="0" animBg="1"/>
      <p:bldP spid="33" grpId="0" animBg="1"/>
      <p:bldP spid="36" grpId="0" animBg="1"/>
      <p:bldP spid="37"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992814" cy="1440161"/>
          </a:xfrm>
        </p:spPr>
        <p:txBody>
          <a:bodyPr>
            <a:normAutofit fontScale="90000"/>
          </a:bodyPr>
          <a:lstStyle/>
          <a:p>
            <a:r>
              <a:rPr lang="en-GB" sz="4000" dirty="0" smtClean="0"/>
              <a:t>UMC - WHO Collaborating Centre for International Drug Monitoring</a:t>
            </a:r>
            <a:r>
              <a:rPr lang="en-GB" sz="1800" dirty="0" smtClean="0"/>
              <a:t/>
            </a:r>
            <a:br>
              <a:rPr lang="en-GB" sz="1800" dirty="0" smtClean="0"/>
            </a:br>
            <a:endParaRPr lang="en-GB" sz="2200" dirty="0"/>
          </a:p>
        </p:txBody>
      </p:sp>
      <p:graphicFrame>
        <p:nvGraphicFramePr>
          <p:cNvPr id="6" name="Content Placeholder 5"/>
          <p:cNvGraphicFramePr>
            <a:graphicFrameLocks noGrp="1"/>
          </p:cNvGraphicFramePr>
          <p:nvPr>
            <p:ph idx="1"/>
          </p:nvPr>
        </p:nvGraphicFramePr>
        <p:xfrm>
          <a:off x="3019425" y="1700808"/>
          <a:ext cx="5368999"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UMC office_cropped.jpg"/>
          <p:cNvPicPr>
            <a:picLocks noChangeAspect="1"/>
          </p:cNvPicPr>
          <p:nvPr/>
        </p:nvPicPr>
        <p:blipFill>
          <a:blip r:embed="rId8" cstate="print"/>
          <a:stretch>
            <a:fillRect/>
          </a:stretch>
        </p:blipFill>
        <p:spPr>
          <a:xfrm>
            <a:off x="107504" y="1988840"/>
            <a:ext cx="2592288" cy="383716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UMC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MC presentatio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MC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MC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MC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MC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MC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MC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MC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MC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MC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MC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MC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MC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3540</TotalTime>
  <Words>1291</Words>
  <Application>Microsoft Office PowerPoint</Application>
  <PresentationFormat>Экран (4:3)</PresentationFormat>
  <Paragraphs>342</Paragraphs>
  <Slides>27</Slides>
  <Notes>27</Notes>
  <HiddenSlides>2</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29" baseType="lpstr">
      <vt:lpstr>blank</vt:lpstr>
      <vt:lpstr>Presentation</vt:lpstr>
      <vt:lpstr>WHO Programme for International  Drug Monitoring  UMC perspective on Kazakhstan  and other member-countries  in the region </vt:lpstr>
      <vt:lpstr>Thalidomide - phocomelia</vt:lpstr>
      <vt:lpstr>WHO Drug Monitoring Programme Founding Members (1968)</vt:lpstr>
      <vt:lpstr>PV  today</vt:lpstr>
      <vt:lpstr>Official and associate member countries (2014)</vt:lpstr>
      <vt:lpstr>Population coverage</vt:lpstr>
      <vt:lpstr>Member obligations</vt:lpstr>
      <vt:lpstr> WHO International PV Programme</vt:lpstr>
      <vt:lpstr>UMC - WHO Collaborating Centre for International Drug Monitoring </vt:lpstr>
      <vt:lpstr>UMC’s vision and main tasks</vt:lpstr>
      <vt:lpstr>VigiBase® WHO global ICSR database</vt:lpstr>
      <vt:lpstr>VigiBase® and report accumulation</vt:lpstr>
      <vt:lpstr>Слайд 13</vt:lpstr>
      <vt:lpstr>Слайд 14</vt:lpstr>
      <vt:lpstr>Quality of ICSRs vigiGrade - Completeness Score</vt:lpstr>
      <vt:lpstr>Слайд 16</vt:lpstr>
      <vt:lpstr>Слайд 17</vt:lpstr>
      <vt:lpstr>Reporting format</vt:lpstr>
      <vt:lpstr>Reporting format and harmonization – E2B </vt:lpstr>
      <vt:lpstr>Signal detection</vt:lpstr>
      <vt:lpstr>Слайд 21</vt:lpstr>
      <vt:lpstr>Слайд 22</vt:lpstr>
      <vt:lpstr>Training</vt:lpstr>
      <vt:lpstr>Publications</vt:lpstr>
      <vt:lpstr>Thank you for your attention!   Nadja.Jastrebova@who-umc.org </vt:lpstr>
      <vt:lpstr>Quality vs. quantity</vt:lpstr>
      <vt:lpstr>Quality vs. quantity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Nadja Jastrebova</dc:creator>
  <cp:lastModifiedBy>Masters Trade</cp:lastModifiedBy>
  <cp:revision>343</cp:revision>
  <dcterms:created xsi:type="dcterms:W3CDTF">2012-04-10T09:05:19Z</dcterms:created>
  <dcterms:modified xsi:type="dcterms:W3CDTF">2014-04-16T13:41:17Z</dcterms:modified>
</cp:coreProperties>
</file>