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68" r:id="rId2"/>
  </p:sldMasterIdLst>
  <p:notesMasterIdLst>
    <p:notesMasterId r:id="rId34"/>
  </p:notesMasterIdLst>
  <p:sldIdLst>
    <p:sldId id="267"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4" r:id="rId18"/>
    <p:sldId id="305" r:id="rId19"/>
    <p:sldId id="306" r:id="rId20"/>
    <p:sldId id="256" r:id="rId21"/>
    <p:sldId id="257" r:id="rId22"/>
    <p:sldId id="264" r:id="rId23"/>
    <p:sldId id="261" r:id="rId24"/>
    <p:sldId id="262" r:id="rId25"/>
    <p:sldId id="260" r:id="rId26"/>
    <p:sldId id="258" r:id="rId27"/>
    <p:sldId id="265" r:id="rId28"/>
    <p:sldId id="266" r:id="rId29"/>
    <p:sldId id="307" r:id="rId30"/>
    <p:sldId id="308" r:id="rId31"/>
    <p:sldId id="309"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493" autoAdjust="0"/>
  </p:normalViewPr>
  <p:slideViewPr>
    <p:cSldViewPr>
      <p:cViewPr>
        <p:scale>
          <a:sx n="85" d="100"/>
          <a:sy n="85" d="100"/>
        </p:scale>
        <p:origin x="-72"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829006-D6E8-41A1-98D5-CAE829647369}"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10AB49BA-0B72-4031-804F-5718939FA8DF}">
      <dgm:prSet phldrT="[Text]"/>
      <dgm:spPr/>
      <dgm:t>
        <a:bodyPr/>
        <a:lstStyle/>
        <a:p>
          <a:r>
            <a:rPr lang="ru-RU" b="1" dirty="0" smtClean="0"/>
            <a:t>Определение по </a:t>
          </a:r>
          <a:r>
            <a:rPr lang="en-US" b="1" dirty="0" smtClean="0"/>
            <a:t>FDA</a:t>
          </a:r>
          <a:endParaRPr lang="en-US" dirty="0"/>
        </a:p>
      </dgm:t>
    </dgm:pt>
    <dgm:pt modelId="{AD381F53-85F9-42C0-A4DB-18918269F5B4}" type="parTrans" cxnId="{BB82A2C0-0510-48A3-A391-A73B36683AB7}">
      <dgm:prSet/>
      <dgm:spPr/>
      <dgm:t>
        <a:bodyPr/>
        <a:lstStyle/>
        <a:p>
          <a:endParaRPr lang="en-US"/>
        </a:p>
      </dgm:t>
    </dgm:pt>
    <dgm:pt modelId="{65302011-6DE0-43CE-B451-8E2473F67811}" type="sibTrans" cxnId="{BB82A2C0-0510-48A3-A391-A73B36683AB7}">
      <dgm:prSet/>
      <dgm:spPr/>
      <dgm:t>
        <a:bodyPr/>
        <a:lstStyle/>
        <a:p>
          <a:endParaRPr lang="en-US"/>
        </a:p>
      </dgm:t>
    </dgm:pt>
    <dgm:pt modelId="{E90B1825-BB4D-47D3-A015-731BB556E768}">
      <dgm:prSet phldrT="[Text]" custT="1"/>
      <dgm:spPr/>
      <dgm:t>
        <a:bodyPr/>
        <a:lstStyle/>
        <a:p>
          <a:pPr algn="just"/>
          <a:r>
            <a:rPr lang="ru-RU" sz="1400" dirty="0" smtClean="0"/>
            <a:t>Биоаналог - это биологический препарат очень похожий на лицензированный биологический препарат в США, несмотря на незначительные различия в клинически неактивных компонентах; нет никаких клинически значимых различий между биологическим и исходным препаратом с точки зрения безопасности, чистоты и потенции препарата.</a:t>
          </a:r>
          <a:endParaRPr lang="en-US" sz="1400" dirty="0"/>
        </a:p>
      </dgm:t>
    </dgm:pt>
    <dgm:pt modelId="{7DF266A3-5B02-4D90-B742-BF20F4BD42AE}" type="parTrans" cxnId="{66453E84-82D6-4C34-860D-835AB96B02ED}">
      <dgm:prSet/>
      <dgm:spPr/>
      <dgm:t>
        <a:bodyPr/>
        <a:lstStyle/>
        <a:p>
          <a:endParaRPr lang="en-US"/>
        </a:p>
      </dgm:t>
    </dgm:pt>
    <dgm:pt modelId="{6C28060E-E1F2-43AF-B9B8-C604510080A3}" type="sibTrans" cxnId="{66453E84-82D6-4C34-860D-835AB96B02ED}">
      <dgm:prSet/>
      <dgm:spPr/>
      <dgm:t>
        <a:bodyPr/>
        <a:lstStyle/>
        <a:p>
          <a:endParaRPr lang="en-US"/>
        </a:p>
      </dgm:t>
    </dgm:pt>
    <dgm:pt modelId="{6B3F7402-ED42-4904-8F5F-2A10B469F6A0}">
      <dgm:prSet phldrT="[Text]"/>
      <dgm:spPr/>
      <dgm:t>
        <a:bodyPr/>
        <a:lstStyle/>
        <a:p>
          <a:r>
            <a:rPr lang="ru-RU" b="1" dirty="0" smtClean="0"/>
            <a:t>Определение по </a:t>
          </a:r>
          <a:r>
            <a:rPr lang="en-US" b="1" dirty="0" smtClean="0"/>
            <a:t>EMA</a:t>
          </a:r>
          <a:endParaRPr lang="en-US" dirty="0"/>
        </a:p>
      </dgm:t>
    </dgm:pt>
    <dgm:pt modelId="{684A743C-3634-438D-A6E2-7F9FC90FD277}" type="parTrans" cxnId="{819F008F-0B77-45B5-BDAD-1803D4EF3C53}">
      <dgm:prSet/>
      <dgm:spPr/>
      <dgm:t>
        <a:bodyPr/>
        <a:lstStyle/>
        <a:p>
          <a:endParaRPr lang="en-US"/>
        </a:p>
      </dgm:t>
    </dgm:pt>
    <dgm:pt modelId="{CB95043D-C226-49B2-997E-D44F7EB399BF}" type="sibTrans" cxnId="{819F008F-0B77-45B5-BDAD-1803D4EF3C53}">
      <dgm:prSet/>
      <dgm:spPr/>
      <dgm:t>
        <a:bodyPr/>
        <a:lstStyle/>
        <a:p>
          <a:endParaRPr lang="en-US"/>
        </a:p>
      </dgm:t>
    </dgm:pt>
    <dgm:pt modelId="{22DDF751-3449-475C-A96B-D0AC31BA922E}">
      <dgm:prSet phldrT="[Text]" custT="1"/>
      <dgm:spPr/>
      <dgm:t>
        <a:bodyPr/>
        <a:lstStyle/>
        <a:p>
          <a:pPr algn="just"/>
          <a:r>
            <a:rPr lang="ru-RU" sz="1400" dirty="0" smtClean="0"/>
            <a:t>Биоаналогичный лекарственный препарат является лекарственным средством, который похож на исходное биологическое лекарственное средство. Активное вещество биоаналогичного лекарственного средства похоже на активное вещество исходного биологического лекарственного </a:t>
          </a:r>
          <a:r>
            <a:rPr lang="ru-RU" sz="1400" dirty="0" err="1" smtClean="0"/>
            <a:t>средства.Название</a:t>
          </a:r>
          <a:r>
            <a:rPr lang="ru-RU" sz="1400" dirty="0" smtClean="0"/>
            <a:t>, внешний вид и упаковка биоаналогичного лекарственного средства может отличаться от исходного биологического лекарственного средства. Он может также содержать различные вспомогательные вещества.</a:t>
          </a:r>
          <a:endParaRPr lang="en-US" sz="1400" dirty="0"/>
        </a:p>
      </dgm:t>
    </dgm:pt>
    <dgm:pt modelId="{5D311415-7316-438C-8BE9-B2747062020B}" type="parTrans" cxnId="{863D6944-1F56-40E4-B2D0-1904D3EA7A25}">
      <dgm:prSet/>
      <dgm:spPr/>
      <dgm:t>
        <a:bodyPr/>
        <a:lstStyle/>
        <a:p>
          <a:endParaRPr lang="en-US"/>
        </a:p>
      </dgm:t>
    </dgm:pt>
    <dgm:pt modelId="{E646B3F4-48B3-4CA9-A290-D321F317811E}" type="sibTrans" cxnId="{863D6944-1F56-40E4-B2D0-1904D3EA7A25}">
      <dgm:prSet/>
      <dgm:spPr/>
      <dgm:t>
        <a:bodyPr/>
        <a:lstStyle/>
        <a:p>
          <a:endParaRPr lang="en-US"/>
        </a:p>
      </dgm:t>
    </dgm:pt>
    <dgm:pt modelId="{2E880F72-BA85-434E-A447-CA173BF6A14A}" type="pres">
      <dgm:prSet presAssocID="{51829006-D6E8-41A1-98D5-CAE829647369}" presName="list" presStyleCnt="0">
        <dgm:presLayoutVars>
          <dgm:dir/>
          <dgm:animLvl val="lvl"/>
        </dgm:presLayoutVars>
      </dgm:prSet>
      <dgm:spPr/>
      <dgm:t>
        <a:bodyPr/>
        <a:lstStyle/>
        <a:p>
          <a:endParaRPr lang="en-US"/>
        </a:p>
      </dgm:t>
    </dgm:pt>
    <dgm:pt modelId="{08E67B22-F176-4943-A415-5D3CEC62B2B5}" type="pres">
      <dgm:prSet presAssocID="{10AB49BA-0B72-4031-804F-5718939FA8DF}" presName="posSpace" presStyleCnt="0"/>
      <dgm:spPr/>
    </dgm:pt>
    <dgm:pt modelId="{338FCEA8-1B9B-4AB3-8B3B-EDB59B33E7C9}" type="pres">
      <dgm:prSet presAssocID="{10AB49BA-0B72-4031-804F-5718939FA8DF}" presName="vertFlow" presStyleCnt="0"/>
      <dgm:spPr/>
    </dgm:pt>
    <dgm:pt modelId="{86FCB775-4716-42F6-81EA-F43D8A99AEEC}" type="pres">
      <dgm:prSet presAssocID="{10AB49BA-0B72-4031-804F-5718939FA8DF}" presName="topSpace" presStyleCnt="0"/>
      <dgm:spPr/>
    </dgm:pt>
    <dgm:pt modelId="{64019A7E-8C6F-491E-B777-1EE8A5B02D6F}" type="pres">
      <dgm:prSet presAssocID="{10AB49BA-0B72-4031-804F-5718939FA8DF}" presName="firstComp" presStyleCnt="0"/>
      <dgm:spPr/>
    </dgm:pt>
    <dgm:pt modelId="{8E3D71A2-69BD-42D2-A5F0-3A628E184E39}" type="pres">
      <dgm:prSet presAssocID="{10AB49BA-0B72-4031-804F-5718939FA8DF}" presName="firstChild" presStyleLbl="bgAccFollowNode1" presStyleIdx="0" presStyleCnt="2" custScaleX="118878" custScaleY="292173" custLinFactNeighborX="5030" custLinFactNeighborY="8471"/>
      <dgm:spPr/>
      <dgm:t>
        <a:bodyPr/>
        <a:lstStyle/>
        <a:p>
          <a:endParaRPr lang="en-US"/>
        </a:p>
      </dgm:t>
    </dgm:pt>
    <dgm:pt modelId="{EA18F8EA-3FFB-4803-9E0C-ADA4CAEAC7F0}" type="pres">
      <dgm:prSet presAssocID="{10AB49BA-0B72-4031-804F-5718939FA8DF}" presName="firstChildTx" presStyleLbl="bgAccFollowNode1" presStyleIdx="0" presStyleCnt="2">
        <dgm:presLayoutVars>
          <dgm:bulletEnabled val="1"/>
        </dgm:presLayoutVars>
      </dgm:prSet>
      <dgm:spPr/>
      <dgm:t>
        <a:bodyPr/>
        <a:lstStyle/>
        <a:p>
          <a:endParaRPr lang="en-US"/>
        </a:p>
      </dgm:t>
    </dgm:pt>
    <dgm:pt modelId="{BBE90C51-30B3-427B-83F2-7C803983AC0F}" type="pres">
      <dgm:prSet presAssocID="{10AB49BA-0B72-4031-804F-5718939FA8DF}" presName="negSpace" presStyleCnt="0"/>
      <dgm:spPr/>
    </dgm:pt>
    <dgm:pt modelId="{A620FF8F-6686-4241-AC0A-A915719AACA6}" type="pres">
      <dgm:prSet presAssocID="{10AB49BA-0B72-4031-804F-5718939FA8DF}" presName="circle" presStyleLbl="node1" presStyleIdx="0" presStyleCnt="2" custLinFactNeighborX="-5919" custLinFactNeighborY="6926"/>
      <dgm:spPr/>
      <dgm:t>
        <a:bodyPr/>
        <a:lstStyle/>
        <a:p>
          <a:endParaRPr lang="en-US"/>
        </a:p>
      </dgm:t>
    </dgm:pt>
    <dgm:pt modelId="{472CC899-0A5E-4673-8E5A-E25D1A6E7A32}" type="pres">
      <dgm:prSet presAssocID="{65302011-6DE0-43CE-B451-8E2473F67811}" presName="transSpace" presStyleCnt="0"/>
      <dgm:spPr/>
    </dgm:pt>
    <dgm:pt modelId="{F866A1FC-7053-4DF9-9555-0557ED3AD087}" type="pres">
      <dgm:prSet presAssocID="{6B3F7402-ED42-4904-8F5F-2A10B469F6A0}" presName="posSpace" presStyleCnt="0"/>
      <dgm:spPr/>
    </dgm:pt>
    <dgm:pt modelId="{8FFCD94F-21C0-4D31-8DBB-CC2DBC4D2AD7}" type="pres">
      <dgm:prSet presAssocID="{6B3F7402-ED42-4904-8F5F-2A10B469F6A0}" presName="vertFlow" presStyleCnt="0"/>
      <dgm:spPr/>
    </dgm:pt>
    <dgm:pt modelId="{4FF954DA-852D-4C23-839B-FFEFD0E2A49E}" type="pres">
      <dgm:prSet presAssocID="{6B3F7402-ED42-4904-8F5F-2A10B469F6A0}" presName="topSpace" presStyleCnt="0"/>
      <dgm:spPr/>
    </dgm:pt>
    <dgm:pt modelId="{774A0CD3-E7E4-4035-BB43-CBB3161A66FA}" type="pres">
      <dgm:prSet presAssocID="{6B3F7402-ED42-4904-8F5F-2A10B469F6A0}" presName="firstComp" presStyleCnt="0"/>
      <dgm:spPr/>
    </dgm:pt>
    <dgm:pt modelId="{BA779D08-D9E4-4CC4-9343-F83C72409A0C}" type="pres">
      <dgm:prSet presAssocID="{6B3F7402-ED42-4904-8F5F-2A10B469F6A0}" presName="firstChild" presStyleLbl="bgAccFollowNode1" presStyleIdx="1" presStyleCnt="2" custScaleX="135858" custScaleY="301054" custLinFactNeighborX="-23322" custLinFactNeighborY="2729"/>
      <dgm:spPr/>
      <dgm:t>
        <a:bodyPr/>
        <a:lstStyle/>
        <a:p>
          <a:endParaRPr lang="en-US"/>
        </a:p>
      </dgm:t>
    </dgm:pt>
    <dgm:pt modelId="{CED4F8B4-294B-4D8C-9877-6D87573E8A51}" type="pres">
      <dgm:prSet presAssocID="{6B3F7402-ED42-4904-8F5F-2A10B469F6A0}" presName="firstChildTx" presStyleLbl="bgAccFollowNode1" presStyleIdx="1" presStyleCnt="2">
        <dgm:presLayoutVars>
          <dgm:bulletEnabled val="1"/>
        </dgm:presLayoutVars>
      </dgm:prSet>
      <dgm:spPr/>
      <dgm:t>
        <a:bodyPr/>
        <a:lstStyle/>
        <a:p>
          <a:endParaRPr lang="en-US"/>
        </a:p>
      </dgm:t>
    </dgm:pt>
    <dgm:pt modelId="{A02F2775-4C69-4EBC-9C67-FFDA706169E3}" type="pres">
      <dgm:prSet presAssocID="{6B3F7402-ED42-4904-8F5F-2A10B469F6A0}" presName="negSpace" presStyleCnt="0"/>
      <dgm:spPr/>
    </dgm:pt>
    <dgm:pt modelId="{348B03F6-D0C5-4650-AEE6-C0666FBDD02D}" type="pres">
      <dgm:prSet presAssocID="{6B3F7402-ED42-4904-8F5F-2A10B469F6A0}" presName="circle" presStyleLbl="node1" presStyleIdx="1" presStyleCnt="2" custLinFactNeighborX="-54296" custLinFactNeighborY="6926"/>
      <dgm:spPr/>
      <dgm:t>
        <a:bodyPr/>
        <a:lstStyle/>
        <a:p>
          <a:endParaRPr lang="en-US"/>
        </a:p>
      </dgm:t>
    </dgm:pt>
  </dgm:ptLst>
  <dgm:cxnLst>
    <dgm:cxn modelId="{97967339-5C9B-461D-812B-063FACE2A679}" type="presOf" srcId="{51829006-D6E8-41A1-98D5-CAE829647369}" destId="{2E880F72-BA85-434E-A447-CA173BF6A14A}" srcOrd="0" destOrd="0" presId="urn:microsoft.com/office/officeart/2005/8/layout/hList9"/>
    <dgm:cxn modelId="{524FC098-8291-4AC8-A2B4-FEDC7ECF5985}" type="presOf" srcId="{10AB49BA-0B72-4031-804F-5718939FA8DF}" destId="{A620FF8F-6686-4241-AC0A-A915719AACA6}" srcOrd="0" destOrd="0" presId="urn:microsoft.com/office/officeart/2005/8/layout/hList9"/>
    <dgm:cxn modelId="{387C944B-2291-4D55-B4CC-B83D3AEFC662}" type="presOf" srcId="{E90B1825-BB4D-47D3-A015-731BB556E768}" destId="{EA18F8EA-3FFB-4803-9E0C-ADA4CAEAC7F0}" srcOrd="1" destOrd="0" presId="urn:microsoft.com/office/officeart/2005/8/layout/hList9"/>
    <dgm:cxn modelId="{BB82A2C0-0510-48A3-A391-A73B36683AB7}" srcId="{51829006-D6E8-41A1-98D5-CAE829647369}" destId="{10AB49BA-0B72-4031-804F-5718939FA8DF}" srcOrd="0" destOrd="0" parTransId="{AD381F53-85F9-42C0-A4DB-18918269F5B4}" sibTransId="{65302011-6DE0-43CE-B451-8E2473F67811}"/>
    <dgm:cxn modelId="{D12E6B3A-8877-4BAE-9747-2328272102A6}" type="presOf" srcId="{22DDF751-3449-475C-A96B-D0AC31BA922E}" destId="{CED4F8B4-294B-4D8C-9877-6D87573E8A51}" srcOrd="1" destOrd="0" presId="urn:microsoft.com/office/officeart/2005/8/layout/hList9"/>
    <dgm:cxn modelId="{863D6944-1F56-40E4-B2D0-1904D3EA7A25}" srcId="{6B3F7402-ED42-4904-8F5F-2A10B469F6A0}" destId="{22DDF751-3449-475C-A96B-D0AC31BA922E}" srcOrd="0" destOrd="0" parTransId="{5D311415-7316-438C-8BE9-B2747062020B}" sibTransId="{E646B3F4-48B3-4CA9-A290-D321F317811E}"/>
    <dgm:cxn modelId="{889F44A2-5334-4A50-95AF-697743FFEB2C}" type="presOf" srcId="{E90B1825-BB4D-47D3-A015-731BB556E768}" destId="{8E3D71A2-69BD-42D2-A5F0-3A628E184E39}" srcOrd="0" destOrd="0" presId="urn:microsoft.com/office/officeart/2005/8/layout/hList9"/>
    <dgm:cxn modelId="{66453E84-82D6-4C34-860D-835AB96B02ED}" srcId="{10AB49BA-0B72-4031-804F-5718939FA8DF}" destId="{E90B1825-BB4D-47D3-A015-731BB556E768}" srcOrd="0" destOrd="0" parTransId="{7DF266A3-5B02-4D90-B742-BF20F4BD42AE}" sibTransId="{6C28060E-E1F2-43AF-B9B8-C604510080A3}"/>
    <dgm:cxn modelId="{61BE598F-5BA2-4D5B-9D39-330F12BB508E}" type="presOf" srcId="{22DDF751-3449-475C-A96B-D0AC31BA922E}" destId="{BA779D08-D9E4-4CC4-9343-F83C72409A0C}" srcOrd="0" destOrd="0" presId="urn:microsoft.com/office/officeart/2005/8/layout/hList9"/>
    <dgm:cxn modelId="{819F008F-0B77-45B5-BDAD-1803D4EF3C53}" srcId="{51829006-D6E8-41A1-98D5-CAE829647369}" destId="{6B3F7402-ED42-4904-8F5F-2A10B469F6A0}" srcOrd="1" destOrd="0" parTransId="{684A743C-3634-438D-A6E2-7F9FC90FD277}" sibTransId="{CB95043D-C226-49B2-997E-D44F7EB399BF}"/>
    <dgm:cxn modelId="{5CBF9E97-86D4-41AE-A8EE-CB70D8BDECCC}" type="presOf" srcId="{6B3F7402-ED42-4904-8F5F-2A10B469F6A0}" destId="{348B03F6-D0C5-4650-AEE6-C0666FBDD02D}" srcOrd="0" destOrd="0" presId="urn:microsoft.com/office/officeart/2005/8/layout/hList9"/>
    <dgm:cxn modelId="{BAFE4118-9CA1-4B4F-83F7-81329EC1D5CF}" type="presParOf" srcId="{2E880F72-BA85-434E-A447-CA173BF6A14A}" destId="{08E67B22-F176-4943-A415-5D3CEC62B2B5}" srcOrd="0" destOrd="0" presId="urn:microsoft.com/office/officeart/2005/8/layout/hList9"/>
    <dgm:cxn modelId="{286B3B3F-D0F2-414D-BCC6-3C695A6354B4}" type="presParOf" srcId="{2E880F72-BA85-434E-A447-CA173BF6A14A}" destId="{338FCEA8-1B9B-4AB3-8B3B-EDB59B33E7C9}" srcOrd="1" destOrd="0" presId="urn:microsoft.com/office/officeart/2005/8/layout/hList9"/>
    <dgm:cxn modelId="{4A1531C4-90A1-43B0-8A59-14B08A3A838D}" type="presParOf" srcId="{338FCEA8-1B9B-4AB3-8B3B-EDB59B33E7C9}" destId="{86FCB775-4716-42F6-81EA-F43D8A99AEEC}" srcOrd="0" destOrd="0" presId="urn:microsoft.com/office/officeart/2005/8/layout/hList9"/>
    <dgm:cxn modelId="{639B750F-0783-4EE1-9C71-8C82A87226FA}" type="presParOf" srcId="{338FCEA8-1B9B-4AB3-8B3B-EDB59B33E7C9}" destId="{64019A7E-8C6F-491E-B777-1EE8A5B02D6F}" srcOrd="1" destOrd="0" presId="urn:microsoft.com/office/officeart/2005/8/layout/hList9"/>
    <dgm:cxn modelId="{6AF0B36B-5295-4C2F-9FE9-33EB37378858}" type="presParOf" srcId="{64019A7E-8C6F-491E-B777-1EE8A5B02D6F}" destId="{8E3D71A2-69BD-42D2-A5F0-3A628E184E39}" srcOrd="0" destOrd="0" presId="urn:microsoft.com/office/officeart/2005/8/layout/hList9"/>
    <dgm:cxn modelId="{AEE87C88-894B-467A-843A-D7DC9DDC190F}" type="presParOf" srcId="{64019A7E-8C6F-491E-B777-1EE8A5B02D6F}" destId="{EA18F8EA-3FFB-4803-9E0C-ADA4CAEAC7F0}" srcOrd="1" destOrd="0" presId="urn:microsoft.com/office/officeart/2005/8/layout/hList9"/>
    <dgm:cxn modelId="{D7A9DED6-E0BD-4045-986F-39040C6E652E}" type="presParOf" srcId="{2E880F72-BA85-434E-A447-CA173BF6A14A}" destId="{BBE90C51-30B3-427B-83F2-7C803983AC0F}" srcOrd="2" destOrd="0" presId="urn:microsoft.com/office/officeart/2005/8/layout/hList9"/>
    <dgm:cxn modelId="{6EA0C017-0FE0-48A3-9BAB-E018CA76C93E}" type="presParOf" srcId="{2E880F72-BA85-434E-A447-CA173BF6A14A}" destId="{A620FF8F-6686-4241-AC0A-A915719AACA6}" srcOrd="3" destOrd="0" presId="urn:microsoft.com/office/officeart/2005/8/layout/hList9"/>
    <dgm:cxn modelId="{F10D34DC-9CF1-4E05-B776-385DE3D52890}" type="presParOf" srcId="{2E880F72-BA85-434E-A447-CA173BF6A14A}" destId="{472CC899-0A5E-4673-8E5A-E25D1A6E7A32}" srcOrd="4" destOrd="0" presId="urn:microsoft.com/office/officeart/2005/8/layout/hList9"/>
    <dgm:cxn modelId="{A318131A-FEB8-4686-A5A3-368BE98FC74E}" type="presParOf" srcId="{2E880F72-BA85-434E-A447-CA173BF6A14A}" destId="{F866A1FC-7053-4DF9-9555-0557ED3AD087}" srcOrd="5" destOrd="0" presId="urn:microsoft.com/office/officeart/2005/8/layout/hList9"/>
    <dgm:cxn modelId="{E570B238-800A-4C00-BC69-E35626F8F36D}" type="presParOf" srcId="{2E880F72-BA85-434E-A447-CA173BF6A14A}" destId="{8FFCD94F-21C0-4D31-8DBB-CC2DBC4D2AD7}" srcOrd="6" destOrd="0" presId="urn:microsoft.com/office/officeart/2005/8/layout/hList9"/>
    <dgm:cxn modelId="{23176DA5-F379-48C5-A6EC-7A1755DF0B0A}" type="presParOf" srcId="{8FFCD94F-21C0-4D31-8DBB-CC2DBC4D2AD7}" destId="{4FF954DA-852D-4C23-839B-FFEFD0E2A49E}" srcOrd="0" destOrd="0" presId="urn:microsoft.com/office/officeart/2005/8/layout/hList9"/>
    <dgm:cxn modelId="{2C085D6F-2FA4-4EE2-8491-8E0D82AAD10F}" type="presParOf" srcId="{8FFCD94F-21C0-4D31-8DBB-CC2DBC4D2AD7}" destId="{774A0CD3-E7E4-4035-BB43-CBB3161A66FA}" srcOrd="1" destOrd="0" presId="urn:microsoft.com/office/officeart/2005/8/layout/hList9"/>
    <dgm:cxn modelId="{02D5876A-6346-4794-B7E3-27AEE275560F}" type="presParOf" srcId="{774A0CD3-E7E4-4035-BB43-CBB3161A66FA}" destId="{BA779D08-D9E4-4CC4-9343-F83C72409A0C}" srcOrd="0" destOrd="0" presId="urn:microsoft.com/office/officeart/2005/8/layout/hList9"/>
    <dgm:cxn modelId="{33358225-124C-4E0A-AFB8-38F58E2C1B6C}" type="presParOf" srcId="{774A0CD3-E7E4-4035-BB43-CBB3161A66FA}" destId="{CED4F8B4-294B-4D8C-9877-6D87573E8A51}" srcOrd="1" destOrd="0" presId="urn:microsoft.com/office/officeart/2005/8/layout/hList9"/>
    <dgm:cxn modelId="{E33B1D01-8E16-44AA-9E4C-096D4C2A7F95}" type="presParOf" srcId="{2E880F72-BA85-434E-A447-CA173BF6A14A}" destId="{A02F2775-4C69-4EBC-9C67-FFDA706169E3}" srcOrd="7" destOrd="0" presId="urn:microsoft.com/office/officeart/2005/8/layout/hList9"/>
    <dgm:cxn modelId="{AA758996-449D-4E2E-B506-629516E05ECB}" type="presParOf" srcId="{2E880F72-BA85-434E-A447-CA173BF6A14A}" destId="{348B03F6-D0C5-4650-AEE6-C0666FBDD02D}" srcOrd="8" destOrd="0" presId="urn:microsoft.com/office/officeart/2005/8/layout/hList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8B9D4F-9DEC-49C8-9047-2E385AF01E8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9CC69F6-4116-41AD-AA6A-20695F89945E}">
      <dgm:prSet phldrT="[Text]"/>
      <dgm:spPr/>
      <dgm:t>
        <a:bodyPr/>
        <a:lstStyle/>
        <a:p>
          <a:r>
            <a:rPr lang="ru-RU" dirty="0" smtClean="0"/>
            <a:t>Синтетические БПРП</a:t>
          </a:r>
          <a:endParaRPr lang="en-US" dirty="0"/>
        </a:p>
      </dgm:t>
    </dgm:pt>
    <dgm:pt modelId="{EC339DBF-6428-4E2A-928A-6A9B9F279AD3}" type="parTrans" cxnId="{A9C25C2C-8A32-4205-9EF0-0A2421E4816B}">
      <dgm:prSet/>
      <dgm:spPr/>
      <dgm:t>
        <a:bodyPr/>
        <a:lstStyle/>
        <a:p>
          <a:endParaRPr lang="en-US"/>
        </a:p>
      </dgm:t>
    </dgm:pt>
    <dgm:pt modelId="{1707D0B8-FC73-48C7-861C-88EF1211128E}" type="sibTrans" cxnId="{A9C25C2C-8A32-4205-9EF0-0A2421E4816B}">
      <dgm:prSet/>
      <dgm:spPr/>
      <dgm:t>
        <a:bodyPr/>
        <a:lstStyle/>
        <a:p>
          <a:endParaRPr lang="en-US"/>
        </a:p>
      </dgm:t>
    </dgm:pt>
    <dgm:pt modelId="{C98C06AE-454E-443F-BE7A-4CD5B238AB0C}">
      <dgm:prSet phldrT="[Text]" custT="1"/>
      <dgm:spPr/>
      <dgm:t>
        <a:bodyPr/>
        <a:lstStyle/>
        <a:p>
          <a:r>
            <a:rPr lang="ru-RU" sz="2000" b="1" dirty="0" smtClean="0"/>
            <a:t>Основные (</a:t>
          </a:r>
          <a:r>
            <a:rPr lang="en-US" sz="2000" b="1" dirty="0" smtClean="0"/>
            <a:t>conventional</a:t>
          </a:r>
          <a:r>
            <a:rPr lang="ru-RU" sz="2000" b="1" dirty="0" smtClean="0"/>
            <a:t>): </a:t>
          </a:r>
          <a:r>
            <a:rPr lang="ru-RU" sz="2000" dirty="0" smtClean="0"/>
            <a:t>метотрексат, сульфасалазин, гидроксихлорохин</a:t>
          </a:r>
          <a:endParaRPr lang="en-US" sz="2000" dirty="0"/>
        </a:p>
      </dgm:t>
    </dgm:pt>
    <dgm:pt modelId="{5B4D61BB-68F7-4187-88E6-7C50289E6526}" type="parTrans" cxnId="{20EEB8E9-5384-4A90-86B0-AA1B64BF3DA7}">
      <dgm:prSet/>
      <dgm:spPr/>
      <dgm:t>
        <a:bodyPr/>
        <a:lstStyle/>
        <a:p>
          <a:endParaRPr lang="en-US"/>
        </a:p>
      </dgm:t>
    </dgm:pt>
    <dgm:pt modelId="{B4387022-232B-4246-9C81-86F18BE1E9D9}" type="sibTrans" cxnId="{20EEB8E9-5384-4A90-86B0-AA1B64BF3DA7}">
      <dgm:prSet/>
      <dgm:spPr/>
      <dgm:t>
        <a:bodyPr/>
        <a:lstStyle/>
        <a:p>
          <a:endParaRPr lang="en-US"/>
        </a:p>
      </dgm:t>
    </dgm:pt>
    <dgm:pt modelId="{26955DCA-0782-4ABD-BF08-1A91DD9F690E}">
      <dgm:prSet phldrT="[Text]"/>
      <dgm:spPr/>
      <dgm:t>
        <a:bodyPr/>
        <a:lstStyle/>
        <a:p>
          <a:r>
            <a:rPr lang="ru-RU" dirty="0" smtClean="0"/>
            <a:t>Биологические ЛС</a:t>
          </a:r>
          <a:endParaRPr lang="en-US" dirty="0"/>
        </a:p>
      </dgm:t>
    </dgm:pt>
    <dgm:pt modelId="{D8E84A6C-04A7-4D89-AD80-5C3DE43E1B21}" type="parTrans" cxnId="{A3DAA463-5D58-4861-9316-F5C38711FC8F}">
      <dgm:prSet/>
      <dgm:spPr/>
      <dgm:t>
        <a:bodyPr/>
        <a:lstStyle/>
        <a:p>
          <a:endParaRPr lang="en-US"/>
        </a:p>
      </dgm:t>
    </dgm:pt>
    <dgm:pt modelId="{AA472091-28D7-42BC-886A-5D5B7D09E17F}" type="sibTrans" cxnId="{A3DAA463-5D58-4861-9316-F5C38711FC8F}">
      <dgm:prSet/>
      <dgm:spPr/>
      <dgm:t>
        <a:bodyPr/>
        <a:lstStyle/>
        <a:p>
          <a:endParaRPr lang="en-US"/>
        </a:p>
      </dgm:t>
    </dgm:pt>
    <dgm:pt modelId="{B2802563-6A74-4CB4-A0A7-0D9FC213E698}">
      <dgm:prSet phldrT="[Text]" custT="1"/>
      <dgm:spPr/>
      <dgm:t>
        <a:bodyPr/>
        <a:lstStyle/>
        <a:p>
          <a:r>
            <a:rPr lang="ru-RU" sz="2000" b="1" dirty="0" smtClean="0"/>
            <a:t>Оригинальные: </a:t>
          </a:r>
          <a:r>
            <a:rPr lang="ru-RU" sz="2000" b="0" dirty="0" smtClean="0"/>
            <a:t>ингибиторы </a:t>
          </a:r>
          <a:r>
            <a:rPr lang="en-US" sz="2000" b="0" dirty="0" smtClean="0"/>
            <a:t>TNF</a:t>
          </a:r>
          <a:r>
            <a:rPr lang="ru-RU" sz="2000" b="0" dirty="0" smtClean="0"/>
            <a:t> (инфликсимаб)</a:t>
          </a:r>
          <a:r>
            <a:rPr lang="en-US" sz="2000" b="0" dirty="0" smtClean="0"/>
            <a:t>, IL-1</a:t>
          </a:r>
          <a:r>
            <a:rPr lang="ru-RU" sz="2000" b="0" dirty="0" smtClean="0"/>
            <a:t> (анакинра)</a:t>
          </a:r>
          <a:r>
            <a:rPr lang="en-US" sz="2000" b="0" dirty="0" smtClean="0"/>
            <a:t>, T </a:t>
          </a:r>
          <a:r>
            <a:rPr lang="ru-RU" sz="2000" b="0" dirty="0" smtClean="0"/>
            <a:t>лимфоцитов (абатацепт), антиагенты бета-клеток (ритуксимаб), моноклональные антитела блокирующие </a:t>
          </a:r>
          <a:r>
            <a:rPr lang="en-US" sz="2000" b="0" dirty="0" smtClean="0"/>
            <a:t>IL-6 </a:t>
          </a:r>
          <a:r>
            <a:rPr lang="ru-RU" sz="2000" b="0" dirty="0" smtClean="0"/>
            <a:t>рецепторы (тицилизумаб)</a:t>
          </a:r>
          <a:endParaRPr lang="en-US" sz="2000" b="1" dirty="0"/>
        </a:p>
      </dgm:t>
    </dgm:pt>
    <dgm:pt modelId="{207B9860-1DAD-4D32-BE23-29F994368895}" type="parTrans" cxnId="{CC6AA831-9FE0-4D79-B1DE-AE3329288E92}">
      <dgm:prSet/>
      <dgm:spPr/>
      <dgm:t>
        <a:bodyPr/>
        <a:lstStyle/>
        <a:p>
          <a:endParaRPr lang="en-US"/>
        </a:p>
      </dgm:t>
    </dgm:pt>
    <dgm:pt modelId="{B317B48F-A413-4D59-B270-45361103B6AF}" type="sibTrans" cxnId="{CC6AA831-9FE0-4D79-B1DE-AE3329288E92}">
      <dgm:prSet/>
      <dgm:spPr/>
      <dgm:t>
        <a:bodyPr/>
        <a:lstStyle/>
        <a:p>
          <a:endParaRPr lang="en-US"/>
        </a:p>
      </dgm:t>
    </dgm:pt>
    <dgm:pt modelId="{C772FCEB-CF24-4F1D-990B-62DEEE83597A}">
      <dgm:prSet phldrT="[Text]" custT="1"/>
      <dgm:spPr/>
      <dgm:t>
        <a:bodyPr/>
        <a:lstStyle/>
        <a:p>
          <a:r>
            <a:rPr lang="ru-RU" sz="2000" b="1" dirty="0" smtClean="0"/>
            <a:t>Нацеленные (</a:t>
          </a:r>
          <a:r>
            <a:rPr lang="en-US" sz="2000" b="1" dirty="0" smtClean="0"/>
            <a:t>targeted</a:t>
          </a:r>
          <a:r>
            <a:rPr lang="ru-RU" sz="2000" b="1" dirty="0" smtClean="0"/>
            <a:t>):</a:t>
          </a:r>
          <a:r>
            <a:rPr lang="ru-RU" sz="2000" dirty="0" smtClean="0"/>
            <a:t> направлены на определенную молекулярную структуру (янус-киназы)</a:t>
          </a:r>
          <a:endParaRPr lang="en-US" sz="2000" dirty="0"/>
        </a:p>
      </dgm:t>
    </dgm:pt>
    <dgm:pt modelId="{C6DDB1B4-A359-49D4-B7F3-8CF3DCD6D45D}" type="parTrans" cxnId="{F309B912-CBF7-463E-8933-7B76258D0217}">
      <dgm:prSet/>
      <dgm:spPr/>
      <dgm:t>
        <a:bodyPr/>
        <a:lstStyle/>
        <a:p>
          <a:endParaRPr lang="en-US"/>
        </a:p>
      </dgm:t>
    </dgm:pt>
    <dgm:pt modelId="{E0B1A7DC-77EB-4A12-A1A6-804D2B0A3607}" type="sibTrans" cxnId="{F309B912-CBF7-463E-8933-7B76258D0217}">
      <dgm:prSet/>
      <dgm:spPr/>
      <dgm:t>
        <a:bodyPr/>
        <a:lstStyle/>
        <a:p>
          <a:endParaRPr lang="en-US"/>
        </a:p>
      </dgm:t>
    </dgm:pt>
    <dgm:pt modelId="{559C3B06-020A-4FEA-BD96-16765F4ED9CC}">
      <dgm:prSet phldrT="[Text]" custT="1"/>
      <dgm:spPr/>
      <dgm:t>
        <a:bodyPr/>
        <a:lstStyle/>
        <a:p>
          <a:r>
            <a:rPr lang="ru-RU" sz="2000" b="1" dirty="0" smtClean="0"/>
            <a:t>Биосимиляры:</a:t>
          </a:r>
          <a:r>
            <a:rPr lang="ru-RU" sz="2000" dirty="0" smtClean="0"/>
            <a:t> имеют одинаковую первичную, вторичную и третичную структуру, как оригинальные препараты. Обладают аналогичной эффективностью и безопасностью. Пример: бс-инфликсимаб.</a:t>
          </a:r>
          <a:endParaRPr lang="en-US" sz="2000" dirty="0"/>
        </a:p>
      </dgm:t>
    </dgm:pt>
    <dgm:pt modelId="{4598D6E0-AB0D-4E4B-BB55-D658B3CC7121}" type="parTrans" cxnId="{60368DAE-ECC9-4865-9C34-F904D45FB2FE}">
      <dgm:prSet/>
      <dgm:spPr/>
      <dgm:t>
        <a:bodyPr/>
        <a:lstStyle/>
        <a:p>
          <a:endParaRPr lang="en-US"/>
        </a:p>
      </dgm:t>
    </dgm:pt>
    <dgm:pt modelId="{E72A92F6-D9EE-49EE-9A87-41C71BE5EA92}" type="sibTrans" cxnId="{60368DAE-ECC9-4865-9C34-F904D45FB2FE}">
      <dgm:prSet/>
      <dgm:spPr/>
      <dgm:t>
        <a:bodyPr/>
        <a:lstStyle/>
        <a:p>
          <a:endParaRPr lang="en-US"/>
        </a:p>
      </dgm:t>
    </dgm:pt>
    <dgm:pt modelId="{A656CE64-99DC-4AE6-A81D-985FDFEAD463}" type="pres">
      <dgm:prSet presAssocID="{A98B9D4F-9DEC-49C8-9047-2E385AF01E84}" presName="linear" presStyleCnt="0">
        <dgm:presLayoutVars>
          <dgm:animLvl val="lvl"/>
          <dgm:resizeHandles val="exact"/>
        </dgm:presLayoutVars>
      </dgm:prSet>
      <dgm:spPr/>
      <dgm:t>
        <a:bodyPr/>
        <a:lstStyle/>
        <a:p>
          <a:endParaRPr lang="ru-RU"/>
        </a:p>
      </dgm:t>
    </dgm:pt>
    <dgm:pt modelId="{6A1CBCBB-E135-4EB0-8703-2C4C8EC573F9}" type="pres">
      <dgm:prSet presAssocID="{B9CC69F6-4116-41AD-AA6A-20695F89945E}" presName="parentText" presStyleLbl="node1" presStyleIdx="0" presStyleCnt="2" custScaleY="55812">
        <dgm:presLayoutVars>
          <dgm:chMax val="0"/>
          <dgm:bulletEnabled val="1"/>
        </dgm:presLayoutVars>
      </dgm:prSet>
      <dgm:spPr/>
      <dgm:t>
        <a:bodyPr/>
        <a:lstStyle/>
        <a:p>
          <a:endParaRPr lang="en-US"/>
        </a:p>
      </dgm:t>
    </dgm:pt>
    <dgm:pt modelId="{AD476BB2-ABA8-4CBD-BF36-E5E16291B381}" type="pres">
      <dgm:prSet presAssocID="{B9CC69F6-4116-41AD-AA6A-20695F89945E}" presName="childText" presStyleLbl="revTx" presStyleIdx="0" presStyleCnt="2">
        <dgm:presLayoutVars>
          <dgm:bulletEnabled val="1"/>
        </dgm:presLayoutVars>
      </dgm:prSet>
      <dgm:spPr/>
      <dgm:t>
        <a:bodyPr/>
        <a:lstStyle/>
        <a:p>
          <a:endParaRPr lang="en-US"/>
        </a:p>
      </dgm:t>
    </dgm:pt>
    <dgm:pt modelId="{3875F8E2-D6DE-4CEB-ABEF-AA8DE02B2F37}" type="pres">
      <dgm:prSet presAssocID="{26955DCA-0782-4ABD-BF08-1A91DD9F690E}" presName="parentText" presStyleLbl="node1" presStyleIdx="1" presStyleCnt="2" custScaleY="45951">
        <dgm:presLayoutVars>
          <dgm:chMax val="0"/>
          <dgm:bulletEnabled val="1"/>
        </dgm:presLayoutVars>
      </dgm:prSet>
      <dgm:spPr/>
      <dgm:t>
        <a:bodyPr/>
        <a:lstStyle/>
        <a:p>
          <a:endParaRPr lang="en-US"/>
        </a:p>
      </dgm:t>
    </dgm:pt>
    <dgm:pt modelId="{D792E8DE-00A8-4229-A323-66DA849575F7}" type="pres">
      <dgm:prSet presAssocID="{26955DCA-0782-4ABD-BF08-1A91DD9F690E}" presName="childText" presStyleLbl="revTx" presStyleIdx="1" presStyleCnt="2" custLinFactNeighborX="926" custLinFactNeighborY="4924">
        <dgm:presLayoutVars>
          <dgm:bulletEnabled val="1"/>
        </dgm:presLayoutVars>
      </dgm:prSet>
      <dgm:spPr/>
      <dgm:t>
        <a:bodyPr/>
        <a:lstStyle/>
        <a:p>
          <a:endParaRPr lang="en-US"/>
        </a:p>
      </dgm:t>
    </dgm:pt>
  </dgm:ptLst>
  <dgm:cxnLst>
    <dgm:cxn modelId="{CC6AA831-9FE0-4D79-B1DE-AE3329288E92}" srcId="{26955DCA-0782-4ABD-BF08-1A91DD9F690E}" destId="{B2802563-6A74-4CB4-A0A7-0D9FC213E698}" srcOrd="0" destOrd="0" parTransId="{207B9860-1DAD-4D32-BE23-29F994368895}" sibTransId="{B317B48F-A413-4D59-B270-45361103B6AF}"/>
    <dgm:cxn modelId="{B86773E0-3EEE-4DF2-BF21-14CF8135EE04}" type="presOf" srcId="{A98B9D4F-9DEC-49C8-9047-2E385AF01E84}" destId="{A656CE64-99DC-4AE6-A81D-985FDFEAD463}" srcOrd="0" destOrd="0" presId="urn:microsoft.com/office/officeart/2005/8/layout/vList2"/>
    <dgm:cxn modelId="{A9C25C2C-8A32-4205-9EF0-0A2421E4816B}" srcId="{A98B9D4F-9DEC-49C8-9047-2E385AF01E84}" destId="{B9CC69F6-4116-41AD-AA6A-20695F89945E}" srcOrd="0" destOrd="0" parTransId="{EC339DBF-6428-4E2A-928A-6A9B9F279AD3}" sibTransId="{1707D0B8-FC73-48C7-861C-88EF1211128E}"/>
    <dgm:cxn modelId="{8E12C723-AF54-42CA-824F-752E17B5043F}" type="presOf" srcId="{B2802563-6A74-4CB4-A0A7-0D9FC213E698}" destId="{D792E8DE-00A8-4229-A323-66DA849575F7}" srcOrd="0" destOrd="0" presId="urn:microsoft.com/office/officeart/2005/8/layout/vList2"/>
    <dgm:cxn modelId="{A3DAA463-5D58-4861-9316-F5C38711FC8F}" srcId="{A98B9D4F-9DEC-49C8-9047-2E385AF01E84}" destId="{26955DCA-0782-4ABD-BF08-1A91DD9F690E}" srcOrd="1" destOrd="0" parTransId="{D8E84A6C-04A7-4D89-AD80-5C3DE43E1B21}" sibTransId="{AA472091-28D7-42BC-886A-5D5B7D09E17F}"/>
    <dgm:cxn modelId="{EA674948-3321-4A48-9B3A-729AA1A20EDB}" type="presOf" srcId="{C98C06AE-454E-443F-BE7A-4CD5B238AB0C}" destId="{AD476BB2-ABA8-4CBD-BF36-E5E16291B381}" srcOrd="0" destOrd="0" presId="urn:microsoft.com/office/officeart/2005/8/layout/vList2"/>
    <dgm:cxn modelId="{BD8EA9D4-43FC-4295-8CAB-44059D0A86D9}" type="presOf" srcId="{559C3B06-020A-4FEA-BD96-16765F4ED9CC}" destId="{D792E8DE-00A8-4229-A323-66DA849575F7}" srcOrd="0" destOrd="1" presId="urn:microsoft.com/office/officeart/2005/8/layout/vList2"/>
    <dgm:cxn modelId="{F309B912-CBF7-463E-8933-7B76258D0217}" srcId="{B9CC69F6-4116-41AD-AA6A-20695F89945E}" destId="{C772FCEB-CF24-4F1D-990B-62DEEE83597A}" srcOrd="1" destOrd="0" parTransId="{C6DDB1B4-A359-49D4-B7F3-8CF3DCD6D45D}" sibTransId="{E0B1A7DC-77EB-4A12-A1A6-804D2B0A3607}"/>
    <dgm:cxn modelId="{88FF73A8-3CEB-4C28-88D8-3DBB660068B4}" type="presOf" srcId="{C772FCEB-CF24-4F1D-990B-62DEEE83597A}" destId="{AD476BB2-ABA8-4CBD-BF36-E5E16291B381}" srcOrd="0" destOrd="1" presId="urn:microsoft.com/office/officeart/2005/8/layout/vList2"/>
    <dgm:cxn modelId="{60368DAE-ECC9-4865-9C34-F904D45FB2FE}" srcId="{26955DCA-0782-4ABD-BF08-1A91DD9F690E}" destId="{559C3B06-020A-4FEA-BD96-16765F4ED9CC}" srcOrd="1" destOrd="0" parTransId="{4598D6E0-AB0D-4E4B-BB55-D658B3CC7121}" sibTransId="{E72A92F6-D9EE-49EE-9A87-41C71BE5EA92}"/>
    <dgm:cxn modelId="{20EEB8E9-5384-4A90-86B0-AA1B64BF3DA7}" srcId="{B9CC69F6-4116-41AD-AA6A-20695F89945E}" destId="{C98C06AE-454E-443F-BE7A-4CD5B238AB0C}" srcOrd="0" destOrd="0" parTransId="{5B4D61BB-68F7-4187-88E6-7C50289E6526}" sibTransId="{B4387022-232B-4246-9C81-86F18BE1E9D9}"/>
    <dgm:cxn modelId="{CE9D8FCE-2C75-48C6-8926-A0D2F323FFB2}" type="presOf" srcId="{B9CC69F6-4116-41AD-AA6A-20695F89945E}" destId="{6A1CBCBB-E135-4EB0-8703-2C4C8EC573F9}" srcOrd="0" destOrd="0" presId="urn:microsoft.com/office/officeart/2005/8/layout/vList2"/>
    <dgm:cxn modelId="{82D57AFF-0829-4F20-B4E5-6D54D9A80930}" type="presOf" srcId="{26955DCA-0782-4ABD-BF08-1A91DD9F690E}" destId="{3875F8E2-D6DE-4CEB-ABEF-AA8DE02B2F37}" srcOrd="0" destOrd="0" presId="urn:microsoft.com/office/officeart/2005/8/layout/vList2"/>
    <dgm:cxn modelId="{37BA7285-778C-4A6C-ABAA-E911578732A2}" type="presParOf" srcId="{A656CE64-99DC-4AE6-A81D-985FDFEAD463}" destId="{6A1CBCBB-E135-4EB0-8703-2C4C8EC573F9}" srcOrd="0" destOrd="0" presId="urn:microsoft.com/office/officeart/2005/8/layout/vList2"/>
    <dgm:cxn modelId="{6FD485DF-D7CA-4AA2-8A22-DAC31DEA69C3}" type="presParOf" srcId="{A656CE64-99DC-4AE6-A81D-985FDFEAD463}" destId="{AD476BB2-ABA8-4CBD-BF36-E5E16291B381}" srcOrd="1" destOrd="0" presId="urn:microsoft.com/office/officeart/2005/8/layout/vList2"/>
    <dgm:cxn modelId="{4EEC107E-8142-4180-9D07-3F6BDAF84E8C}" type="presParOf" srcId="{A656CE64-99DC-4AE6-A81D-985FDFEAD463}" destId="{3875F8E2-D6DE-4CEB-ABEF-AA8DE02B2F37}" srcOrd="2" destOrd="0" presId="urn:microsoft.com/office/officeart/2005/8/layout/vList2"/>
    <dgm:cxn modelId="{E79A9683-A38C-4839-9481-11070C52794D}" type="presParOf" srcId="{A656CE64-99DC-4AE6-A81D-985FDFEAD463}" destId="{D792E8DE-00A8-4229-A323-66DA849575F7}"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3D71A2-69BD-42D2-A5F0-3A628E184E39}">
      <dsp:nvSpPr>
        <dsp:cNvPr id="0" name=""/>
        <dsp:cNvSpPr/>
      </dsp:nvSpPr>
      <dsp:spPr>
        <a:xfrm>
          <a:off x="534346" y="771388"/>
          <a:ext cx="3158008" cy="4354880"/>
        </a:xfrm>
        <a:prstGeom prst="rect">
          <a:avLst/>
        </a:prstGeom>
        <a:solidFill>
          <a:schemeClr val="accent1">
            <a:alpha val="90000"/>
            <a:tint val="40000"/>
            <a:hueOff val="0"/>
            <a:satOff val="0"/>
            <a:lumOff val="0"/>
            <a:alphaOff val="0"/>
          </a:schemeClr>
        </a:solidFill>
        <a:ln w="282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just" defTabSz="622300">
            <a:lnSpc>
              <a:spcPct val="90000"/>
            </a:lnSpc>
            <a:spcBef>
              <a:spcPct val="0"/>
            </a:spcBef>
            <a:spcAft>
              <a:spcPct val="35000"/>
            </a:spcAft>
          </a:pPr>
          <a:r>
            <a:rPr lang="ru-RU" sz="1400" kern="1200" dirty="0" smtClean="0"/>
            <a:t>Биоаналог - это биологический препарат очень похожий на лицензированный биологический препарат в США, несмотря на незначительные различия в клинически неактивных компонентах; нет никаких клинически значимых различий между биологическим и исходным препаратом с точки зрения безопасности, чистоты и потенции препарата.</a:t>
          </a:r>
          <a:endParaRPr lang="en-US" sz="1400" kern="1200" dirty="0"/>
        </a:p>
      </dsp:txBody>
      <dsp:txXfrm>
        <a:off x="1039627" y="771388"/>
        <a:ext cx="2652727" cy="4354880"/>
      </dsp:txXfrm>
    </dsp:sp>
    <dsp:sp modelId="{A620FF8F-6686-4241-AC0A-A915719AACA6}">
      <dsp:nvSpPr>
        <dsp:cNvPr id="0" name=""/>
        <dsp:cNvSpPr/>
      </dsp:nvSpPr>
      <dsp:spPr>
        <a:xfrm>
          <a:off x="0" y="152400"/>
          <a:ext cx="1489769" cy="1489769"/>
        </a:xfrm>
        <a:prstGeom prst="ellipse">
          <a:avLst/>
        </a:prstGeom>
        <a:solidFill>
          <a:schemeClr val="accent1">
            <a:hueOff val="0"/>
            <a:satOff val="0"/>
            <a:lumOff val="0"/>
            <a:alphaOff val="0"/>
          </a:schemeClr>
        </a:solidFill>
        <a:ln w="282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ru-RU" sz="1200" b="1" kern="1200" dirty="0" smtClean="0"/>
            <a:t>Определение по </a:t>
          </a:r>
          <a:r>
            <a:rPr lang="en-US" sz="1200" b="1" kern="1200" dirty="0" smtClean="0"/>
            <a:t>FDA</a:t>
          </a:r>
          <a:endParaRPr lang="en-US" sz="1200" kern="1200" dirty="0"/>
        </a:p>
      </dsp:txBody>
      <dsp:txXfrm>
        <a:off x="0" y="152400"/>
        <a:ext cx="1489769" cy="1489769"/>
      </dsp:txXfrm>
    </dsp:sp>
    <dsp:sp modelId="{BA779D08-D9E4-4CC4-9343-F83C72409A0C}">
      <dsp:nvSpPr>
        <dsp:cNvPr id="0" name=""/>
        <dsp:cNvSpPr/>
      </dsp:nvSpPr>
      <dsp:spPr>
        <a:xfrm>
          <a:off x="4340456" y="685803"/>
          <a:ext cx="4124589" cy="4487253"/>
        </a:xfrm>
        <a:prstGeom prst="rect">
          <a:avLst/>
        </a:prstGeom>
        <a:solidFill>
          <a:schemeClr val="accent1">
            <a:alpha val="90000"/>
            <a:tint val="40000"/>
            <a:hueOff val="0"/>
            <a:satOff val="0"/>
            <a:lumOff val="0"/>
            <a:alphaOff val="0"/>
          </a:schemeClr>
        </a:solidFill>
        <a:ln w="282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just" defTabSz="622300">
            <a:lnSpc>
              <a:spcPct val="90000"/>
            </a:lnSpc>
            <a:spcBef>
              <a:spcPct val="0"/>
            </a:spcBef>
            <a:spcAft>
              <a:spcPct val="35000"/>
            </a:spcAft>
          </a:pPr>
          <a:r>
            <a:rPr lang="ru-RU" sz="1400" kern="1200" dirty="0" smtClean="0"/>
            <a:t>Биоаналогичный лекарственный препарат является лекарственным средством, который похож на исходное биологическое лекарственное средство. Активное вещество биоаналогичного лекарственного средства похоже на активное вещество исходного биологического лекарственного </a:t>
          </a:r>
          <a:r>
            <a:rPr lang="ru-RU" sz="1400" kern="1200" dirty="0" err="1" smtClean="0"/>
            <a:t>средства.Название</a:t>
          </a:r>
          <a:r>
            <a:rPr lang="ru-RU" sz="1400" kern="1200" dirty="0" smtClean="0"/>
            <a:t>, внешний вид и упаковка биоаналогичного лекарственного средства может отличаться от исходного биологического лекарственного средства. Он может также содержать различные вспомогательные вещества.</a:t>
          </a:r>
          <a:endParaRPr lang="en-US" sz="1400" kern="1200" dirty="0"/>
        </a:p>
      </dsp:txBody>
      <dsp:txXfrm>
        <a:off x="5000390" y="685803"/>
        <a:ext cx="3464655" cy="4487253"/>
      </dsp:txXfrm>
    </dsp:sp>
    <dsp:sp modelId="{348B03F6-D0C5-4650-AEE6-C0666FBDD02D}">
      <dsp:nvSpPr>
        <dsp:cNvPr id="0" name=""/>
        <dsp:cNvSpPr/>
      </dsp:nvSpPr>
      <dsp:spPr>
        <a:xfrm>
          <a:off x="3886185" y="152400"/>
          <a:ext cx="1489769" cy="1489769"/>
        </a:xfrm>
        <a:prstGeom prst="ellipse">
          <a:avLst/>
        </a:prstGeom>
        <a:solidFill>
          <a:schemeClr val="accent1">
            <a:hueOff val="0"/>
            <a:satOff val="0"/>
            <a:lumOff val="0"/>
            <a:alphaOff val="0"/>
          </a:schemeClr>
        </a:solidFill>
        <a:ln w="282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ru-RU" sz="1200" b="1" kern="1200" dirty="0" smtClean="0"/>
            <a:t>Определение по </a:t>
          </a:r>
          <a:r>
            <a:rPr lang="en-US" sz="1200" b="1" kern="1200" dirty="0" smtClean="0"/>
            <a:t>EMA</a:t>
          </a:r>
          <a:endParaRPr lang="en-US" sz="1200" kern="1200" dirty="0"/>
        </a:p>
      </dsp:txBody>
      <dsp:txXfrm>
        <a:off x="3886185" y="152400"/>
        <a:ext cx="1489769" cy="148976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F4B681-549F-4B71-82D8-8AE278C4E293}" type="datetimeFigureOut">
              <a:rPr lang="en-US" smtClean="0"/>
              <a:pPr/>
              <a:t>4/16/2014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229B7-6186-45E0-B7BF-228089039E5D}" type="slidenum">
              <a:rPr lang="en-US" smtClean="0"/>
              <a:pPr/>
              <a:t>‹#›</a:t>
            </a:fld>
            <a:endParaRPr lang="en-US"/>
          </a:p>
        </p:txBody>
      </p:sp>
    </p:spTree>
    <p:extLst>
      <p:ext uri="{BB962C8B-B14F-4D97-AF65-F5344CB8AC3E}">
        <p14:creationId xmlns:p14="http://schemas.microsoft.com/office/powerpoint/2010/main" xmlns="" val="408371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gabionline.net/Reports/Generics-grab-80-share-of-US-market-and-fill-78-of-prescriptions"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www.gabionline.net/Biosimilars/Research/US-biosimilars-many-barriers-to-overcome" TargetMode="External"/><Relationship Id="rId4" Type="http://schemas.openxmlformats.org/officeDocument/2006/relationships/hyperlink" Target="http://www.gabionline.net/Biosimilars/General/Biosimilars-approved-in-Europe"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gabionline.net/Biosimilars/News/Teva-receives-FDA-approval-for-filgrastim-in-the-U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gabionline.net/Reports/Biosimilars-marketed-in-Europe"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gabionline.net/Biosimilars/General/Biosimilars-approved-in-Europe"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gabionline.net/Biosimilars/General/Biosimilars-applications-under-review-by-EMA-2012-Q4"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BDP-</a:t>
            </a:r>
            <a:r>
              <a:rPr lang="en-US" baseline="0" dirty="0" smtClean="0"/>
              <a:t> </a:t>
            </a:r>
            <a:r>
              <a:rPr lang="en-US" baseline="0" dirty="0" err="1" smtClean="0"/>
              <a:t>biosimilar</a:t>
            </a:r>
            <a:r>
              <a:rPr lang="en-US" baseline="0" dirty="0" smtClean="0"/>
              <a:t> biological product development</a:t>
            </a:r>
            <a:endParaRPr lang="en-US" dirty="0"/>
          </a:p>
        </p:txBody>
      </p:sp>
      <p:sp>
        <p:nvSpPr>
          <p:cNvPr id="4" name="Slide Number Placeholder 3"/>
          <p:cNvSpPr>
            <a:spLocks noGrp="1"/>
          </p:cNvSpPr>
          <p:nvPr>
            <p:ph type="sldNum" sz="quarter" idx="10"/>
          </p:nvPr>
        </p:nvSpPr>
        <p:spPr/>
        <p:txBody>
          <a:bodyPr/>
          <a:lstStyle/>
          <a:p>
            <a:fld id="{21B09AC0-91F3-461A-B5A1-A6DCE61B22E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xmlns="" val="3937563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15000"/>
              </a:lnSpc>
              <a:spcAft>
                <a:spcPts val="1000"/>
              </a:spcAft>
            </a:pPr>
            <a:r>
              <a:rPr lang="ru-RU" sz="1200" dirty="0" smtClean="0">
                <a:effectLst/>
                <a:latin typeface="+mn-lt"/>
                <a:ea typeface="Calibri"/>
                <a:cs typeface="Times New Roman"/>
              </a:rPr>
              <a:t>Снижение цен примерно на 80% наблюдается для небольших молекул </a:t>
            </a:r>
            <a:r>
              <a:rPr lang="ru-RU" sz="1200" dirty="0" err="1" smtClean="0">
                <a:effectLst/>
                <a:latin typeface="+mn-lt"/>
                <a:ea typeface="Calibri"/>
                <a:cs typeface="Times New Roman"/>
              </a:rPr>
              <a:t>дженериков</a:t>
            </a:r>
            <a:r>
              <a:rPr lang="ru-RU" sz="1200" dirty="0" smtClean="0">
                <a:effectLst/>
                <a:latin typeface="+mn-lt"/>
                <a:ea typeface="Calibri"/>
                <a:cs typeface="Times New Roman"/>
              </a:rPr>
              <a:t> после первых шести месяцев до одного года после вступления </a:t>
            </a:r>
            <a:r>
              <a:rPr lang="ru-RU" sz="1200" dirty="0" err="1" smtClean="0">
                <a:effectLst/>
                <a:latin typeface="+mn-lt"/>
                <a:ea typeface="Calibri"/>
                <a:cs typeface="Times New Roman"/>
              </a:rPr>
              <a:t>дженериков</a:t>
            </a:r>
            <a:r>
              <a:rPr lang="ru-RU" sz="1200" dirty="0" smtClean="0">
                <a:effectLst/>
                <a:latin typeface="+mn-lt"/>
                <a:ea typeface="Calibri"/>
                <a:cs typeface="Times New Roman"/>
              </a:rPr>
              <a:t> на рынок в таких странах, как Германия, Великобритания и США [1, 2]. Однако, </a:t>
            </a:r>
            <a:r>
              <a:rPr lang="ru-RU" sz="1200" dirty="0" err="1" smtClean="0">
                <a:effectLst/>
                <a:latin typeface="+mn-lt"/>
                <a:ea typeface="Calibri"/>
                <a:cs typeface="Times New Roman"/>
              </a:rPr>
              <a:t>биоаналоги</a:t>
            </a:r>
            <a:r>
              <a:rPr lang="ru-RU" sz="1200" dirty="0" smtClean="0">
                <a:effectLst/>
                <a:latin typeface="+mn-lt"/>
                <a:ea typeface="Calibri"/>
                <a:cs typeface="Times New Roman"/>
              </a:rPr>
              <a:t> совсем другое дело.</a:t>
            </a:r>
          </a:p>
          <a:p>
            <a:pPr>
              <a:lnSpc>
                <a:spcPct val="115000"/>
              </a:lnSpc>
              <a:spcAft>
                <a:spcPts val="1000"/>
              </a:spcAft>
            </a:pPr>
            <a:r>
              <a:rPr lang="ru-RU" sz="1200" dirty="0" smtClean="0">
                <a:effectLst/>
                <a:latin typeface="+mn-lt"/>
                <a:ea typeface="Calibri"/>
                <a:cs typeface="Times New Roman"/>
              </a:rPr>
              <a:t>EMA была успешной в разработке системы выдачи разрешения на маркетинг продуктов </a:t>
            </a:r>
            <a:r>
              <a:rPr lang="ru-RU" sz="1200" dirty="0" err="1" smtClean="0">
                <a:effectLst/>
                <a:latin typeface="+mn-lt"/>
                <a:ea typeface="Calibri"/>
                <a:cs typeface="Times New Roman"/>
              </a:rPr>
              <a:t>биоаналогов</a:t>
            </a:r>
            <a:r>
              <a:rPr lang="ru-RU" sz="1200" dirty="0" smtClean="0">
                <a:effectLst/>
                <a:latin typeface="+mn-lt"/>
                <a:ea typeface="Calibri"/>
                <a:cs typeface="Times New Roman"/>
              </a:rPr>
              <a:t> и 14 </a:t>
            </a:r>
            <a:r>
              <a:rPr lang="ru-RU" sz="1200" dirty="0" err="1" smtClean="0">
                <a:effectLst/>
                <a:latin typeface="+mn-lt"/>
                <a:ea typeface="Calibri"/>
                <a:cs typeface="Times New Roman"/>
              </a:rPr>
              <a:t>биоаналогов</a:t>
            </a:r>
            <a:r>
              <a:rPr lang="ru-RU" sz="1200" dirty="0" smtClean="0">
                <a:effectLst/>
                <a:latin typeface="+mn-lt"/>
                <a:ea typeface="Calibri"/>
                <a:cs typeface="Times New Roman"/>
              </a:rPr>
              <a:t> в настоящее время уже на рынке в крупнейших странах ЕС [3].</a:t>
            </a:r>
          </a:p>
          <a:p>
            <a:pPr>
              <a:lnSpc>
                <a:spcPct val="115000"/>
              </a:lnSpc>
              <a:spcAft>
                <a:spcPts val="1000"/>
              </a:spcAft>
            </a:pPr>
            <a:endParaRPr lang="ru-RU" sz="1200" dirty="0" smtClean="0">
              <a:effectLst/>
              <a:latin typeface="+mn-lt"/>
              <a:ea typeface="Calibri"/>
              <a:cs typeface="Times New Roman"/>
            </a:endParaRPr>
          </a:p>
          <a:p>
            <a:pPr>
              <a:lnSpc>
                <a:spcPct val="115000"/>
              </a:lnSpc>
              <a:spcAft>
                <a:spcPts val="1000"/>
              </a:spcAft>
            </a:pPr>
            <a:r>
              <a:rPr lang="ru-RU" sz="1200" dirty="0" smtClean="0">
                <a:effectLst/>
                <a:latin typeface="+mn-lt"/>
                <a:ea typeface="Calibri"/>
                <a:cs typeface="Times New Roman"/>
              </a:rPr>
              <a:t>Различия в ценах между </a:t>
            </a:r>
            <a:r>
              <a:rPr lang="ru-RU" sz="1200" dirty="0" err="1" smtClean="0">
                <a:effectLst/>
                <a:latin typeface="+mn-lt"/>
                <a:ea typeface="Calibri"/>
                <a:cs typeface="Times New Roman"/>
              </a:rPr>
              <a:t>биоаналогами</a:t>
            </a:r>
            <a:r>
              <a:rPr lang="ru-RU" sz="1200" dirty="0" smtClean="0">
                <a:effectLst/>
                <a:latin typeface="+mn-lt"/>
                <a:ea typeface="Calibri"/>
                <a:cs typeface="Times New Roman"/>
              </a:rPr>
              <a:t> и исходными биопрепаратами, вероятно, будет меньше, чем наблюдаемые различия между исходными биопрепаратами и </a:t>
            </a:r>
            <a:r>
              <a:rPr lang="ru-RU" sz="1200" dirty="0" err="1" smtClean="0">
                <a:effectLst/>
                <a:latin typeface="+mn-lt"/>
                <a:ea typeface="Calibri"/>
                <a:cs typeface="Times New Roman"/>
              </a:rPr>
              <a:t>дженериками</a:t>
            </a:r>
            <a:r>
              <a:rPr lang="ru-RU" sz="1200" dirty="0" smtClean="0">
                <a:effectLst/>
                <a:latin typeface="+mn-lt"/>
                <a:ea typeface="Calibri"/>
                <a:cs typeface="Times New Roman"/>
              </a:rPr>
              <a:t>, учитывая, что </a:t>
            </a:r>
            <a:r>
              <a:rPr lang="ru-RU" sz="1200" dirty="0" err="1" smtClean="0">
                <a:effectLst/>
                <a:latin typeface="+mn-lt"/>
                <a:ea typeface="Calibri"/>
                <a:cs typeface="Times New Roman"/>
              </a:rPr>
              <a:t>биоаналоги</a:t>
            </a:r>
            <a:r>
              <a:rPr lang="ru-RU" sz="1200" dirty="0" smtClean="0">
                <a:effectLst/>
                <a:latin typeface="+mn-lt"/>
                <a:ea typeface="Calibri"/>
                <a:cs typeface="Times New Roman"/>
              </a:rPr>
              <a:t> требуют более высокие расходы на научные исследования и разработки. </a:t>
            </a:r>
          </a:p>
          <a:p>
            <a:pPr>
              <a:lnSpc>
                <a:spcPct val="115000"/>
              </a:lnSpc>
              <a:spcAft>
                <a:spcPts val="1000"/>
              </a:spcAft>
            </a:pPr>
            <a:r>
              <a:rPr lang="ru-RU" sz="1200" dirty="0" smtClean="0">
                <a:effectLst/>
                <a:latin typeface="+mn-lt"/>
                <a:ea typeface="Calibri"/>
                <a:cs typeface="Times New Roman"/>
              </a:rPr>
              <a:t>Как правило, </a:t>
            </a:r>
            <a:r>
              <a:rPr lang="ru-RU" sz="1200" dirty="0" err="1" smtClean="0">
                <a:effectLst/>
                <a:latin typeface="+mn-lt"/>
                <a:ea typeface="Calibri"/>
                <a:cs typeface="Times New Roman"/>
              </a:rPr>
              <a:t>биоаналоги</a:t>
            </a:r>
            <a:r>
              <a:rPr lang="ru-RU" sz="1200" dirty="0" smtClean="0">
                <a:effectLst/>
                <a:latin typeface="+mn-lt"/>
                <a:ea typeface="Calibri"/>
                <a:cs typeface="Times New Roman"/>
              </a:rPr>
              <a:t> по цене примерно на 30% меньше, чем исходные биопрепараты. Этого кажется достаточно, чтобы получить значительную (~ 30%) долю рынка в год или два, хотя, </a:t>
            </a:r>
            <a:r>
              <a:rPr lang="ru-RU" sz="1200" dirty="0" err="1" smtClean="0">
                <a:effectLst/>
                <a:latin typeface="+mn-lt"/>
                <a:ea typeface="Calibri"/>
                <a:cs typeface="Times New Roman"/>
              </a:rPr>
              <a:t>биоаналоги</a:t>
            </a:r>
            <a:r>
              <a:rPr lang="ru-RU" sz="1200" dirty="0" smtClean="0">
                <a:effectLst/>
                <a:latin typeface="+mn-lt"/>
                <a:ea typeface="Calibri"/>
                <a:cs typeface="Times New Roman"/>
              </a:rPr>
              <a:t> остаются очень дорогими [4].</a:t>
            </a:r>
          </a:p>
          <a:p>
            <a:pPr>
              <a:lnSpc>
                <a:spcPct val="115000"/>
              </a:lnSpc>
              <a:spcAft>
                <a:spcPts val="1000"/>
              </a:spcAft>
            </a:pPr>
            <a:r>
              <a:rPr lang="ru-RU" sz="1200" dirty="0" smtClean="0">
                <a:effectLst/>
                <a:latin typeface="+mn-lt"/>
                <a:ea typeface="Calibri"/>
                <a:cs typeface="Times New Roman"/>
              </a:rPr>
              <a:t>В то время как время развития для </a:t>
            </a:r>
            <a:r>
              <a:rPr lang="ru-RU" sz="1200" dirty="0" err="1" smtClean="0">
                <a:effectLst/>
                <a:latin typeface="+mn-lt"/>
                <a:ea typeface="Calibri"/>
                <a:cs typeface="Times New Roman"/>
              </a:rPr>
              <a:t>дженериков</a:t>
            </a:r>
            <a:r>
              <a:rPr lang="ru-RU" sz="1200" dirty="0" smtClean="0">
                <a:effectLst/>
                <a:latin typeface="+mn-lt"/>
                <a:ea typeface="Calibri"/>
                <a:cs typeface="Times New Roman"/>
              </a:rPr>
              <a:t> составляет около трех лет, этот срок увеличивается до шести-девяти лет для </a:t>
            </a:r>
            <a:r>
              <a:rPr lang="ru-RU" sz="1200" dirty="0" err="1" smtClean="0">
                <a:effectLst/>
                <a:latin typeface="+mn-lt"/>
                <a:ea typeface="Calibri"/>
                <a:cs typeface="Times New Roman"/>
              </a:rPr>
              <a:t>биоаналогов</a:t>
            </a:r>
            <a:r>
              <a:rPr lang="ru-RU" sz="1200" dirty="0" smtClean="0">
                <a:effectLst/>
                <a:latin typeface="+mn-lt"/>
                <a:ea typeface="Calibri"/>
                <a:cs typeface="Times New Roman"/>
              </a:rPr>
              <a:t> [5].</a:t>
            </a:r>
          </a:p>
          <a:p>
            <a:pPr>
              <a:lnSpc>
                <a:spcPct val="115000"/>
              </a:lnSpc>
              <a:spcAft>
                <a:spcPts val="1000"/>
              </a:spcAft>
            </a:pPr>
            <a:r>
              <a:rPr lang="ru-RU" sz="1200" dirty="0" err="1" smtClean="0">
                <a:effectLst/>
                <a:latin typeface="+mn-lt"/>
                <a:ea typeface="Calibri"/>
                <a:cs typeface="Times New Roman"/>
              </a:rPr>
              <a:t>Дженерикам</a:t>
            </a:r>
            <a:r>
              <a:rPr lang="ru-RU" sz="1200" dirty="0" smtClean="0">
                <a:effectLst/>
                <a:latin typeface="+mn-lt"/>
                <a:ea typeface="Calibri"/>
                <a:cs typeface="Times New Roman"/>
              </a:rPr>
              <a:t> необходимо продемонстрировать только биоэквивалентность, в то время как </a:t>
            </a:r>
            <a:r>
              <a:rPr lang="ru-RU" sz="1200" dirty="0" err="1" smtClean="0">
                <a:effectLst/>
                <a:latin typeface="+mn-lt"/>
                <a:ea typeface="Calibri"/>
                <a:cs typeface="Times New Roman"/>
              </a:rPr>
              <a:t>биоаналогам</a:t>
            </a:r>
            <a:r>
              <a:rPr lang="ru-RU" sz="1200" dirty="0" smtClean="0">
                <a:effectLst/>
                <a:latin typeface="+mn-lt"/>
                <a:ea typeface="Calibri"/>
                <a:cs typeface="Times New Roman"/>
              </a:rPr>
              <a:t> необходимо провести этап I и III клинических испытаний. Хотя нет необходимости повторять все клинические испытания исходного биопрепарата, необходимость провести некоторые клинические испытания </a:t>
            </a:r>
            <a:r>
              <a:rPr lang="ru-RU" sz="1200" dirty="0" err="1" smtClean="0">
                <a:effectLst/>
                <a:latin typeface="+mn-lt"/>
                <a:ea typeface="Calibri"/>
                <a:cs typeface="Times New Roman"/>
              </a:rPr>
              <a:t>биоаналогов</a:t>
            </a:r>
            <a:r>
              <a:rPr lang="ru-RU" sz="1200" dirty="0" smtClean="0">
                <a:effectLst/>
                <a:latin typeface="+mn-lt"/>
                <a:ea typeface="Calibri"/>
                <a:cs typeface="Times New Roman"/>
              </a:rPr>
              <a:t> на нескольких сотен пациентах, влечет за собой значительные расходы и время. Исследования в США показали, что затраты на испытания </a:t>
            </a:r>
            <a:r>
              <a:rPr lang="ru-RU" sz="1200" dirty="0" err="1" smtClean="0">
                <a:effectLst/>
                <a:latin typeface="+mn-lt"/>
                <a:ea typeface="Calibri"/>
                <a:cs typeface="Times New Roman"/>
              </a:rPr>
              <a:t>биоаналогов</a:t>
            </a:r>
            <a:r>
              <a:rPr lang="ru-RU" sz="1200" dirty="0" smtClean="0">
                <a:effectLst/>
                <a:latin typeface="+mn-lt"/>
                <a:ea typeface="Calibri"/>
                <a:cs typeface="Times New Roman"/>
              </a:rPr>
              <a:t> будут варьироваться от 7,5 до 30 млн. евро [5].</a:t>
            </a:r>
          </a:p>
          <a:p>
            <a:pPr>
              <a:lnSpc>
                <a:spcPct val="115000"/>
              </a:lnSpc>
              <a:spcAft>
                <a:spcPts val="1000"/>
              </a:spcAft>
            </a:pPr>
            <a:r>
              <a:rPr lang="ru-RU" sz="1200" dirty="0" smtClean="0">
                <a:effectLst/>
                <a:latin typeface="+mn-lt"/>
                <a:ea typeface="Calibri"/>
                <a:cs typeface="Times New Roman"/>
              </a:rPr>
              <a:t>Необходимые инвестиции в процессы производства </a:t>
            </a:r>
            <a:r>
              <a:rPr lang="ru-RU" sz="1200" dirty="0" err="1" smtClean="0">
                <a:effectLst/>
                <a:latin typeface="+mn-lt"/>
                <a:ea typeface="Calibri"/>
                <a:cs typeface="Times New Roman"/>
              </a:rPr>
              <a:t>биоаналогов</a:t>
            </a:r>
            <a:r>
              <a:rPr lang="ru-RU" sz="1200" dirty="0" smtClean="0">
                <a:effectLst/>
                <a:latin typeface="+mn-lt"/>
                <a:ea typeface="Calibri"/>
                <a:cs typeface="Times New Roman"/>
              </a:rPr>
              <a:t> тоже не дешевые и, как сообщается, составляют от 185 до 333 миллионов евро. Кроме того, программы </a:t>
            </a:r>
            <a:r>
              <a:rPr lang="ru-RU" sz="1200" dirty="0" err="1" smtClean="0">
                <a:effectLst/>
                <a:latin typeface="+mn-lt"/>
                <a:ea typeface="Calibri"/>
                <a:cs typeface="Times New Roman"/>
              </a:rPr>
              <a:t>фармаконадзора</a:t>
            </a:r>
            <a:r>
              <a:rPr lang="ru-RU" sz="1200" dirty="0" smtClean="0">
                <a:effectLst/>
                <a:latin typeface="+mn-lt"/>
                <a:ea typeface="Calibri"/>
                <a:cs typeface="Times New Roman"/>
              </a:rPr>
              <a:t>, как правило, следят за безопасностью и эффективностью </a:t>
            </a:r>
            <a:r>
              <a:rPr lang="ru-RU" sz="1200" dirty="0" err="1" smtClean="0">
                <a:effectLst/>
                <a:latin typeface="+mn-lt"/>
                <a:ea typeface="Calibri"/>
                <a:cs typeface="Times New Roman"/>
              </a:rPr>
              <a:t>биоаналогов</a:t>
            </a:r>
            <a:r>
              <a:rPr lang="ru-RU" sz="1200" dirty="0" smtClean="0">
                <a:effectLst/>
                <a:latin typeface="+mn-lt"/>
                <a:ea typeface="Calibri"/>
                <a:cs typeface="Times New Roman"/>
              </a:rPr>
              <a:t> как только продукт вышел на рынок, что способствует повышению цены в дальнейшем.</a:t>
            </a:r>
          </a:p>
          <a:p>
            <a:pPr>
              <a:lnSpc>
                <a:spcPct val="115000"/>
              </a:lnSpc>
              <a:spcAft>
                <a:spcPts val="1000"/>
              </a:spcAft>
            </a:pPr>
            <a:r>
              <a:rPr lang="ru-RU" sz="1200" dirty="0" smtClean="0">
                <a:effectLst/>
                <a:latin typeface="+mn-lt"/>
                <a:ea typeface="Calibri"/>
                <a:cs typeface="Times New Roman"/>
              </a:rPr>
              <a:t>Несмотря на более низкое сокращение цен на </a:t>
            </a:r>
            <a:r>
              <a:rPr lang="ru-RU" sz="1200" dirty="0" err="1" smtClean="0">
                <a:effectLst/>
                <a:latin typeface="+mn-lt"/>
                <a:ea typeface="Calibri"/>
                <a:cs typeface="Times New Roman"/>
              </a:rPr>
              <a:t>биоаналоги</a:t>
            </a:r>
            <a:r>
              <a:rPr lang="ru-RU" sz="1200" dirty="0" smtClean="0">
                <a:effectLst/>
                <a:latin typeface="+mn-lt"/>
                <a:ea typeface="Calibri"/>
                <a:cs typeface="Times New Roman"/>
              </a:rPr>
              <a:t> по сравнению с </a:t>
            </a:r>
            <a:r>
              <a:rPr lang="ru-RU" sz="1200" dirty="0" err="1" smtClean="0">
                <a:effectLst/>
                <a:latin typeface="+mn-lt"/>
                <a:ea typeface="Calibri"/>
                <a:cs typeface="Times New Roman"/>
              </a:rPr>
              <a:t>дженериками</a:t>
            </a:r>
            <a:r>
              <a:rPr lang="ru-RU" sz="1200" dirty="0" smtClean="0">
                <a:effectLst/>
                <a:latin typeface="+mn-lt"/>
                <a:ea typeface="Calibri"/>
                <a:cs typeface="Times New Roman"/>
              </a:rPr>
              <a:t>, в связи с невероятно высокими ценами исходных биопрепаратов, это еще не все плохие новости. Было подсчитано, что даже 20% снижение цены на пять непатентованных биопрепаратов сэкономит ЕС более 1.6 </a:t>
            </a:r>
            <a:r>
              <a:rPr lang="ru-RU" sz="1200" dirty="0" err="1" smtClean="0">
                <a:effectLst/>
                <a:latin typeface="+mn-lt"/>
                <a:ea typeface="Calibri"/>
                <a:cs typeface="Times New Roman"/>
              </a:rPr>
              <a:t>миллиярдов</a:t>
            </a:r>
            <a:r>
              <a:rPr lang="ru-RU" sz="1200" dirty="0" smtClean="0">
                <a:effectLst/>
                <a:latin typeface="+mn-lt"/>
                <a:ea typeface="Calibri"/>
                <a:cs typeface="Times New Roman"/>
              </a:rPr>
              <a:t> евро в год.</a:t>
            </a:r>
          </a:p>
          <a:p>
            <a:endParaRPr lang="ru-RU" sz="1200" dirty="0" smtClean="0">
              <a:effectLst/>
              <a:latin typeface="Times New Roman"/>
              <a:ea typeface="Times New Roman"/>
            </a:endParaRPr>
          </a:p>
          <a:p>
            <a:endParaRPr lang="ru-RU" sz="1200" dirty="0" smtClean="0">
              <a:effectLst/>
              <a:latin typeface="Times New Roman"/>
              <a:ea typeface="Times New Roman"/>
            </a:endParaRPr>
          </a:p>
          <a:p>
            <a:endParaRPr lang="ru-RU" sz="1200" dirty="0" smtClean="0">
              <a:effectLst/>
              <a:latin typeface="Times New Roman"/>
              <a:ea typeface="Times New Roman"/>
            </a:endParaRPr>
          </a:p>
          <a:p>
            <a:endParaRPr lang="ru-RU" sz="1200" dirty="0" smtClean="0">
              <a:effectLst/>
              <a:latin typeface="Times New Roman"/>
              <a:ea typeface="Times New Roman"/>
            </a:endParaRPr>
          </a:p>
          <a:p>
            <a:endParaRPr lang="ru-RU" sz="1200" dirty="0" smtClean="0">
              <a:effectLst/>
              <a:latin typeface="Times New Roman"/>
              <a:ea typeface="Times New Roman"/>
            </a:endParaRPr>
          </a:p>
          <a:p>
            <a:endParaRPr lang="ru-RU" sz="1200" dirty="0" smtClean="0">
              <a:effectLst/>
              <a:latin typeface="Times New Roman"/>
              <a:ea typeface="Times New Roman"/>
            </a:endParaRPr>
          </a:p>
          <a:p>
            <a:r>
              <a:rPr lang="en-US" sz="1200" dirty="0" smtClean="0">
                <a:effectLst/>
                <a:latin typeface="Times New Roman"/>
                <a:ea typeface="Times New Roman"/>
              </a:rPr>
              <a:t>1.  </a:t>
            </a:r>
            <a:r>
              <a:rPr lang="en-US" sz="1200" dirty="0" err="1" smtClean="0">
                <a:effectLst/>
                <a:latin typeface="Times New Roman"/>
                <a:ea typeface="Times New Roman"/>
              </a:rPr>
              <a:t>Simoens</a:t>
            </a:r>
            <a:r>
              <a:rPr lang="en-US" sz="1200" dirty="0" smtClean="0">
                <a:effectLst/>
                <a:latin typeface="Times New Roman"/>
                <a:ea typeface="Times New Roman"/>
              </a:rPr>
              <a:t> S, </a:t>
            </a:r>
            <a:r>
              <a:rPr lang="en-US" sz="1200" dirty="0" err="1" smtClean="0">
                <a:effectLst/>
                <a:latin typeface="Times New Roman"/>
                <a:ea typeface="Times New Roman"/>
              </a:rPr>
              <a:t>Verbeken</a:t>
            </a:r>
            <a:r>
              <a:rPr lang="en-US" sz="1200" dirty="0" smtClean="0">
                <a:effectLst/>
                <a:latin typeface="Times New Roman"/>
                <a:ea typeface="Times New Roman"/>
              </a:rPr>
              <a:t> G, </a:t>
            </a:r>
            <a:r>
              <a:rPr lang="en-US" sz="1200" dirty="0" err="1" smtClean="0">
                <a:effectLst/>
                <a:latin typeface="Times New Roman"/>
                <a:ea typeface="Times New Roman"/>
              </a:rPr>
              <a:t>Huys</a:t>
            </a:r>
            <a:r>
              <a:rPr lang="en-US" sz="1200" dirty="0" smtClean="0">
                <a:effectLst/>
                <a:latin typeface="Times New Roman"/>
                <a:ea typeface="Times New Roman"/>
              </a:rPr>
              <a:t> I. Market access of </a:t>
            </a:r>
            <a:r>
              <a:rPr lang="en-US" sz="1200" dirty="0" err="1" smtClean="0">
                <a:effectLst/>
                <a:latin typeface="Times New Roman"/>
                <a:ea typeface="Times New Roman"/>
              </a:rPr>
              <a:t>biosimilars</a:t>
            </a:r>
            <a:r>
              <a:rPr lang="en-US" sz="1200" dirty="0" smtClean="0">
                <a:effectLst/>
                <a:latin typeface="Times New Roman"/>
                <a:ea typeface="Times New Roman"/>
              </a:rPr>
              <a:t>: not only a cost issue. </a:t>
            </a:r>
            <a:r>
              <a:rPr lang="en-US" sz="1200" dirty="0" err="1" smtClean="0">
                <a:effectLst/>
                <a:latin typeface="Times New Roman"/>
                <a:ea typeface="Times New Roman"/>
              </a:rPr>
              <a:t>Oncologie</a:t>
            </a:r>
            <a:r>
              <a:rPr lang="en-US" sz="1200" dirty="0" smtClean="0">
                <a:effectLst/>
                <a:latin typeface="Times New Roman"/>
                <a:ea typeface="Times New Roman"/>
              </a:rPr>
              <a:t>. 2011;13(5):218-21.</a:t>
            </a:r>
            <a:endParaRPr lang="ru-RU" sz="1200" dirty="0" smtClean="0">
              <a:effectLst/>
              <a:latin typeface="Times New Roman"/>
              <a:ea typeface="Times New Roman"/>
            </a:endParaRPr>
          </a:p>
          <a:p>
            <a:r>
              <a:rPr lang="en-US" sz="1200" dirty="0" smtClean="0">
                <a:effectLst/>
                <a:latin typeface="Times New Roman"/>
                <a:ea typeface="Times New Roman"/>
              </a:rPr>
              <a:t>2.  </a:t>
            </a:r>
            <a:r>
              <a:rPr lang="en-US" sz="1200" dirty="0" err="1" smtClean="0">
                <a:effectLst/>
                <a:latin typeface="Times New Roman"/>
                <a:ea typeface="Times New Roman"/>
              </a:rPr>
              <a:t>GaBI</a:t>
            </a:r>
            <a:r>
              <a:rPr lang="en-US" sz="1200" dirty="0" smtClean="0">
                <a:effectLst/>
                <a:latin typeface="Times New Roman"/>
                <a:ea typeface="Times New Roman"/>
              </a:rPr>
              <a:t> Online - Generics and </a:t>
            </a:r>
            <a:r>
              <a:rPr lang="en-US" sz="1200" dirty="0" err="1" smtClean="0">
                <a:effectLst/>
                <a:latin typeface="Times New Roman"/>
                <a:ea typeface="Times New Roman"/>
              </a:rPr>
              <a:t>Biosimilars</a:t>
            </a:r>
            <a:r>
              <a:rPr lang="en-US" sz="1200" dirty="0" smtClean="0">
                <a:effectLst/>
                <a:latin typeface="Times New Roman"/>
                <a:ea typeface="Times New Roman"/>
              </a:rPr>
              <a:t> Initiative. Generics grab 80% share of US market and fill 78% of prescriptions [www.gabionline.net]. </a:t>
            </a:r>
            <a:r>
              <a:rPr lang="en-US" sz="1200" dirty="0" err="1" smtClean="0">
                <a:effectLst/>
                <a:latin typeface="Times New Roman"/>
                <a:ea typeface="Times New Roman"/>
              </a:rPr>
              <a:t>Mol</a:t>
            </a:r>
            <a:r>
              <a:rPr lang="en-US" sz="1200" dirty="0" smtClean="0">
                <a:effectLst/>
                <a:latin typeface="Times New Roman"/>
                <a:ea typeface="Times New Roman"/>
              </a:rPr>
              <a:t>, Belgium: Pro </a:t>
            </a:r>
            <a:r>
              <a:rPr lang="en-US" sz="1200" dirty="0" err="1" smtClean="0">
                <a:effectLst/>
                <a:latin typeface="Times New Roman"/>
                <a:ea typeface="Times New Roman"/>
              </a:rPr>
              <a:t>Pharma</a:t>
            </a:r>
            <a:r>
              <a:rPr lang="en-US" sz="1200" dirty="0" smtClean="0">
                <a:effectLst/>
                <a:latin typeface="Times New Roman"/>
                <a:ea typeface="Times New Roman"/>
              </a:rPr>
              <a:t> Communications International; [cited 2012 Mar 23]. Available from: </a:t>
            </a:r>
            <a:r>
              <a:rPr lang="en-US" sz="1200" u="sng" dirty="0" smtClean="0">
                <a:solidFill>
                  <a:srgbClr val="0000FF"/>
                </a:solidFill>
                <a:effectLst/>
                <a:latin typeface="Times New Roman"/>
                <a:ea typeface="Times New Roman"/>
                <a:hlinkClick r:id="rId3"/>
              </a:rPr>
              <a:t>www.gabionline.net/Reports/Generics-grab-80-share-of-US-market-and-fill-78-of-prescriptions</a:t>
            </a:r>
            <a:endParaRPr lang="ru-RU" sz="1200" dirty="0" smtClean="0">
              <a:effectLst/>
              <a:latin typeface="Times New Roman"/>
              <a:ea typeface="Times New Roman"/>
            </a:endParaRPr>
          </a:p>
          <a:p>
            <a:r>
              <a:rPr lang="en-US" sz="1200" dirty="0" smtClean="0">
                <a:effectLst/>
                <a:latin typeface="Times New Roman"/>
                <a:ea typeface="Times New Roman"/>
              </a:rPr>
              <a:t>3.  </a:t>
            </a:r>
            <a:r>
              <a:rPr lang="en-US" sz="1200" dirty="0" err="1" smtClean="0">
                <a:effectLst/>
                <a:latin typeface="Times New Roman"/>
                <a:ea typeface="Times New Roman"/>
              </a:rPr>
              <a:t>GaBI</a:t>
            </a:r>
            <a:r>
              <a:rPr lang="en-US" sz="1200" dirty="0" smtClean="0">
                <a:effectLst/>
                <a:latin typeface="Times New Roman"/>
                <a:ea typeface="Times New Roman"/>
              </a:rPr>
              <a:t> Online - Generics and </a:t>
            </a:r>
            <a:r>
              <a:rPr lang="en-US" sz="1200" dirty="0" err="1" smtClean="0">
                <a:effectLst/>
                <a:latin typeface="Times New Roman"/>
                <a:ea typeface="Times New Roman"/>
              </a:rPr>
              <a:t>Biosimilars</a:t>
            </a:r>
            <a:r>
              <a:rPr lang="en-US" sz="1200" dirty="0" smtClean="0">
                <a:effectLst/>
                <a:latin typeface="Times New Roman"/>
                <a:ea typeface="Times New Roman"/>
              </a:rPr>
              <a:t> Initiative. </a:t>
            </a:r>
            <a:r>
              <a:rPr lang="en-US" sz="1200" dirty="0" err="1" smtClean="0">
                <a:effectLst/>
                <a:latin typeface="Times New Roman"/>
                <a:ea typeface="Times New Roman"/>
              </a:rPr>
              <a:t>Biosimilars</a:t>
            </a:r>
            <a:r>
              <a:rPr lang="en-US" sz="1200" dirty="0" smtClean="0">
                <a:effectLst/>
                <a:latin typeface="Times New Roman"/>
                <a:ea typeface="Times New Roman"/>
              </a:rPr>
              <a:t> approved in Europe [www.gabionline.net]. </a:t>
            </a:r>
            <a:r>
              <a:rPr lang="en-US" sz="1200" dirty="0" err="1" smtClean="0">
                <a:effectLst/>
                <a:latin typeface="Times New Roman"/>
                <a:ea typeface="Times New Roman"/>
              </a:rPr>
              <a:t>Mol</a:t>
            </a:r>
            <a:r>
              <a:rPr lang="en-US" sz="1200" dirty="0" smtClean="0">
                <a:effectLst/>
                <a:latin typeface="Times New Roman"/>
                <a:ea typeface="Times New Roman"/>
              </a:rPr>
              <a:t>, Belgium: Pro </a:t>
            </a:r>
            <a:r>
              <a:rPr lang="en-US" sz="1200" dirty="0" err="1" smtClean="0">
                <a:effectLst/>
                <a:latin typeface="Times New Roman"/>
                <a:ea typeface="Times New Roman"/>
              </a:rPr>
              <a:t>Pharma</a:t>
            </a:r>
            <a:r>
              <a:rPr lang="en-US" sz="1200" dirty="0" smtClean="0">
                <a:effectLst/>
                <a:latin typeface="Times New Roman"/>
                <a:ea typeface="Times New Roman"/>
              </a:rPr>
              <a:t> Communications International; [cited 2012 Mar 23]. Available from: </a:t>
            </a:r>
            <a:r>
              <a:rPr lang="en-US" sz="1200" u="sng" dirty="0" smtClean="0">
                <a:solidFill>
                  <a:srgbClr val="0000FF"/>
                </a:solidFill>
                <a:effectLst/>
                <a:latin typeface="Times New Roman"/>
                <a:ea typeface="Times New Roman"/>
                <a:hlinkClick r:id="rId4"/>
              </a:rPr>
              <a:t>www.gabionline.net/Biosimilars/General/Biosimilars-approved-in-Europe</a:t>
            </a:r>
            <a:endParaRPr lang="ru-RU" sz="1200" dirty="0" smtClean="0">
              <a:effectLst/>
              <a:latin typeface="Times New Roman"/>
              <a:ea typeface="Times New Roman"/>
            </a:endParaRPr>
          </a:p>
          <a:p>
            <a:r>
              <a:rPr lang="en-US" sz="1200" dirty="0" smtClean="0">
                <a:effectLst/>
                <a:latin typeface="Times New Roman"/>
                <a:ea typeface="Times New Roman"/>
              </a:rPr>
              <a:t>4.  </a:t>
            </a:r>
            <a:r>
              <a:rPr lang="en-US" sz="1200" dirty="0" err="1" smtClean="0">
                <a:effectLst/>
                <a:latin typeface="Times New Roman"/>
                <a:ea typeface="Times New Roman"/>
              </a:rPr>
              <a:t>GaBI</a:t>
            </a:r>
            <a:r>
              <a:rPr lang="en-US" sz="1200" dirty="0" smtClean="0">
                <a:effectLst/>
                <a:latin typeface="Times New Roman"/>
                <a:ea typeface="Times New Roman"/>
              </a:rPr>
              <a:t> Online - Generics and </a:t>
            </a:r>
            <a:r>
              <a:rPr lang="en-US" sz="1200" dirty="0" err="1" smtClean="0">
                <a:effectLst/>
                <a:latin typeface="Times New Roman"/>
                <a:ea typeface="Times New Roman"/>
              </a:rPr>
              <a:t>Biosimilars</a:t>
            </a:r>
            <a:r>
              <a:rPr lang="en-US" sz="1200" dirty="0" smtClean="0">
                <a:effectLst/>
                <a:latin typeface="Times New Roman"/>
                <a:ea typeface="Times New Roman"/>
              </a:rPr>
              <a:t> Initiative. US </a:t>
            </a:r>
            <a:r>
              <a:rPr lang="en-US" sz="1200" dirty="0" err="1" smtClean="0">
                <a:effectLst/>
                <a:latin typeface="Times New Roman"/>
                <a:ea typeface="Times New Roman"/>
              </a:rPr>
              <a:t>biosimilars</a:t>
            </a:r>
            <a:r>
              <a:rPr lang="en-US" sz="1200" dirty="0" smtClean="0">
                <a:effectLst/>
                <a:latin typeface="Times New Roman"/>
                <a:ea typeface="Times New Roman"/>
              </a:rPr>
              <a:t>: many barriers to overcome [www.gabionline.net]. </a:t>
            </a:r>
            <a:r>
              <a:rPr lang="en-US" sz="1200" dirty="0" err="1" smtClean="0">
                <a:effectLst/>
                <a:latin typeface="Times New Roman"/>
                <a:ea typeface="Times New Roman"/>
              </a:rPr>
              <a:t>Mol</a:t>
            </a:r>
            <a:r>
              <a:rPr lang="en-US" sz="1200" dirty="0" smtClean="0">
                <a:effectLst/>
                <a:latin typeface="Times New Roman"/>
                <a:ea typeface="Times New Roman"/>
              </a:rPr>
              <a:t>, Belgium: Pro </a:t>
            </a:r>
            <a:r>
              <a:rPr lang="en-US" sz="1200" dirty="0" err="1" smtClean="0">
                <a:effectLst/>
                <a:latin typeface="Times New Roman"/>
                <a:ea typeface="Times New Roman"/>
              </a:rPr>
              <a:t>Pharma</a:t>
            </a:r>
            <a:r>
              <a:rPr lang="en-US" sz="1200" dirty="0" smtClean="0">
                <a:effectLst/>
                <a:latin typeface="Times New Roman"/>
                <a:ea typeface="Times New Roman"/>
              </a:rPr>
              <a:t> Communications International; [cited 2012 Mar 23]. Available from: </a:t>
            </a:r>
            <a:r>
              <a:rPr lang="en-US" sz="1200" u="sng" dirty="0" smtClean="0">
                <a:solidFill>
                  <a:srgbClr val="0000FF"/>
                </a:solidFill>
                <a:effectLst/>
                <a:latin typeface="Times New Roman"/>
                <a:ea typeface="Times New Roman"/>
                <a:hlinkClick r:id="rId5"/>
              </a:rPr>
              <a:t>www.gabionline.net/Biosimilars/Research/US-biosimilars-many-barriers-to-overcome</a:t>
            </a:r>
            <a:endParaRPr lang="ru-RU" sz="1200" dirty="0" smtClean="0">
              <a:effectLst/>
              <a:latin typeface="Times New Roman"/>
              <a:ea typeface="Times New Roman"/>
            </a:endParaRPr>
          </a:p>
          <a:p>
            <a:endParaRPr lang="ru-RU" dirty="0"/>
          </a:p>
        </p:txBody>
      </p:sp>
      <p:sp>
        <p:nvSpPr>
          <p:cNvPr id="4" name="Номер слайда 3"/>
          <p:cNvSpPr>
            <a:spLocks noGrp="1"/>
          </p:cNvSpPr>
          <p:nvPr>
            <p:ph type="sldNum" sz="quarter" idx="10"/>
          </p:nvPr>
        </p:nvSpPr>
        <p:spPr/>
        <p:txBody>
          <a:bodyPr/>
          <a:lstStyle/>
          <a:p>
            <a:fld id="{81752F5F-4D63-4432-B73A-B59891027AF9}" type="slidenum">
              <a:rPr lang="ru-RU" smtClean="0">
                <a:solidFill>
                  <a:prstClr val="black"/>
                </a:solidFill>
              </a:rPr>
              <a:pPr/>
              <a:t>16</a:t>
            </a:fld>
            <a:endParaRPr lang="ru-RU">
              <a:solidFill>
                <a:prstClr val="black"/>
              </a:solidFill>
            </a:endParaRPr>
          </a:p>
        </p:txBody>
      </p:sp>
    </p:spTree>
    <p:extLst>
      <p:ext uri="{BB962C8B-B14F-4D97-AF65-F5344CB8AC3E}">
        <p14:creationId xmlns:p14="http://schemas.microsoft.com/office/powerpoint/2010/main" xmlns="" val="1424223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Access to </a:t>
            </a:r>
            <a:r>
              <a:rPr kumimoji="0" lang="en-US" sz="1200" b="0" i="0" u="none" strike="noStrike" kern="1200" cap="none" spc="0" normalizeH="0" baseline="0" noProof="0" dirty="0" err="1" smtClean="0">
                <a:ln>
                  <a:noFill/>
                </a:ln>
                <a:solidFill>
                  <a:prstClr val="black"/>
                </a:solidFill>
                <a:effectLst/>
                <a:uLnTx/>
                <a:uFillTx/>
                <a:latin typeface="+mn-lt"/>
              </a:rPr>
              <a:t>bDMART</a:t>
            </a:r>
            <a:r>
              <a:rPr kumimoji="0" lang="en-US" sz="1200" b="0" i="0" u="none" strike="noStrike" kern="1200" cap="none" spc="0" normalizeH="0" baseline="0" noProof="0" dirty="0" smtClean="0">
                <a:ln>
                  <a:noFill/>
                </a:ln>
                <a:solidFill>
                  <a:prstClr val="black"/>
                </a:solidFill>
                <a:effectLst/>
                <a:uLnTx/>
                <a:uFillTx/>
                <a:latin typeface="+mn-lt"/>
              </a:rPr>
              <a:t> drugs and gross domestic product per capita, international dollars (n=44). Size of the bubbles is proportional to the population size of the country.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AL, Albania; AM, Armenia; AT, Austria; BA, Bosnia and Herzegovina; BE, Belgium; BG, Bulgaria; BY, Belarus; CH, Switzerland; CY, Cyprus; CZ, Czech Republic; DE, Germany; DK, Denmark; EE, Estonia; ES, Spain; FI, Finland; FR, France; GE, Georgia; GR, Greece; HR, Croatia; HU, Hungary; IE, Ireland; IS, Iceland; IT, Italy; KZ, Kazakhstan; LT, Lithuania; LU, Luxemburg; LV, Latvia; MD, Moldova; ME, Montenegro; MK, Macedonia; MT, Malta; NL, Netherlands; NO, Norway; PL, Poland; PT, Portugal; RO, Romania; 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Serbia; RU, Russia; SE, Sweden; SK, Slovakia; SL, Slovenia; TR, Turkey; UA, Ukraine; UK, United Kingdom.</a:t>
            </a:r>
          </a:p>
          <a:p>
            <a:endParaRPr lang="en-US" dirty="0"/>
          </a:p>
        </p:txBody>
      </p:sp>
      <p:sp>
        <p:nvSpPr>
          <p:cNvPr id="4" name="Slide Number Placeholder 3"/>
          <p:cNvSpPr>
            <a:spLocks noGrp="1"/>
          </p:cNvSpPr>
          <p:nvPr>
            <p:ph type="sldNum" sz="quarter" idx="10"/>
          </p:nvPr>
        </p:nvSpPr>
        <p:spPr/>
        <p:txBody>
          <a:bodyPr/>
          <a:lstStyle/>
          <a:p>
            <a:fld id="{2E6229B7-6186-45E0-B7BF-228089039E5D}" type="slidenum">
              <a:rPr lang="en-US" smtClean="0"/>
              <a:pPr/>
              <a:t>21</a:t>
            </a:fld>
            <a:endParaRPr lang="en-US"/>
          </a:p>
        </p:txBody>
      </p:sp>
    </p:spTree>
    <p:extLst>
      <p:ext uri="{BB962C8B-B14F-4D97-AF65-F5344CB8AC3E}">
        <p14:creationId xmlns:p14="http://schemas.microsoft.com/office/powerpoint/2010/main" xmlns="" val="2755184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Putric</a:t>
            </a:r>
            <a:r>
              <a:rPr lang="en-US" baseline="0" dirty="0" smtClean="0"/>
              <a:t> RA access 2013.</a:t>
            </a:r>
          </a:p>
          <a:p>
            <a:endParaRPr lang="ru-RU" baseline="0" dirty="0" smtClean="0"/>
          </a:p>
          <a:p>
            <a:r>
              <a:rPr lang="ru-RU" baseline="0" dirty="0" smtClean="0"/>
              <a:t>Как показано на карте, доступность бБПРП в европейских странах намного выше чем в России и Казахстане </a:t>
            </a:r>
            <a:endParaRPr lang="en-US" baseline="0" dirty="0" smtClean="0"/>
          </a:p>
        </p:txBody>
      </p:sp>
      <p:sp>
        <p:nvSpPr>
          <p:cNvPr id="4" name="Slide Number Placeholder 3"/>
          <p:cNvSpPr>
            <a:spLocks noGrp="1"/>
          </p:cNvSpPr>
          <p:nvPr>
            <p:ph type="sldNum" sz="quarter" idx="10"/>
          </p:nvPr>
        </p:nvSpPr>
        <p:spPr/>
        <p:txBody>
          <a:bodyPr/>
          <a:lstStyle/>
          <a:p>
            <a:fld id="{2E6229B7-6186-45E0-B7BF-228089039E5D}" type="slidenum">
              <a:rPr lang="en-US" smtClean="0"/>
              <a:pPr/>
              <a:t>22</a:t>
            </a:fld>
            <a:endParaRPr lang="en-US"/>
          </a:p>
        </p:txBody>
      </p:sp>
    </p:spTree>
    <p:extLst>
      <p:ext uri="{BB962C8B-B14F-4D97-AF65-F5344CB8AC3E}">
        <p14:creationId xmlns:p14="http://schemas.microsoft.com/office/powerpoint/2010/main" xmlns="" val="3234471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В черном цвете – члены Евросоюза</a:t>
            </a:r>
            <a:endParaRPr lang="en-US" dirty="0"/>
          </a:p>
        </p:txBody>
      </p:sp>
      <p:sp>
        <p:nvSpPr>
          <p:cNvPr id="4" name="Slide Number Placeholder 3"/>
          <p:cNvSpPr>
            <a:spLocks noGrp="1"/>
          </p:cNvSpPr>
          <p:nvPr>
            <p:ph type="sldNum" sz="quarter" idx="10"/>
          </p:nvPr>
        </p:nvSpPr>
        <p:spPr/>
        <p:txBody>
          <a:bodyPr/>
          <a:lstStyle/>
          <a:p>
            <a:fld id="{2E6229B7-6186-45E0-B7BF-228089039E5D}" type="slidenum">
              <a:rPr lang="en-US" smtClean="0"/>
              <a:pPr/>
              <a:t>23</a:t>
            </a:fld>
            <a:endParaRPr lang="en-US"/>
          </a:p>
        </p:txBody>
      </p:sp>
    </p:spTree>
    <p:extLst>
      <p:ext uri="{BB962C8B-B14F-4D97-AF65-F5344CB8AC3E}">
        <p14:creationId xmlns:p14="http://schemas.microsoft.com/office/powerpoint/2010/main" xmlns="" val="138814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Composite score for restrictiveness of clinical criteria (0–5) and GDP per capita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int</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n=36. Size of the bubble is proportional to the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population size of each country. Dashed trend line is added to show the linear trend if without data from Luxemburg, which can be considered an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outlier GDP, gross domestic product.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AL, Albania; AT, Austria; BE, Belgium; BG, Bulgaria; HR, Croatia; CY, Cyprus; CZ, Czech Republic; EE, Estonia; FI, Finland; FR, France; DE, Germany;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DK, Denmark; GR, Greece; HU, Hungary; IS, Iceland; IE, Ireland; IT, Italy; LV, Latvia; LT, Lithuania; LU, Luxemburg; MK, Macedonia; MT, Malta; ME,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Montenegro; NL, the Netherlands; NO, Norway; PL, Poland; PT, Portugal; RO, Romania; RS, Serbia; SK, Slovakia; SL, Slovenia; ES, Spain; SE, Sweden;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CH, Switzerland; TR, Turkey; UK, United Kingdom.</a:t>
            </a:r>
            <a:endParaRPr kumimoji="0" lang="ru-RU" sz="1200" b="0" i="0" u="none" strike="noStrike" kern="1200" cap="none" spc="0" normalizeH="0" baseline="0" noProof="0" dirty="0" smtClean="0">
              <a:ln>
                <a:noFill/>
              </a:ln>
              <a:solidFill>
                <a:prstClr val="black"/>
              </a:solidFill>
              <a:effectLst/>
              <a:uLnTx/>
              <a:uFillTx/>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2E6229B7-6186-45E0-B7BF-228089039E5D}" type="slidenum">
              <a:rPr lang="en-US" smtClean="0"/>
              <a:pPr/>
              <a:t>27</a:t>
            </a:fld>
            <a:endParaRPr lang="en-US"/>
          </a:p>
        </p:txBody>
      </p:sp>
    </p:spTree>
    <p:extLst>
      <p:ext uri="{BB962C8B-B14F-4D97-AF65-F5344CB8AC3E}">
        <p14:creationId xmlns:p14="http://schemas.microsoft.com/office/powerpoint/2010/main" xmlns="" val="2429805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CHMP - Committee for medicinal products for human use</a:t>
            </a:r>
            <a:endParaRPr lang="en-US" dirty="0"/>
          </a:p>
        </p:txBody>
      </p:sp>
      <p:sp>
        <p:nvSpPr>
          <p:cNvPr id="4" name="Slide Number Placeholder 3"/>
          <p:cNvSpPr>
            <a:spLocks noGrp="1"/>
          </p:cNvSpPr>
          <p:nvPr>
            <p:ph type="sldNum" sz="quarter" idx="10"/>
          </p:nvPr>
        </p:nvSpPr>
        <p:spPr/>
        <p:txBody>
          <a:bodyPr/>
          <a:lstStyle/>
          <a:p>
            <a:fld id="{21B09AC0-91F3-461A-B5A1-A6DCE61B22E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xmlns="" val="1270562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Recombinant human FSH (r-</a:t>
            </a:r>
            <a:r>
              <a:rPr lang="en-US" dirty="0" err="1" smtClean="0"/>
              <a:t>hFSH</a:t>
            </a:r>
            <a:r>
              <a:rPr lang="en-US" dirty="0" smtClean="0"/>
              <a:t>) is used in assisted reproductive technologies (ART) for women to stimulate growth and recruitment of ovarian follicles, and for men to induce and maintain spermatogenesis. It is administered by subcutaneous or, in some cases, intramuscular injections.</a:t>
            </a:r>
          </a:p>
          <a:p>
            <a:endParaRPr lang="en-US" dirty="0" smtClean="0"/>
          </a:p>
          <a:p>
            <a:r>
              <a:rPr lang="en-US" dirty="0" smtClean="0"/>
              <a:t>The advantage of the first approach is that the FSH receptor is investigated in its natural context. A drawback is that the number of cells is limited which in turn limits the number of replicates and the number of different r-</a:t>
            </a:r>
            <a:r>
              <a:rPr lang="en-US" dirty="0" err="1" smtClean="0"/>
              <a:t>hFSH</a:t>
            </a:r>
            <a:r>
              <a:rPr lang="en-US" dirty="0" smtClean="0"/>
              <a:t> concentrations that can be tested to obtain reliable concentration-response-relationships. The second approach, although providing enough material, relies on an artificial construct (transfected cells).</a:t>
            </a:r>
          </a:p>
          <a:p>
            <a:endParaRPr lang="en-US" dirty="0" smtClean="0"/>
          </a:p>
          <a:p>
            <a:r>
              <a:rPr lang="en-US" dirty="0" smtClean="0"/>
              <a:t>The </a:t>
            </a:r>
            <a:r>
              <a:rPr lang="en-US" dirty="0" err="1" smtClean="0"/>
              <a:t>Steelman-Pohley</a:t>
            </a:r>
            <a:r>
              <a:rPr lang="en-US" dirty="0" smtClean="0"/>
              <a:t> assay is only expected to establish biological activity but not to reveal small differences in potency between reference product and </a:t>
            </a:r>
            <a:r>
              <a:rPr lang="en-US" dirty="0" err="1" smtClean="0"/>
              <a:t>biosimilar</a:t>
            </a:r>
            <a:r>
              <a:rPr lang="en-US" dirty="0" smtClean="0"/>
              <a:t>. If a different bioassay – for example an ex vivo assay such as whole follicle culture or primary </a:t>
            </a:r>
            <a:r>
              <a:rPr lang="en-US" dirty="0" err="1" smtClean="0"/>
              <a:t>granulosa</a:t>
            </a:r>
            <a:r>
              <a:rPr lang="en-US" dirty="0" smtClean="0"/>
              <a:t> cell culture - is used to compare pleiotropic effects of FSH in a natural tissue environment, </a:t>
            </a:r>
          </a:p>
          <a:p>
            <a:r>
              <a:rPr lang="en-US" dirty="0" smtClean="0"/>
              <a:t>this should be justified. Such an approach would further reduce the number of animals needed, circumvent inter-animal variability and would give the possibility for multiple </a:t>
            </a:r>
            <a:r>
              <a:rPr lang="en-US" dirty="0" err="1" smtClean="0"/>
              <a:t>pharmacodynamic</a:t>
            </a:r>
            <a:r>
              <a:rPr lang="en-US" dirty="0" smtClean="0"/>
              <a:t> readouts.</a:t>
            </a:r>
            <a:endParaRPr lang="en-US" dirty="0"/>
          </a:p>
        </p:txBody>
      </p:sp>
      <p:sp>
        <p:nvSpPr>
          <p:cNvPr id="4" name="Slide Number Placeholder 3"/>
          <p:cNvSpPr>
            <a:spLocks noGrp="1"/>
          </p:cNvSpPr>
          <p:nvPr>
            <p:ph type="sldNum" sz="quarter" idx="10"/>
          </p:nvPr>
        </p:nvSpPr>
        <p:spPr/>
        <p:txBody>
          <a:bodyPr/>
          <a:lstStyle/>
          <a:p>
            <a:fld id="{21B09AC0-91F3-461A-B5A1-A6DCE61B22E6}"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xmlns="" val="2358128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Новая </a:t>
            </a:r>
            <a:endParaRPr lang="ru-RU" dirty="0"/>
          </a:p>
        </p:txBody>
      </p:sp>
      <p:sp>
        <p:nvSpPr>
          <p:cNvPr id="4" name="Номер слайда 3"/>
          <p:cNvSpPr>
            <a:spLocks noGrp="1"/>
          </p:cNvSpPr>
          <p:nvPr>
            <p:ph type="sldNum" sz="quarter" idx="10"/>
          </p:nvPr>
        </p:nvSpPr>
        <p:spPr/>
        <p:txBody>
          <a:bodyPr/>
          <a:lstStyle/>
          <a:p>
            <a:fld id="{21B09AC0-91F3-461A-B5A1-A6DCE61B22E6}"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xmlns="" val="1562026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Recombinant human FSH (r-</a:t>
            </a:r>
            <a:r>
              <a:rPr lang="en-US" dirty="0" err="1" smtClean="0"/>
              <a:t>hFSH</a:t>
            </a:r>
            <a:r>
              <a:rPr lang="en-US" dirty="0" smtClean="0"/>
              <a:t>) is used in assisted reproductive technologies (ART) for women to stimulate growth and recruitment of ovarian follicles, and for men to induce and maintain spermatogenesis. It is administered by subcutaneous or, in some cases, intramuscular injections.</a:t>
            </a:r>
          </a:p>
          <a:p>
            <a:endParaRPr lang="en-US" dirty="0" smtClean="0"/>
          </a:p>
          <a:p>
            <a:r>
              <a:rPr lang="en-US" dirty="0" smtClean="0"/>
              <a:t>The advantage of the first approach is that the FSH receptor is investigated in its natural context. A drawback is that the number of cells is limited which in turn limits the number of replicates and the number of different r-</a:t>
            </a:r>
            <a:r>
              <a:rPr lang="en-US" dirty="0" err="1" smtClean="0"/>
              <a:t>hFSH</a:t>
            </a:r>
            <a:r>
              <a:rPr lang="en-US" dirty="0" smtClean="0"/>
              <a:t> concentrations that can be tested to obtain reliable concentration-response-relationships. The second approach, although providing enough material, relies on an artificial construct (transfected cells).</a:t>
            </a:r>
          </a:p>
          <a:p>
            <a:endParaRPr lang="en-US" dirty="0" smtClean="0"/>
          </a:p>
          <a:p>
            <a:r>
              <a:rPr lang="en-US" dirty="0" smtClean="0"/>
              <a:t>The </a:t>
            </a:r>
            <a:r>
              <a:rPr lang="en-US" dirty="0" err="1" smtClean="0"/>
              <a:t>Steelman-Pohley</a:t>
            </a:r>
            <a:r>
              <a:rPr lang="en-US" dirty="0" smtClean="0"/>
              <a:t> assay is only expected to establish biological activity but not to reveal small differences in potency between reference product and </a:t>
            </a:r>
            <a:r>
              <a:rPr lang="en-US" dirty="0" err="1" smtClean="0"/>
              <a:t>biosimilar</a:t>
            </a:r>
            <a:r>
              <a:rPr lang="en-US" dirty="0" smtClean="0"/>
              <a:t>. If a different bioassay – for example an ex vivo assay such as whole follicle culture or primary </a:t>
            </a:r>
            <a:r>
              <a:rPr lang="en-US" dirty="0" err="1" smtClean="0"/>
              <a:t>granulosa</a:t>
            </a:r>
            <a:r>
              <a:rPr lang="en-US" dirty="0" smtClean="0"/>
              <a:t> cell culture - is used to compare pleiotropic effects of FSH in a natural tissue environment, </a:t>
            </a:r>
          </a:p>
          <a:p>
            <a:r>
              <a:rPr lang="en-US" dirty="0" smtClean="0"/>
              <a:t>this should be justified. Such an approach would further reduce the number of animals needed, circumvent inter-animal variability and would give the possibility for multiple </a:t>
            </a:r>
            <a:r>
              <a:rPr lang="en-US" dirty="0" err="1" smtClean="0"/>
              <a:t>pharmacodynamic</a:t>
            </a:r>
            <a:r>
              <a:rPr lang="en-US" dirty="0" smtClean="0"/>
              <a:t> readouts.</a:t>
            </a:r>
            <a:endParaRPr lang="en-US" dirty="0"/>
          </a:p>
        </p:txBody>
      </p:sp>
      <p:sp>
        <p:nvSpPr>
          <p:cNvPr id="4" name="Slide Number Placeholder 3"/>
          <p:cNvSpPr>
            <a:spLocks noGrp="1"/>
          </p:cNvSpPr>
          <p:nvPr>
            <p:ph type="sldNum" sz="quarter" idx="10"/>
          </p:nvPr>
        </p:nvSpPr>
        <p:spPr/>
        <p:txBody>
          <a:bodyPr/>
          <a:lstStyle/>
          <a:p>
            <a:fld id="{21B09AC0-91F3-461A-B5A1-A6DCE61B22E6}"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xmlns="" val="2358128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different medicinal products containing recombinant IFN-β are currently approved in the EU for the first-line treatment of multiple sclerosis (MS); they differ with respect to their molecular structure, injection route, recommended posology, and MS indications.</a:t>
            </a:r>
          </a:p>
          <a:p>
            <a:endParaRPr lang="en-US" dirty="0" smtClean="0"/>
          </a:p>
          <a:p>
            <a:r>
              <a:rPr lang="en-US" dirty="0" err="1" smtClean="0"/>
              <a:t>MxA</a:t>
            </a:r>
            <a:r>
              <a:rPr lang="en-US" dirty="0" smtClean="0"/>
              <a:t> induction can be measured from peripheral blood leukocytes both at the protein and mRNA level; it is currently considered as one of the most sensitive markers of the </a:t>
            </a:r>
          </a:p>
          <a:p>
            <a:r>
              <a:rPr lang="en-US" dirty="0" smtClean="0"/>
              <a:t>biological activity of type I </a:t>
            </a:r>
            <a:r>
              <a:rPr lang="en-US" dirty="0" err="1" smtClean="0"/>
              <a:t>interferons</a:t>
            </a:r>
            <a:r>
              <a:rPr lang="en-US" dirty="0" smtClean="0"/>
              <a:t> and should be one of the selected markers. </a:t>
            </a:r>
            <a:r>
              <a:rPr lang="en-US" dirty="0" err="1" smtClean="0"/>
              <a:t>Neopterin</a:t>
            </a:r>
            <a:r>
              <a:rPr lang="en-US" dirty="0" smtClean="0"/>
              <a:t>, which was found to show a consistent and robust dose-response relationship, should also be investigated. Other possible markers include serum (2’-5’)</a:t>
            </a:r>
            <a:r>
              <a:rPr lang="en-US" dirty="0" err="1" smtClean="0"/>
              <a:t>oligo-adenylate-synthetase</a:t>
            </a:r>
            <a:r>
              <a:rPr lang="en-US" dirty="0" smtClean="0"/>
              <a:t> activity, interleukin 10, or TNF-related apoptosis inducing ligand (TRAIL). </a:t>
            </a:r>
            <a:endParaRPr lang="en-US" dirty="0"/>
          </a:p>
        </p:txBody>
      </p:sp>
      <p:sp>
        <p:nvSpPr>
          <p:cNvPr id="4" name="Slide Number Placeholder 3"/>
          <p:cNvSpPr>
            <a:spLocks noGrp="1"/>
          </p:cNvSpPr>
          <p:nvPr>
            <p:ph type="sldNum" sz="quarter" idx="10"/>
          </p:nvPr>
        </p:nvSpPr>
        <p:spPr/>
        <p:txBody>
          <a:bodyPr/>
          <a:lstStyle/>
          <a:p>
            <a:fld id="{21B09AC0-91F3-461A-B5A1-A6DCE61B22E6}"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xmlns="" val="2218276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http://www.gabionline.net/Biosimilars/News/Teva-receives-FDA-approval-for-filgrastim-in-the-US</a:t>
            </a:r>
            <a:endParaRPr lang="en-US" dirty="0"/>
          </a:p>
        </p:txBody>
      </p:sp>
      <p:sp>
        <p:nvSpPr>
          <p:cNvPr id="4" name="Slide Number Placeholder 3"/>
          <p:cNvSpPr>
            <a:spLocks noGrp="1"/>
          </p:cNvSpPr>
          <p:nvPr>
            <p:ph type="sldNum" sz="quarter" idx="10"/>
          </p:nvPr>
        </p:nvSpPr>
        <p:spPr/>
        <p:txBody>
          <a:bodyPr/>
          <a:lstStyle/>
          <a:p>
            <a:fld id="{21B09AC0-91F3-461A-B5A1-A6DCE61B22E6}"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xmlns="" val="1395438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http://www.gabionline.net/Reports/Biosimilars-marketed-in-Europe</a:t>
            </a:r>
            <a:endParaRPr lang="en-US" dirty="0" smtClean="0"/>
          </a:p>
          <a:p>
            <a:r>
              <a:rPr lang="en-US" dirty="0" smtClean="0">
                <a:hlinkClick r:id="rId4"/>
              </a:rPr>
              <a:t>http://gabionline.net/Biosimilars/General/Biosimilars-approved-in-Europe</a:t>
            </a:r>
            <a:endParaRPr lang="en-US" dirty="0"/>
          </a:p>
        </p:txBody>
      </p:sp>
      <p:sp>
        <p:nvSpPr>
          <p:cNvPr id="4" name="Slide Number Placeholder 3"/>
          <p:cNvSpPr>
            <a:spLocks noGrp="1"/>
          </p:cNvSpPr>
          <p:nvPr>
            <p:ph type="sldNum" sz="quarter" idx="10"/>
          </p:nvPr>
        </p:nvSpPr>
        <p:spPr/>
        <p:txBody>
          <a:bodyPr/>
          <a:lstStyle/>
          <a:p>
            <a:fld id="{21B09AC0-91F3-461A-B5A1-A6DCE61B22E6}"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xmlns="" val="1974963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ru-RU" sz="1200" b="0" i="0" u="none" strike="noStrike" kern="1200" cap="none" spc="0" normalizeH="0" baseline="0" noProof="0" dirty="0" smtClean="0">
                <a:ln>
                  <a:noFill/>
                </a:ln>
                <a:solidFill>
                  <a:prstClr val="black"/>
                </a:solidFill>
                <a:effectLst/>
                <a:uLnTx/>
                <a:uFillTx/>
                <a:latin typeface="+mn-lt"/>
                <a:ea typeface="+mn-ea"/>
                <a:cs typeface="+mn-cs"/>
              </a:rPr>
              <a:t>Количество </a:t>
            </a:r>
            <a:r>
              <a:rPr kumimoji="0" lang="ru-RU" sz="1200" b="0" i="0" u="none" strike="noStrike" kern="1200" cap="none" spc="0" normalizeH="0" baseline="0" noProof="0" dirty="0" err="1" smtClean="0">
                <a:ln>
                  <a:noFill/>
                </a:ln>
                <a:solidFill>
                  <a:prstClr val="black"/>
                </a:solidFill>
                <a:effectLst/>
                <a:uLnTx/>
                <a:uFillTx/>
                <a:latin typeface="+mn-lt"/>
                <a:ea typeface="+mn-ea"/>
                <a:cs typeface="+mn-cs"/>
              </a:rPr>
              <a:t>биосимиляров</a:t>
            </a:r>
            <a:r>
              <a:rPr kumimoji="0" lang="ru-RU" sz="1200" b="0" i="0" u="none" strike="noStrike" kern="1200" cap="none" spc="0" normalizeH="0" baseline="0" noProof="0" dirty="0" smtClean="0">
                <a:ln>
                  <a:noFill/>
                </a:ln>
                <a:solidFill>
                  <a:prstClr val="black"/>
                </a:solidFill>
                <a:effectLst/>
                <a:uLnTx/>
                <a:uFillTx/>
                <a:latin typeface="+mn-lt"/>
                <a:ea typeface="+mn-ea"/>
                <a:cs typeface="+mn-cs"/>
              </a:rPr>
              <a:t>, разрешенных ЕМЕА продолжает расти. К примеру разрешены к применению 2013 году за первый квартал </a:t>
            </a:r>
            <a:endParaRPr lang="ru-RU" sz="1200" b="0" i="0" kern="1200" dirty="0" smtClean="0">
              <a:solidFill>
                <a:schemeClr val="tx1"/>
              </a:solidFill>
              <a:effectLst/>
              <a:latin typeface="+mn-lt"/>
              <a:ea typeface="+mn-ea"/>
              <a:cs typeface="+mn-cs"/>
            </a:endParaRPr>
          </a:p>
          <a:p>
            <a:endParaRPr lang="ru-RU" sz="1200" b="0" i="0" kern="1200" dirty="0" smtClean="0">
              <a:solidFill>
                <a:schemeClr val="tx1"/>
              </a:solidFill>
              <a:effectLst/>
              <a:latin typeface="+mn-lt"/>
              <a:ea typeface="+mn-ea"/>
              <a:cs typeface="+mn-cs"/>
            </a:endParaRPr>
          </a:p>
          <a:p>
            <a:endParaRPr lang="ru-RU" sz="1200" b="0" i="0" kern="1200" dirty="0" smtClean="0">
              <a:solidFill>
                <a:schemeClr val="tx1"/>
              </a:solidFill>
              <a:effectLst/>
              <a:latin typeface="+mn-lt"/>
              <a:ea typeface="+mn-ea"/>
              <a:cs typeface="+mn-cs"/>
            </a:endParaRPr>
          </a:p>
          <a:p>
            <a:endParaRPr lang="ru-RU"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According to EMA’s list of applications for new human medicines under evaluation by the Committee for Medicinal Products for Human Use released in December 2012, the agency is reviewing eight applications for marketing approval in the EU for </a:t>
            </a:r>
            <a:r>
              <a:rPr lang="en-US" sz="1200" b="0" i="0" kern="1200" dirty="0" err="1" smtClean="0">
                <a:solidFill>
                  <a:schemeClr val="tx1"/>
                </a:solidFill>
                <a:effectLst/>
                <a:latin typeface="+mn-lt"/>
                <a:ea typeface="+mn-ea"/>
                <a:cs typeface="+mn-cs"/>
              </a:rPr>
              <a:t>biosimilars</a:t>
            </a:r>
            <a:r>
              <a:rPr lang="en-US" sz="1200" b="0" i="0" kern="1200" dirty="0" smtClean="0">
                <a:solidFill>
                  <a:schemeClr val="tx1"/>
                </a:solidFill>
                <a:effectLst/>
                <a:latin typeface="+mn-lt"/>
                <a:ea typeface="+mn-ea"/>
                <a:cs typeface="+mn-cs"/>
              </a:rPr>
              <a:t>. The applications include one for </a:t>
            </a:r>
            <a:r>
              <a:rPr lang="en-US" sz="1200" b="0" i="0" kern="1200" dirty="0" err="1" smtClean="0">
                <a:solidFill>
                  <a:schemeClr val="tx1"/>
                </a:solidFill>
                <a:effectLst/>
                <a:latin typeface="+mn-lt"/>
                <a:ea typeface="+mn-ea"/>
                <a:cs typeface="+mn-cs"/>
              </a:rPr>
              <a:t>filgrastim</a:t>
            </a:r>
            <a:r>
              <a:rPr lang="en-US" sz="1200" b="0" i="0" kern="1200" dirty="0" smtClean="0">
                <a:solidFill>
                  <a:schemeClr val="tx1"/>
                </a:solidFill>
                <a:effectLst/>
                <a:latin typeface="+mn-lt"/>
                <a:ea typeface="+mn-ea"/>
                <a:cs typeface="+mn-cs"/>
              </a:rPr>
              <a:t> and three for human insulin, for which there are already </a:t>
            </a:r>
            <a:r>
              <a:rPr lang="en-US" sz="1200" b="0" i="0" kern="1200" dirty="0" err="1" smtClean="0">
                <a:solidFill>
                  <a:schemeClr val="tx1"/>
                </a:solidFill>
                <a:effectLst/>
                <a:latin typeface="+mn-lt"/>
                <a:ea typeface="+mn-ea"/>
                <a:cs typeface="+mn-cs"/>
              </a:rPr>
              <a:t>biosimilars</a:t>
            </a:r>
            <a:r>
              <a:rPr lang="en-US" sz="1200" b="0" i="0" kern="1200" dirty="0" smtClean="0">
                <a:solidFill>
                  <a:schemeClr val="tx1"/>
                </a:solidFill>
                <a:effectLst/>
                <a:latin typeface="+mn-lt"/>
                <a:ea typeface="+mn-ea"/>
                <a:cs typeface="+mn-cs"/>
              </a:rPr>
              <a:t> marketed in Europe [2]. The applications also cover two new products, </a:t>
            </a:r>
            <a:r>
              <a:rPr lang="en-US" sz="1200" b="0" i="0" kern="1200" dirty="0" err="1" smtClean="0">
                <a:solidFill>
                  <a:schemeClr val="tx1"/>
                </a:solidFill>
                <a:effectLst/>
                <a:latin typeface="+mn-lt"/>
                <a:ea typeface="+mn-ea"/>
                <a:cs typeface="+mn-cs"/>
              </a:rPr>
              <a:t>follitropin</a:t>
            </a:r>
            <a:r>
              <a:rPr lang="en-US" sz="1200" b="0" i="0" kern="1200" dirty="0" smtClean="0">
                <a:solidFill>
                  <a:schemeClr val="tx1"/>
                </a:solidFill>
                <a:effectLst/>
                <a:latin typeface="+mn-lt"/>
                <a:ea typeface="+mn-ea"/>
                <a:cs typeface="+mn-cs"/>
              </a:rPr>
              <a:t> alpha and infliximab, for which there are currently no </a:t>
            </a:r>
            <a:r>
              <a:rPr lang="en-US" sz="1200" b="0" i="0" kern="1200" dirty="0" err="1" smtClean="0">
                <a:solidFill>
                  <a:schemeClr val="tx1"/>
                </a:solidFill>
                <a:effectLst/>
                <a:latin typeface="+mn-lt"/>
                <a:ea typeface="+mn-ea"/>
                <a:cs typeface="+mn-cs"/>
              </a:rPr>
              <a:t>biosimilars</a:t>
            </a:r>
            <a:r>
              <a:rPr lang="en-US" sz="1200" b="0" i="0" kern="1200" dirty="0" smtClean="0">
                <a:solidFill>
                  <a:schemeClr val="tx1"/>
                </a:solidFill>
                <a:effectLst/>
                <a:latin typeface="+mn-lt"/>
                <a:ea typeface="+mn-ea"/>
                <a:cs typeface="+mn-cs"/>
              </a:rPr>
              <a:t> available on the European market</a:t>
            </a:r>
          </a:p>
          <a:p>
            <a:r>
              <a:rPr lang="en-US" dirty="0" smtClean="0">
                <a:hlinkClick r:id="rId3"/>
              </a:rPr>
              <a:t>http://www.gabionline.net/Biosimilars/General/Biosimilars-applications-under-review-by-EMA-2012-Q4</a:t>
            </a:r>
            <a:endParaRPr lang="en-US" dirty="0"/>
          </a:p>
        </p:txBody>
      </p:sp>
      <p:sp>
        <p:nvSpPr>
          <p:cNvPr id="4" name="Slide Number Placeholder 3"/>
          <p:cNvSpPr>
            <a:spLocks noGrp="1"/>
          </p:cNvSpPr>
          <p:nvPr>
            <p:ph type="sldNum" sz="quarter" idx="10"/>
          </p:nvPr>
        </p:nvSpPr>
        <p:spPr/>
        <p:txBody>
          <a:bodyPr/>
          <a:lstStyle/>
          <a:p>
            <a:fld id="{21B09AC0-91F3-461A-B5A1-A6DCE61B22E6}"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xmlns="" val="2375273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4/16/2014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4/16/2014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7DAE1"/>
                </a:solidFill>
              </a:rPr>
              <a:pPr/>
              <a:t>4/16/2014</a:t>
            </a:fld>
            <a:endParaRPr lang="en-US">
              <a:solidFill>
                <a:srgbClr val="D7DAE1"/>
              </a:solidFill>
            </a:endParaRPr>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a:solidFill>
                <a:srgbClr val="D7DAE1"/>
              </a:solidFill>
            </a:endParaRPr>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4680B"/>
                </a:solidFill>
                <a:sym typeface="Wingdings"/>
              </a:rPr>
              <a:t></a:t>
            </a:r>
            <a:endParaRPr lang="en-US" sz="3200" spc="150" dirty="0">
              <a:solidFill>
                <a:srgbClr val="F4680B"/>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B6F15528-21DE-4FAA-801E-634DDDAF4B2B}" type="slidenum">
              <a:rPr lang="en-US" smtClean="0">
                <a:solidFill>
                  <a:srgbClr val="D7DAE1"/>
                </a:solidFill>
              </a:rPr>
              <a:pPr/>
              <a:t>‹#›</a:t>
            </a:fld>
            <a:endParaRPr lang="en-US">
              <a:solidFill>
                <a:srgbClr val="D7DAE1"/>
              </a:solidFill>
            </a:endParaRPr>
          </a:p>
        </p:txBody>
      </p:sp>
      <p:sp>
        <p:nvSpPr>
          <p:cNvPr id="15" name="TextBox 14"/>
          <p:cNvSpPr txBox="1"/>
          <p:nvPr/>
        </p:nvSpPr>
        <p:spPr>
          <a:xfrm>
            <a:off x="4818888" y="4261104"/>
            <a:ext cx="1219200" cy="584775"/>
          </a:xfrm>
          <a:prstGeom prst="rect">
            <a:avLst/>
          </a:prstGeom>
          <a:noFill/>
        </p:spPr>
        <p:txBody>
          <a:bodyPr wrap="square" rtlCol="0">
            <a:spAutoFit/>
          </a:bodyPr>
          <a:lstStyle/>
          <a:p>
            <a:r>
              <a:rPr lang="en-US" sz="3200" spc="150" dirty="0" smtClean="0">
                <a:solidFill>
                  <a:srgbClr val="F4680B"/>
                </a:solidFill>
                <a:sym typeface="Wingdings"/>
              </a:rPr>
              <a:t></a:t>
            </a:r>
            <a:endParaRPr lang="en-US" sz="3200" spc="150" dirty="0">
              <a:solidFill>
                <a:srgbClr val="F4680B"/>
              </a:solidFill>
            </a:endParaRPr>
          </a:p>
        </p:txBody>
      </p:sp>
    </p:spTree>
    <p:extLst>
      <p:ext uri="{BB962C8B-B14F-4D97-AF65-F5344CB8AC3E}">
        <p14:creationId xmlns:p14="http://schemas.microsoft.com/office/powerpoint/2010/main" xmlns="" val="331071660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55554A"/>
                </a:solidFill>
              </a:rPr>
              <a:pPr/>
              <a:t>4/16/2014</a:t>
            </a:fld>
            <a:endParaRPr lang="en-US">
              <a:solidFill>
                <a:srgbClr val="55554A"/>
              </a:solidFill>
            </a:endParaRPr>
          </a:p>
        </p:txBody>
      </p:sp>
      <p:sp>
        <p:nvSpPr>
          <p:cNvPr id="5" name="Footer Placeholder 4"/>
          <p:cNvSpPr>
            <a:spLocks noGrp="1"/>
          </p:cNvSpPr>
          <p:nvPr>
            <p:ph type="ftr" sz="quarter" idx="11"/>
          </p:nvPr>
        </p:nvSpPr>
        <p:spPr/>
        <p:txBody>
          <a:bodyPr/>
          <a:lstStyle/>
          <a:p>
            <a:endParaRPr lang="en-US">
              <a:solidFill>
                <a:srgbClr val="55554A"/>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55554A"/>
                </a:solidFill>
              </a:rPr>
              <a:pPr/>
              <a:t>‹#›</a:t>
            </a:fld>
            <a:endParaRPr lang="en-US">
              <a:solidFill>
                <a:srgbClr val="55554A"/>
              </a:solidFill>
            </a:endParaRPr>
          </a:p>
        </p:txBody>
      </p:sp>
    </p:spTree>
    <p:extLst>
      <p:ext uri="{BB962C8B-B14F-4D97-AF65-F5344CB8AC3E}">
        <p14:creationId xmlns:p14="http://schemas.microsoft.com/office/powerpoint/2010/main" xmlns="" val="2384875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55554A"/>
                </a:solidFill>
              </a:rPr>
              <a:pPr/>
              <a:t>4/16/2014</a:t>
            </a:fld>
            <a:endParaRPr lang="en-US">
              <a:solidFill>
                <a:srgbClr val="55554A"/>
              </a:solidFill>
            </a:endParaRPr>
          </a:p>
        </p:txBody>
      </p:sp>
      <p:sp>
        <p:nvSpPr>
          <p:cNvPr id="5" name="Footer Placeholder 4"/>
          <p:cNvSpPr>
            <a:spLocks noGrp="1"/>
          </p:cNvSpPr>
          <p:nvPr>
            <p:ph type="ftr" sz="quarter" idx="11"/>
          </p:nvPr>
        </p:nvSpPr>
        <p:spPr>
          <a:xfrm>
            <a:off x="5791200" y="6356350"/>
            <a:ext cx="2895600" cy="365125"/>
          </a:xfrm>
        </p:spPr>
        <p:txBody>
          <a:bodyPr/>
          <a:lstStyle/>
          <a:p>
            <a:endParaRPr lang="en-US">
              <a:solidFill>
                <a:srgbClr val="55554A"/>
              </a:solidFill>
            </a:endParaRPr>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B6F15528-21DE-4FAA-801E-634DDDAF4B2B}" type="slidenum">
              <a:rPr lang="en-US" smtClean="0"/>
              <a:pPr/>
              <a:t>‹#›</a:t>
            </a:fld>
            <a:endParaRPr lang="en-US"/>
          </a:p>
        </p:txBody>
      </p:sp>
      <p:sp>
        <p:nvSpPr>
          <p:cNvPr id="11" name="TextBox 10"/>
          <p:cNvSpPr txBox="1"/>
          <p:nvPr/>
        </p:nvSpPr>
        <p:spPr>
          <a:xfrm>
            <a:off x="4818888" y="4261104"/>
            <a:ext cx="1219200" cy="584775"/>
          </a:xfrm>
          <a:prstGeom prst="rect">
            <a:avLst/>
          </a:prstGeom>
          <a:noFill/>
        </p:spPr>
        <p:txBody>
          <a:bodyPr wrap="square" rtlCol="0">
            <a:spAutoFit/>
          </a:bodyPr>
          <a:lstStyle/>
          <a:p>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extLst>
      <p:ext uri="{BB962C8B-B14F-4D97-AF65-F5344CB8AC3E}">
        <p14:creationId xmlns:p14="http://schemas.microsoft.com/office/powerpoint/2010/main" xmlns="" val="79897466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55554A"/>
                </a:solidFill>
              </a:rPr>
              <a:pPr/>
              <a:t>4/16/2014</a:t>
            </a:fld>
            <a:endParaRPr lang="en-US">
              <a:solidFill>
                <a:srgbClr val="55554A"/>
              </a:solidFill>
            </a:endParaRPr>
          </a:p>
        </p:txBody>
      </p:sp>
      <p:sp>
        <p:nvSpPr>
          <p:cNvPr id="6" name="Footer Placeholder 5"/>
          <p:cNvSpPr>
            <a:spLocks noGrp="1"/>
          </p:cNvSpPr>
          <p:nvPr>
            <p:ph type="ftr" sz="quarter" idx="11"/>
          </p:nvPr>
        </p:nvSpPr>
        <p:spPr/>
        <p:txBody>
          <a:bodyPr/>
          <a:lstStyle/>
          <a:p>
            <a:endParaRPr lang="en-US">
              <a:solidFill>
                <a:srgbClr val="55554A"/>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55554A"/>
                </a:solidFill>
              </a:rPr>
              <a:pPr/>
              <a:t>‹#›</a:t>
            </a:fld>
            <a:endParaRPr lang="en-US">
              <a:solidFill>
                <a:srgbClr val="55554A"/>
              </a:solidFill>
            </a:endParaRPr>
          </a:p>
        </p:txBody>
      </p:sp>
    </p:spTree>
    <p:extLst>
      <p:ext uri="{BB962C8B-B14F-4D97-AF65-F5344CB8AC3E}">
        <p14:creationId xmlns:p14="http://schemas.microsoft.com/office/powerpoint/2010/main" xmlns="" val="1984141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55554A"/>
                </a:solidFill>
              </a:rPr>
              <a:pPr/>
              <a:t>4/16/2014</a:t>
            </a:fld>
            <a:endParaRPr lang="en-US">
              <a:solidFill>
                <a:srgbClr val="55554A"/>
              </a:solidFill>
            </a:endParaRPr>
          </a:p>
        </p:txBody>
      </p:sp>
      <p:sp>
        <p:nvSpPr>
          <p:cNvPr id="8" name="Footer Placeholder 7"/>
          <p:cNvSpPr>
            <a:spLocks noGrp="1"/>
          </p:cNvSpPr>
          <p:nvPr>
            <p:ph type="ftr" sz="quarter" idx="11"/>
          </p:nvPr>
        </p:nvSpPr>
        <p:spPr/>
        <p:txBody>
          <a:bodyPr/>
          <a:lstStyle/>
          <a:p>
            <a:endParaRPr lang="en-US">
              <a:solidFill>
                <a:srgbClr val="55554A"/>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55554A"/>
                </a:solidFill>
              </a:rPr>
              <a:pPr/>
              <a:t>‹#›</a:t>
            </a:fld>
            <a:endParaRPr lang="en-US">
              <a:solidFill>
                <a:srgbClr val="55554A"/>
              </a:solidFill>
            </a:endParaRPr>
          </a:p>
        </p:txBody>
      </p:sp>
    </p:spTree>
    <p:extLst>
      <p:ext uri="{BB962C8B-B14F-4D97-AF65-F5344CB8AC3E}">
        <p14:creationId xmlns:p14="http://schemas.microsoft.com/office/powerpoint/2010/main" xmlns="" val="549287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55554A"/>
                </a:solidFill>
              </a:rPr>
              <a:pPr/>
              <a:t>4/16/2014</a:t>
            </a:fld>
            <a:endParaRPr lang="en-US">
              <a:solidFill>
                <a:srgbClr val="55554A"/>
              </a:solidFill>
            </a:endParaRPr>
          </a:p>
        </p:txBody>
      </p:sp>
      <p:sp>
        <p:nvSpPr>
          <p:cNvPr id="4" name="Footer Placeholder 3"/>
          <p:cNvSpPr>
            <a:spLocks noGrp="1"/>
          </p:cNvSpPr>
          <p:nvPr>
            <p:ph type="ftr" sz="quarter" idx="11"/>
          </p:nvPr>
        </p:nvSpPr>
        <p:spPr/>
        <p:txBody>
          <a:bodyPr/>
          <a:lstStyle/>
          <a:p>
            <a:endParaRPr lang="en-US">
              <a:solidFill>
                <a:srgbClr val="55554A"/>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55554A"/>
                </a:solidFill>
              </a:rPr>
              <a:pPr/>
              <a:t>‹#›</a:t>
            </a:fld>
            <a:endParaRPr lang="en-US">
              <a:solidFill>
                <a:srgbClr val="55554A"/>
              </a:solidFill>
            </a:endParaRPr>
          </a:p>
        </p:txBody>
      </p:sp>
    </p:spTree>
    <p:extLst>
      <p:ext uri="{BB962C8B-B14F-4D97-AF65-F5344CB8AC3E}">
        <p14:creationId xmlns:p14="http://schemas.microsoft.com/office/powerpoint/2010/main" xmlns="" val="3637441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55554A"/>
                </a:solidFill>
              </a:rPr>
              <a:pPr/>
              <a:t>4/16/2014</a:t>
            </a:fld>
            <a:endParaRPr lang="en-US">
              <a:solidFill>
                <a:srgbClr val="55554A"/>
              </a:solidFill>
            </a:endParaRPr>
          </a:p>
        </p:txBody>
      </p:sp>
      <p:sp>
        <p:nvSpPr>
          <p:cNvPr id="3" name="Footer Placeholder 2"/>
          <p:cNvSpPr>
            <a:spLocks noGrp="1"/>
          </p:cNvSpPr>
          <p:nvPr>
            <p:ph type="ftr" sz="quarter" idx="11"/>
          </p:nvPr>
        </p:nvSpPr>
        <p:spPr/>
        <p:txBody>
          <a:bodyPr/>
          <a:lstStyle/>
          <a:p>
            <a:endParaRPr lang="en-US">
              <a:solidFill>
                <a:srgbClr val="55554A"/>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55554A"/>
                </a:solidFill>
              </a:rPr>
              <a:pPr/>
              <a:t>‹#›</a:t>
            </a:fld>
            <a:endParaRPr lang="en-US">
              <a:solidFill>
                <a:srgbClr val="55554A"/>
              </a:solidFill>
            </a:endParaRPr>
          </a:p>
        </p:txBody>
      </p:sp>
    </p:spTree>
    <p:extLst>
      <p:ext uri="{BB962C8B-B14F-4D97-AF65-F5344CB8AC3E}">
        <p14:creationId xmlns:p14="http://schemas.microsoft.com/office/powerpoint/2010/main" xmlns="" val="1202868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55554A"/>
                </a:solidFill>
              </a:rPr>
              <a:pPr/>
              <a:t>4/16/2014</a:t>
            </a:fld>
            <a:endParaRPr lang="en-US">
              <a:solidFill>
                <a:srgbClr val="55554A"/>
              </a:solidFill>
            </a:endParaRPr>
          </a:p>
        </p:txBody>
      </p:sp>
      <p:sp>
        <p:nvSpPr>
          <p:cNvPr id="6" name="Footer Placeholder 5"/>
          <p:cNvSpPr>
            <a:spLocks noGrp="1"/>
          </p:cNvSpPr>
          <p:nvPr>
            <p:ph type="ftr" sz="quarter" idx="11"/>
          </p:nvPr>
        </p:nvSpPr>
        <p:spPr/>
        <p:txBody>
          <a:bodyPr/>
          <a:lstStyle/>
          <a:p>
            <a:endParaRPr lang="en-US">
              <a:solidFill>
                <a:srgbClr val="55554A"/>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55554A"/>
                </a:solidFill>
              </a:rPr>
              <a:pPr/>
              <a:t>‹#›</a:t>
            </a:fld>
            <a:endParaRPr lang="en-US">
              <a:solidFill>
                <a:srgbClr val="55554A"/>
              </a:solidFill>
            </a:endParaRPr>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1543664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55554A"/>
                </a:solidFill>
              </a:rPr>
              <a:pPr/>
              <a:t>4/16/2014</a:t>
            </a:fld>
            <a:endParaRPr lang="en-US">
              <a:solidFill>
                <a:srgbClr val="55554A"/>
              </a:solidFill>
            </a:endParaRPr>
          </a:p>
        </p:txBody>
      </p:sp>
      <p:sp>
        <p:nvSpPr>
          <p:cNvPr id="6" name="Footer Placeholder 5"/>
          <p:cNvSpPr>
            <a:spLocks noGrp="1"/>
          </p:cNvSpPr>
          <p:nvPr>
            <p:ph type="ftr" sz="quarter" idx="11"/>
          </p:nvPr>
        </p:nvSpPr>
        <p:spPr/>
        <p:txBody>
          <a:bodyPr/>
          <a:lstStyle/>
          <a:p>
            <a:endParaRPr lang="en-US">
              <a:solidFill>
                <a:srgbClr val="55554A"/>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55554A"/>
                </a:solidFill>
              </a:rPr>
              <a:pPr/>
              <a:t>‹#›</a:t>
            </a:fld>
            <a:endParaRPr lang="en-US">
              <a:solidFill>
                <a:srgbClr val="55554A"/>
              </a:solidFill>
            </a:endParaRPr>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34243103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55554A"/>
                </a:solidFill>
              </a:rPr>
              <a:pPr/>
              <a:t>4/16/2014</a:t>
            </a:fld>
            <a:endParaRPr lang="en-US">
              <a:solidFill>
                <a:srgbClr val="55554A"/>
              </a:solidFill>
            </a:endParaRPr>
          </a:p>
        </p:txBody>
      </p:sp>
      <p:sp>
        <p:nvSpPr>
          <p:cNvPr id="5" name="Footer Placeholder 4"/>
          <p:cNvSpPr>
            <a:spLocks noGrp="1"/>
          </p:cNvSpPr>
          <p:nvPr>
            <p:ph type="ftr" sz="quarter" idx="11"/>
          </p:nvPr>
        </p:nvSpPr>
        <p:spPr/>
        <p:txBody>
          <a:bodyPr/>
          <a:lstStyle/>
          <a:p>
            <a:endParaRPr lang="en-US">
              <a:solidFill>
                <a:srgbClr val="55554A"/>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55554A"/>
                </a:solidFill>
              </a:rPr>
              <a:pPr/>
              <a:t>‹#›</a:t>
            </a:fld>
            <a:endParaRPr lang="en-US">
              <a:solidFill>
                <a:srgbClr val="55554A"/>
              </a:solidFill>
            </a:endParaRPr>
          </a:p>
        </p:txBody>
      </p:sp>
    </p:spTree>
    <p:extLst>
      <p:ext uri="{BB962C8B-B14F-4D97-AF65-F5344CB8AC3E}">
        <p14:creationId xmlns:p14="http://schemas.microsoft.com/office/powerpoint/2010/main" xmlns="" val="328539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55554A"/>
                </a:solidFill>
              </a:rPr>
              <a:pPr/>
              <a:t>4/16/2014</a:t>
            </a:fld>
            <a:endParaRPr lang="en-US">
              <a:solidFill>
                <a:srgbClr val="55554A"/>
              </a:solidFill>
            </a:endParaRPr>
          </a:p>
        </p:txBody>
      </p:sp>
      <p:sp>
        <p:nvSpPr>
          <p:cNvPr id="5" name="Footer Placeholder 4"/>
          <p:cNvSpPr>
            <a:spLocks noGrp="1"/>
          </p:cNvSpPr>
          <p:nvPr>
            <p:ph type="ftr" sz="quarter" idx="11"/>
          </p:nvPr>
        </p:nvSpPr>
        <p:spPr/>
        <p:txBody>
          <a:bodyPr/>
          <a:lstStyle/>
          <a:p>
            <a:endParaRPr lang="en-US">
              <a:solidFill>
                <a:srgbClr val="55554A"/>
              </a:solidFill>
            </a:endParaRPr>
          </a:p>
        </p:txBody>
      </p:sp>
      <p:sp>
        <p:nvSpPr>
          <p:cNvPr id="6" name="Slide Number Placeholder 5"/>
          <p:cNvSpPr>
            <a:spLocks noGrp="1"/>
          </p:cNvSpPr>
          <p:nvPr>
            <p:ph type="sldNum" sz="quarter" idx="12"/>
          </p:nvPr>
        </p:nvSpPr>
        <p:spPr>
          <a:xfrm>
            <a:off x="6096000" y="6356350"/>
            <a:ext cx="762000" cy="365125"/>
          </a:xfrm>
        </p:spPr>
        <p:txBody>
          <a:bodyPr/>
          <a:lstStyle/>
          <a:p>
            <a:fld id="{B6F15528-21DE-4FAA-801E-634DDDAF4B2B}" type="slidenum">
              <a:rPr lang="en-US" smtClean="0">
                <a:solidFill>
                  <a:srgbClr val="55554A"/>
                </a:solidFill>
              </a:rPr>
              <a:pPr/>
              <a:t>‹#›</a:t>
            </a:fld>
            <a:endParaRPr lang="en-US">
              <a:solidFill>
                <a:srgbClr val="55554A"/>
              </a:solidFill>
            </a:endParaRPr>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15777976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4/16/2014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D8BD707-D9CF-40AE-B4C6-C98DA3205C09}" type="datetimeFigureOut">
              <a:rPr lang="en-US" smtClean="0"/>
              <a:pPr/>
              <a:t>4/16/2014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4/16/2014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4/16/2014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4/16/2014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4/16/2014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D8BD707-D9CF-40AE-B4C6-C98DA3205C09}" type="datetimeFigureOut">
              <a:rPr lang="en-US" smtClean="0"/>
              <a:pPr/>
              <a:t>4/16/2014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4/16/2014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1D8BD707-D9CF-40AE-B4C6-C98DA3205C09}" type="datetimeFigureOut">
              <a:rPr lang="en-US" smtClean="0">
                <a:solidFill>
                  <a:srgbClr val="55554A"/>
                </a:solidFill>
              </a:rPr>
              <a:pPr/>
              <a:t>4/16/2014</a:t>
            </a:fld>
            <a:endParaRPr lang="en-US">
              <a:solidFill>
                <a:srgbClr val="55554A"/>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55554A"/>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6F15528-21DE-4FAA-801E-634DDDAF4B2B}" type="slidenum">
              <a:rPr lang="en-US" smtClean="0">
                <a:solidFill>
                  <a:srgbClr val="55554A"/>
                </a:solidFill>
              </a:rPr>
              <a:pPr/>
              <a:t>‹#›</a:t>
            </a:fld>
            <a:endParaRPr lang="en-US">
              <a:solidFill>
                <a:srgbClr val="55554A"/>
              </a:solidFill>
            </a:endParaRPr>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102892921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www.gabionline.net/Reports/Generics-grab-80-share-of-US-market-and-fill-78-of-prescriptions" TargetMode="External"/><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hyperlink" Target="http://www.gabionline.net/Biosimilars/Research/US-biosimilars-many-barriers-to-overcome" TargetMode="External"/><Relationship Id="rId4" Type="http://schemas.openxmlformats.org/officeDocument/2006/relationships/hyperlink" Target="http://www.gabionline.net/Biosimilars/General/Biosimilars-approved-in-Europ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34616" y="609600"/>
            <a:ext cx="7772400" cy="16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0" y="5821363"/>
            <a:ext cx="3391677" cy="639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2" descr="http://upload.wikimedia.org/wikipedia/commons/thumb/3/3f/Hybridoma_technology.png/265px-Hybridoma_technology.png?uselang=r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2362200"/>
            <a:ext cx="4419600" cy="4343400"/>
          </a:xfrm>
          <a:prstGeom prst="rect">
            <a:avLst/>
          </a:prstGeom>
          <a:noFill/>
          <a:ln cmpd="dbl">
            <a:solidFill>
              <a:sysClr val="windowText" lastClr="000000"/>
            </a:solidFill>
          </a:ln>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59646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9144000" cy="1111664"/>
          </a:xfrm>
        </p:spPr>
        <p:txBody>
          <a:bodyPr>
            <a:noAutofit/>
          </a:bodyPr>
          <a:lstStyle/>
          <a:p>
            <a:r>
              <a:rPr lang="ru-RU" sz="2000" dirty="0" smtClean="0"/>
              <a:t>Руководство </a:t>
            </a:r>
            <a:r>
              <a:rPr lang="ru-RU" sz="2000" dirty="0"/>
              <a:t>по </a:t>
            </a:r>
            <a:r>
              <a:rPr lang="ru-RU" sz="2000" dirty="0" smtClean="0"/>
              <a:t>доклинической </a:t>
            </a:r>
            <a:r>
              <a:rPr lang="ru-RU" sz="2000" dirty="0"/>
              <a:t>и </a:t>
            </a:r>
            <a:r>
              <a:rPr lang="ru-RU" sz="2000" dirty="0" smtClean="0"/>
              <a:t>клинической разработке биоаналогичных лекарственных </a:t>
            </a:r>
            <a:r>
              <a:rPr lang="ru-RU" sz="2000" dirty="0"/>
              <a:t>препаратов, содержащих рекомбинантный человеческий гормон стимулирующий фолликулы (рчФСГ)</a:t>
            </a:r>
            <a:endParaRPr lang="en-US" sz="2000" dirty="0"/>
          </a:p>
        </p:txBody>
      </p:sp>
      <p:sp>
        <p:nvSpPr>
          <p:cNvPr id="3" name="TextBox 2"/>
          <p:cNvSpPr txBox="1"/>
          <p:nvPr/>
        </p:nvSpPr>
        <p:spPr>
          <a:xfrm>
            <a:off x="533400" y="1752600"/>
            <a:ext cx="8077200" cy="3539430"/>
          </a:xfrm>
          <a:prstGeom prst="rect">
            <a:avLst/>
          </a:prstGeom>
          <a:noFill/>
        </p:spPr>
        <p:txBody>
          <a:bodyPr wrap="square" rtlCol="0">
            <a:spAutoFit/>
          </a:bodyPr>
          <a:lstStyle/>
          <a:p>
            <a:pPr marL="342900" indent="-342900">
              <a:buFont typeface="Arial" pitchFamily="34" charset="0"/>
              <a:buChar char="•"/>
            </a:pPr>
            <a:r>
              <a:rPr lang="ru-RU" sz="1600" b="1" dirty="0" smtClean="0">
                <a:solidFill>
                  <a:prstClr val="black"/>
                </a:solidFill>
              </a:rPr>
              <a:t>Фармаконадзор</a:t>
            </a:r>
            <a:r>
              <a:rPr lang="ru-RU" sz="1600" dirty="0" smtClean="0">
                <a:solidFill>
                  <a:prstClr val="black"/>
                </a:solidFill>
              </a:rPr>
              <a:t> </a:t>
            </a:r>
            <a:r>
              <a:rPr lang="ru-RU" sz="1600" dirty="0">
                <a:solidFill>
                  <a:prstClr val="black"/>
                </a:solidFill>
              </a:rPr>
              <a:t>- План управления рисками в соответствии с действующим законодательством ЕС и </a:t>
            </a:r>
            <a:r>
              <a:rPr lang="ru-RU" sz="1600" dirty="0" smtClean="0">
                <a:solidFill>
                  <a:prstClr val="black"/>
                </a:solidFill>
              </a:rPr>
              <a:t>руководству по фармаконадзору. </a:t>
            </a:r>
            <a:r>
              <a:rPr lang="ru-RU" sz="1600" dirty="0">
                <a:solidFill>
                  <a:prstClr val="black"/>
                </a:solidFill>
              </a:rPr>
              <a:t>План управления рисками </a:t>
            </a:r>
            <a:r>
              <a:rPr lang="ru-RU" sz="1600" dirty="0" smtClean="0">
                <a:solidFill>
                  <a:prstClr val="black"/>
                </a:solidFill>
              </a:rPr>
              <a:t>биоаналогов должен учитывать выявленные </a:t>
            </a:r>
            <a:r>
              <a:rPr lang="ru-RU" sz="1600" dirty="0">
                <a:solidFill>
                  <a:prstClr val="black"/>
                </a:solidFill>
              </a:rPr>
              <a:t>и </a:t>
            </a:r>
            <a:r>
              <a:rPr lang="ru-RU" sz="1600" dirty="0" smtClean="0">
                <a:solidFill>
                  <a:prstClr val="black"/>
                </a:solidFill>
              </a:rPr>
              <a:t>потенциальные риски, связанные </a:t>
            </a:r>
            <a:r>
              <a:rPr lang="ru-RU" sz="1600" dirty="0">
                <a:solidFill>
                  <a:prstClr val="black"/>
                </a:solidFill>
              </a:rPr>
              <a:t>с использованием </a:t>
            </a:r>
            <a:r>
              <a:rPr lang="ru-RU" sz="1600" dirty="0" smtClean="0">
                <a:solidFill>
                  <a:prstClr val="black"/>
                </a:solidFill>
              </a:rPr>
              <a:t>исходного продукта </a:t>
            </a:r>
            <a:r>
              <a:rPr lang="ru-RU" sz="1600" dirty="0">
                <a:solidFill>
                  <a:prstClr val="black"/>
                </a:solidFill>
              </a:rPr>
              <a:t>и, если применимо, безопасность в показаниях </a:t>
            </a:r>
            <a:r>
              <a:rPr lang="ru-RU" sz="1600" dirty="0" smtClean="0">
                <a:solidFill>
                  <a:prstClr val="black"/>
                </a:solidFill>
              </a:rPr>
              <a:t>лицензированных для исходного препарата, которая утверждается </a:t>
            </a:r>
            <a:r>
              <a:rPr lang="ru-RU" sz="1600" dirty="0">
                <a:solidFill>
                  <a:prstClr val="black"/>
                </a:solidFill>
              </a:rPr>
              <a:t>на основе экстраполяции. Кроме того, </a:t>
            </a:r>
            <a:r>
              <a:rPr lang="ru-RU" sz="1600" dirty="0" smtClean="0">
                <a:solidFill>
                  <a:prstClr val="black"/>
                </a:solidFill>
              </a:rPr>
              <a:t>должны </a:t>
            </a:r>
            <a:r>
              <a:rPr lang="ru-RU" sz="1600" dirty="0">
                <a:solidFill>
                  <a:prstClr val="black"/>
                </a:solidFill>
              </a:rPr>
              <a:t>обсуждаться в деталях, </a:t>
            </a:r>
            <a:r>
              <a:rPr lang="ru-RU" sz="1600" dirty="0" smtClean="0">
                <a:solidFill>
                  <a:prstClr val="black"/>
                </a:solidFill>
              </a:rPr>
              <a:t>как эти проблемы </a:t>
            </a:r>
            <a:r>
              <a:rPr lang="ru-RU" sz="1600" dirty="0">
                <a:solidFill>
                  <a:prstClr val="black"/>
                </a:solidFill>
              </a:rPr>
              <a:t>безопасности будут рассмотрены в </a:t>
            </a:r>
            <a:r>
              <a:rPr lang="ru-RU" sz="1600" dirty="0" smtClean="0">
                <a:solidFill>
                  <a:prstClr val="black"/>
                </a:solidFill>
              </a:rPr>
              <a:t>пост-маркетинговом наблюдении.</a:t>
            </a:r>
            <a:endParaRPr lang="ru-RU" sz="1600" dirty="0">
              <a:solidFill>
                <a:prstClr val="black"/>
              </a:solidFill>
            </a:endParaRPr>
          </a:p>
          <a:p>
            <a:pPr marL="342900" indent="-342900">
              <a:buFont typeface="Arial" pitchFamily="34" charset="0"/>
              <a:buChar char="•"/>
            </a:pPr>
            <a:endParaRPr lang="ru-RU" sz="1600" b="1" dirty="0" smtClean="0">
              <a:solidFill>
                <a:prstClr val="black"/>
              </a:solidFill>
            </a:endParaRPr>
          </a:p>
          <a:p>
            <a:pPr marL="342900" indent="-342900">
              <a:buFont typeface="Arial" pitchFamily="34" charset="0"/>
              <a:buChar char="•"/>
            </a:pPr>
            <a:r>
              <a:rPr lang="ru-RU" sz="1600" b="1" dirty="0" smtClean="0">
                <a:solidFill>
                  <a:prstClr val="black"/>
                </a:solidFill>
              </a:rPr>
              <a:t>Экстраполяция </a:t>
            </a:r>
            <a:r>
              <a:rPr lang="ru-RU" sz="1600" dirty="0">
                <a:solidFill>
                  <a:prstClr val="black"/>
                </a:solidFill>
              </a:rPr>
              <a:t>- Демонстрация </a:t>
            </a:r>
            <a:r>
              <a:rPr lang="ru-RU" sz="1600" dirty="0" smtClean="0">
                <a:solidFill>
                  <a:prstClr val="black"/>
                </a:solidFill>
              </a:rPr>
              <a:t>схожей эффективности </a:t>
            </a:r>
            <a:r>
              <a:rPr lang="ru-RU" sz="1600" dirty="0">
                <a:solidFill>
                  <a:prstClr val="black"/>
                </a:solidFill>
              </a:rPr>
              <a:t>и </a:t>
            </a:r>
            <a:r>
              <a:rPr lang="ru-RU" sz="1600" dirty="0" smtClean="0">
                <a:solidFill>
                  <a:prstClr val="black"/>
                </a:solidFill>
              </a:rPr>
              <a:t>безопасности </a:t>
            </a:r>
            <a:r>
              <a:rPr lang="ru-RU" sz="1600" dirty="0">
                <a:solidFill>
                  <a:prstClr val="black"/>
                </a:solidFill>
              </a:rPr>
              <a:t>тестов по сравнению с </a:t>
            </a:r>
            <a:r>
              <a:rPr lang="ru-RU" sz="1600" dirty="0" smtClean="0">
                <a:solidFill>
                  <a:prstClr val="black"/>
                </a:solidFill>
              </a:rPr>
              <a:t>исходным препаратом для </a:t>
            </a:r>
            <a:r>
              <a:rPr lang="ru-RU" sz="1600" dirty="0">
                <a:solidFill>
                  <a:prstClr val="black"/>
                </a:solidFill>
              </a:rPr>
              <a:t>стимулирования нескольких фолликулов у пациентов, подвергающихся суперовуляции для ART позволит </a:t>
            </a:r>
            <a:r>
              <a:rPr lang="ru-RU" sz="1600" dirty="0" smtClean="0">
                <a:solidFill>
                  <a:prstClr val="black"/>
                </a:solidFill>
              </a:rPr>
              <a:t>экстраполяцию </a:t>
            </a:r>
            <a:r>
              <a:rPr lang="ru-RU" sz="1600" dirty="0">
                <a:solidFill>
                  <a:prstClr val="black"/>
                </a:solidFill>
              </a:rPr>
              <a:t>на другие терапевтические указания, одобренные для </a:t>
            </a:r>
            <a:r>
              <a:rPr lang="ru-RU" sz="1600" dirty="0" smtClean="0">
                <a:solidFill>
                  <a:prstClr val="black"/>
                </a:solidFill>
              </a:rPr>
              <a:t>исходного продукта</a:t>
            </a:r>
            <a:r>
              <a:rPr lang="ru-RU" sz="1600" dirty="0">
                <a:solidFill>
                  <a:prstClr val="black"/>
                </a:solidFill>
              </a:rPr>
              <a:t>.</a:t>
            </a:r>
            <a:endParaRPr lang="en-US" sz="1600" dirty="0">
              <a:solidFill>
                <a:prstClr val="black"/>
              </a:solidFill>
            </a:endParaRPr>
          </a:p>
        </p:txBody>
      </p:sp>
    </p:spTree>
    <p:extLst>
      <p:ext uri="{BB962C8B-B14F-4D97-AF65-F5344CB8AC3E}">
        <p14:creationId xmlns:p14="http://schemas.microsoft.com/office/powerpoint/2010/main" xmlns="" val="4051145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u-RU" sz="2400" dirty="0" smtClean="0"/>
              <a:t>Руководство </a:t>
            </a:r>
            <a:r>
              <a:rPr lang="ru-RU" sz="2400" dirty="0"/>
              <a:t>по </a:t>
            </a:r>
            <a:r>
              <a:rPr lang="ru-RU" sz="2400" dirty="0" smtClean="0"/>
              <a:t>биоаналогичным лекарственным средствам, содержащим </a:t>
            </a:r>
            <a:r>
              <a:rPr lang="ru-RU" sz="2400" dirty="0"/>
              <a:t>интерферон бета</a:t>
            </a:r>
            <a:endParaRPr lang="en-US" sz="2400"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8396" y="1594338"/>
            <a:ext cx="8634412" cy="52015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83404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u-RU" sz="2400" dirty="0"/>
              <a:t>Руководство по биоаналогичным лекарственным средствам, </a:t>
            </a:r>
            <a:r>
              <a:rPr lang="ru-RU" sz="2400" dirty="0" smtClean="0"/>
              <a:t>содержащим </a:t>
            </a:r>
            <a:r>
              <a:rPr lang="ru-RU" sz="2400" dirty="0"/>
              <a:t>интерферон бета</a:t>
            </a:r>
            <a:endParaRPr lang="en-US" sz="2400" dirty="0"/>
          </a:p>
        </p:txBody>
      </p:sp>
      <p:sp>
        <p:nvSpPr>
          <p:cNvPr id="4" name="TextBox 3"/>
          <p:cNvSpPr txBox="1"/>
          <p:nvPr/>
        </p:nvSpPr>
        <p:spPr>
          <a:xfrm>
            <a:off x="533400" y="1676400"/>
            <a:ext cx="8077200" cy="3970318"/>
          </a:xfrm>
          <a:prstGeom prst="rect">
            <a:avLst/>
          </a:prstGeom>
          <a:noFill/>
        </p:spPr>
        <p:txBody>
          <a:bodyPr wrap="square" rtlCol="0">
            <a:spAutoFit/>
          </a:bodyPr>
          <a:lstStyle/>
          <a:p>
            <a:pPr marL="285750" indent="-285750" algn="just">
              <a:buFont typeface="Arial" pitchFamily="34" charset="0"/>
              <a:buChar char="•"/>
            </a:pPr>
            <a:r>
              <a:rPr lang="ru-RU" b="1" dirty="0" smtClean="0">
                <a:solidFill>
                  <a:prstClr val="black"/>
                </a:solidFill>
              </a:rPr>
              <a:t>Фармаконадзор</a:t>
            </a:r>
            <a:r>
              <a:rPr lang="ru-RU" dirty="0" smtClean="0">
                <a:solidFill>
                  <a:prstClr val="black"/>
                </a:solidFill>
              </a:rPr>
              <a:t> </a:t>
            </a:r>
            <a:r>
              <a:rPr lang="ru-RU" dirty="0">
                <a:solidFill>
                  <a:prstClr val="black"/>
                </a:solidFill>
              </a:rPr>
              <a:t>- План управления рисками в соответствии с действующим законодательством ЕС и </a:t>
            </a:r>
            <a:r>
              <a:rPr lang="ru-RU" dirty="0" smtClean="0">
                <a:solidFill>
                  <a:prstClr val="black"/>
                </a:solidFill>
              </a:rPr>
              <a:t>руководством по фармаконадзору. В план </a:t>
            </a:r>
            <a:r>
              <a:rPr lang="ru-RU" dirty="0">
                <a:solidFill>
                  <a:prstClr val="black"/>
                </a:solidFill>
              </a:rPr>
              <a:t>управления рисками следует дополнительно рассмотреть </a:t>
            </a:r>
            <a:r>
              <a:rPr lang="ru-RU" dirty="0" smtClean="0">
                <a:solidFill>
                  <a:prstClr val="black"/>
                </a:solidFill>
              </a:rPr>
              <a:t>редкие события, такие </a:t>
            </a:r>
            <a:r>
              <a:rPr lang="ru-RU" dirty="0">
                <a:solidFill>
                  <a:prstClr val="black"/>
                </a:solidFill>
              </a:rPr>
              <a:t>как аутоиммунные заболевания, неблагоприятные события, представляющие особый интерес, </a:t>
            </a:r>
            <a:r>
              <a:rPr lang="ru-RU" dirty="0" smtClean="0">
                <a:solidFill>
                  <a:prstClr val="black"/>
                </a:solidFill>
              </a:rPr>
              <a:t>такие </a:t>
            </a:r>
            <a:r>
              <a:rPr lang="ru-RU" dirty="0">
                <a:solidFill>
                  <a:prstClr val="black"/>
                </a:solidFill>
              </a:rPr>
              <a:t>как гепатотоксичность и депрессии, потенциальные нежелательных </a:t>
            </a:r>
            <a:r>
              <a:rPr lang="ru-RU" dirty="0" smtClean="0">
                <a:solidFill>
                  <a:prstClr val="black"/>
                </a:solidFill>
              </a:rPr>
              <a:t>последствия иммуногенности </a:t>
            </a:r>
            <a:r>
              <a:rPr lang="ru-RU" dirty="0">
                <a:solidFill>
                  <a:prstClr val="black"/>
                </a:solidFill>
              </a:rPr>
              <a:t>и </a:t>
            </a:r>
            <a:r>
              <a:rPr lang="ru-RU" dirty="0" smtClean="0">
                <a:solidFill>
                  <a:prstClr val="black"/>
                </a:solidFill>
              </a:rPr>
              <a:t>важная недостающая информация, такая </a:t>
            </a:r>
            <a:r>
              <a:rPr lang="ru-RU" dirty="0">
                <a:solidFill>
                  <a:prstClr val="black"/>
                </a:solidFill>
              </a:rPr>
              <a:t>как безопасность во время </a:t>
            </a:r>
            <a:r>
              <a:rPr lang="ru-RU" dirty="0" smtClean="0">
                <a:solidFill>
                  <a:prstClr val="black"/>
                </a:solidFill>
              </a:rPr>
              <a:t>беременности.</a:t>
            </a:r>
          </a:p>
          <a:p>
            <a:pPr algn="just"/>
            <a:endParaRPr lang="en-US" dirty="0" smtClean="0">
              <a:solidFill>
                <a:prstClr val="black"/>
              </a:solidFill>
            </a:endParaRPr>
          </a:p>
          <a:p>
            <a:pPr marL="285750" indent="-285750" algn="just">
              <a:buFont typeface="Arial" pitchFamily="34" charset="0"/>
              <a:buChar char="•"/>
            </a:pPr>
            <a:r>
              <a:rPr lang="ru-RU" b="1" dirty="0" smtClean="0">
                <a:solidFill>
                  <a:prstClr val="black"/>
                </a:solidFill>
              </a:rPr>
              <a:t>Экстраполяция </a:t>
            </a:r>
            <a:r>
              <a:rPr lang="ru-RU" dirty="0" smtClean="0">
                <a:solidFill>
                  <a:prstClr val="black"/>
                </a:solidFill>
              </a:rPr>
              <a:t>- </a:t>
            </a:r>
            <a:r>
              <a:rPr lang="ru-RU" dirty="0">
                <a:solidFill>
                  <a:prstClr val="black"/>
                </a:solidFill>
              </a:rPr>
              <a:t>Экстраполяция </a:t>
            </a:r>
            <a:r>
              <a:rPr lang="ru-RU" dirty="0" smtClean="0">
                <a:solidFill>
                  <a:prstClr val="black"/>
                </a:solidFill>
              </a:rPr>
              <a:t>клинической эффективности </a:t>
            </a:r>
            <a:r>
              <a:rPr lang="ru-RU" dirty="0">
                <a:solidFill>
                  <a:prstClr val="black"/>
                </a:solidFill>
              </a:rPr>
              <a:t>и </a:t>
            </a:r>
            <a:r>
              <a:rPr lang="ru-RU" dirty="0" smtClean="0">
                <a:solidFill>
                  <a:prstClr val="black"/>
                </a:solidFill>
              </a:rPr>
              <a:t>безопасности при </a:t>
            </a:r>
            <a:r>
              <a:rPr lang="ru-RU" dirty="0" err="1" smtClean="0">
                <a:solidFill>
                  <a:prstClr val="black"/>
                </a:solidFill>
              </a:rPr>
              <a:t>рецидивирующе-ремиттирующем</a:t>
            </a:r>
            <a:r>
              <a:rPr lang="ru-RU" dirty="0" smtClean="0">
                <a:solidFill>
                  <a:prstClr val="black"/>
                </a:solidFill>
              </a:rPr>
              <a:t> рассеяном склерозе на </a:t>
            </a:r>
            <a:r>
              <a:rPr lang="ru-RU" dirty="0">
                <a:solidFill>
                  <a:prstClr val="black"/>
                </a:solidFill>
              </a:rPr>
              <a:t>другие признаки </a:t>
            </a:r>
            <a:r>
              <a:rPr lang="ru-RU" dirty="0" smtClean="0">
                <a:solidFill>
                  <a:prstClr val="black"/>
                </a:solidFill>
              </a:rPr>
              <a:t>исходного лекарственного средства при множественном склерозе возможна </a:t>
            </a:r>
            <a:r>
              <a:rPr lang="ru-RU" dirty="0">
                <a:solidFill>
                  <a:prstClr val="black"/>
                </a:solidFill>
              </a:rPr>
              <a:t>на основе совокупности доказательств, представленных </a:t>
            </a:r>
            <a:r>
              <a:rPr lang="ru-RU" dirty="0" smtClean="0">
                <a:solidFill>
                  <a:prstClr val="black"/>
                </a:solidFill>
              </a:rPr>
              <a:t>в сопоставимых исследованиях.</a:t>
            </a:r>
            <a:endParaRPr lang="en-US" dirty="0">
              <a:solidFill>
                <a:prstClr val="black"/>
              </a:solidFill>
            </a:endParaRPr>
          </a:p>
        </p:txBody>
      </p:sp>
    </p:spTree>
    <p:extLst>
      <p:ext uri="{BB962C8B-B14F-4D97-AF65-F5344CB8AC3E}">
        <p14:creationId xmlns:p14="http://schemas.microsoft.com/office/powerpoint/2010/main" xmlns="" val="1608128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2438400"/>
          </a:xfrm>
        </p:spPr>
        <p:txBody>
          <a:bodyPr>
            <a:normAutofit/>
          </a:bodyPr>
          <a:lstStyle/>
          <a:p>
            <a:pPr algn="just"/>
            <a:r>
              <a:rPr lang="ru-RU" sz="2000" dirty="0"/>
              <a:t>30 августа 2012 года </a:t>
            </a:r>
            <a:r>
              <a:rPr lang="ru-RU" sz="2000" dirty="0" smtClean="0"/>
              <a:t>Teva </a:t>
            </a:r>
            <a:r>
              <a:rPr lang="ru-RU" sz="2000" dirty="0"/>
              <a:t>Pharmaceutical Industries (Teva) </a:t>
            </a:r>
            <a:r>
              <a:rPr lang="ru-RU" sz="2000" dirty="0" smtClean="0"/>
              <a:t>объявил, </a:t>
            </a:r>
            <a:r>
              <a:rPr lang="ru-RU" sz="2000" dirty="0"/>
              <a:t>что FDA выдало </a:t>
            </a:r>
            <a:r>
              <a:rPr lang="ru-RU" sz="2000" dirty="0" smtClean="0"/>
              <a:t>им разрешение </a:t>
            </a:r>
            <a:r>
              <a:rPr lang="ru-RU" sz="2000" dirty="0"/>
              <a:t>на </a:t>
            </a:r>
            <a:r>
              <a:rPr lang="ru-RU" sz="2000" dirty="0" smtClean="0"/>
              <a:t>продажу ТБО-филграстим </a:t>
            </a:r>
            <a:r>
              <a:rPr lang="ru-RU" sz="2000" dirty="0"/>
              <a:t>(XM02 </a:t>
            </a:r>
            <a:r>
              <a:rPr lang="ru-RU" sz="2000" dirty="0" smtClean="0"/>
              <a:t>филграстим), </a:t>
            </a:r>
            <a:r>
              <a:rPr lang="ru-RU" sz="2000" dirty="0"/>
              <a:t>первый новый </a:t>
            </a:r>
            <a:r>
              <a:rPr lang="ru-RU" sz="2000" dirty="0" smtClean="0"/>
              <a:t>гранулоцитарный колониестимулирующий </a:t>
            </a:r>
            <a:r>
              <a:rPr lang="ru-RU" sz="2000" dirty="0"/>
              <a:t>фактор (G-CSF), который уже </a:t>
            </a:r>
            <a:r>
              <a:rPr lang="ru-RU" sz="2000" dirty="0" smtClean="0"/>
              <a:t>имеется в продаже </a:t>
            </a:r>
            <a:r>
              <a:rPr lang="ru-RU" sz="2000" dirty="0"/>
              <a:t>в ЕС.</a:t>
            </a:r>
            <a:endParaRPr lang="en-US" sz="2000" dirty="0"/>
          </a:p>
        </p:txBody>
      </p:sp>
      <p:sp>
        <p:nvSpPr>
          <p:cNvPr id="4" name="Title 1"/>
          <p:cNvSpPr>
            <a:spLocks noGrp="1"/>
          </p:cNvSpPr>
          <p:nvPr>
            <p:ph type="title"/>
          </p:nvPr>
        </p:nvSpPr>
        <p:spPr>
          <a:xfrm>
            <a:off x="457200" y="182880"/>
            <a:ext cx="8229600" cy="1111664"/>
          </a:xfrm>
        </p:spPr>
        <p:txBody>
          <a:bodyPr>
            <a:normAutofit/>
          </a:bodyPr>
          <a:lstStyle/>
          <a:p>
            <a:r>
              <a:rPr lang="ru-RU" sz="3600" dirty="0" smtClean="0"/>
              <a:t>Рынок биоаналогов в США</a:t>
            </a:r>
            <a:endParaRPr lang="en-GB" sz="3600" dirty="0"/>
          </a:p>
        </p:txBody>
      </p:sp>
    </p:spTree>
    <p:extLst>
      <p:ext uri="{BB962C8B-B14F-4D97-AF65-F5344CB8AC3E}">
        <p14:creationId xmlns:p14="http://schemas.microsoft.com/office/powerpoint/2010/main" xmlns="" val="1444661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Рынок Биоаналогов в ЕС</a:t>
            </a:r>
            <a:endParaRPr lang="en-GB" sz="3200" dirty="0"/>
          </a:p>
        </p:txBody>
      </p:sp>
      <p:pic>
        <p:nvPicPr>
          <p:cNvPr id="6145"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496891"/>
            <a:ext cx="8686800" cy="52849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70310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effectLst/>
              </a:rPr>
              <a:t>Заявки биоаналогов под рассмотрением в ЕМА</a:t>
            </a:r>
            <a:r>
              <a:rPr lang="en-US" sz="3200" dirty="0" smtClean="0">
                <a:effectLst/>
              </a:rPr>
              <a:t> 2013 </a:t>
            </a:r>
            <a:r>
              <a:rPr lang="ru-RU" sz="3200" dirty="0" smtClean="0">
                <a:effectLst/>
              </a:rPr>
              <a:t>год 1 квартал</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275488808"/>
              </p:ext>
            </p:extLst>
          </p:nvPr>
        </p:nvGraphicFramePr>
        <p:xfrm>
          <a:off x="228600" y="1524000"/>
          <a:ext cx="8763001" cy="5029200"/>
        </p:xfrm>
        <a:graphic>
          <a:graphicData uri="http://schemas.openxmlformats.org/drawingml/2006/table">
            <a:tbl>
              <a:tblPr/>
              <a:tblGrid>
                <a:gridCol w="1752600"/>
                <a:gridCol w="1991591"/>
                <a:gridCol w="1672937"/>
                <a:gridCol w="1526080"/>
                <a:gridCol w="1819793"/>
              </a:tblGrid>
              <a:tr h="945323">
                <a:tc>
                  <a:txBody>
                    <a:bodyPr/>
                    <a:lstStyle/>
                    <a:p>
                      <a:pPr algn="l" fontAlgn="base"/>
                      <a:r>
                        <a:rPr lang="ru-RU" sz="1400" b="1" dirty="0" smtClean="0">
                          <a:effectLst/>
                          <a:latin typeface="inherit"/>
                        </a:rPr>
                        <a:t>Общепринятое название</a:t>
                      </a:r>
                      <a:endParaRPr lang="en-US" sz="1400" b="0" dirty="0">
                        <a:effectLst/>
                        <a:latin typeface="inherit"/>
                      </a:endParaRPr>
                    </a:p>
                  </a:txBody>
                  <a:tcPr marL="47625" marR="47625" marT="28575" marB="28575">
                    <a:lnL w="9525" cap="flat" cmpd="sng" algn="ctr">
                      <a:solidFill>
                        <a:srgbClr val="E0DFE3"/>
                      </a:solidFill>
                      <a:prstDash val="solid"/>
                      <a:round/>
                      <a:headEnd type="none" w="med" len="med"/>
                      <a:tailEnd type="none" w="med" len="med"/>
                    </a:lnL>
                    <a:lnR w="9525" cap="flat" cmpd="sng" algn="ctr">
                      <a:solidFill>
                        <a:srgbClr val="E0DFE3"/>
                      </a:solidFill>
                      <a:prstDash val="solid"/>
                      <a:round/>
                      <a:headEnd type="none" w="med" len="med"/>
                      <a:tailEnd type="none" w="med" len="med"/>
                    </a:lnR>
                    <a:lnT w="9525" cap="flat" cmpd="sng" algn="ctr">
                      <a:solidFill>
                        <a:srgbClr val="E0DFE3"/>
                      </a:solidFill>
                      <a:prstDash val="solid"/>
                      <a:round/>
                      <a:headEnd type="none" w="med" len="med"/>
                      <a:tailEnd type="none" w="med" len="med"/>
                    </a:lnT>
                    <a:lnB w="9525" cap="flat" cmpd="sng" algn="ctr">
                      <a:solidFill>
                        <a:srgbClr val="E0DFE3"/>
                      </a:solidFill>
                      <a:prstDash val="solid"/>
                      <a:round/>
                      <a:headEnd type="none" w="med" len="med"/>
                      <a:tailEnd type="none" w="med" len="med"/>
                    </a:lnB>
                    <a:solidFill>
                      <a:srgbClr val="FFFFFF"/>
                    </a:solidFill>
                  </a:tcPr>
                </a:tc>
                <a:tc>
                  <a:txBody>
                    <a:bodyPr/>
                    <a:lstStyle/>
                    <a:p>
                      <a:pPr algn="l" fontAlgn="base"/>
                      <a:r>
                        <a:rPr lang="ru-RU" sz="1400" b="1" dirty="0" smtClean="0">
                          <a:effectLst/>
                          <a:latin typeface="inherit"/>
                        </a:rPr>
                        <a:t>Терапевтическая область</a:t>
                      </a:r>
                      <a:endParaRPr lang="en-US" sz="1400" b="0" dirty="0">
                        <a:effectLst/>
                        <a:latin typeface="inherit"/>
                      </a:endParaRPr>
                    </a:p>
                  </a:txBody>
                  <a:tcPr marL="47625" marR="47625" marT="28575" marB="28575">
                    <a:lnL w="9525" cap="flat" cmpd="sng" algn="ctr">
                      <a:solidFill>
                        <a:srgbClr val="E0DFE3"/>
                      </a:solidFill>
                      <a:prstDash val="solid"/>
                      <a:round/>
                      <a:headEnd type="none" w="med" len="med"/>
                      <a:tailEnd type="none" w="med" len="med"/>
                    </a:lnL>
                    <a:lnR w="9525" cap="flat" cmpd="sng" algn="ctr">
                      <a:solidFill>
                        <a:srgbClr val="E0DFE3"/>
                      </a:solidFill>
                      <a:prstDash val="solid"/>
                      <a:round/>
                      <a:headEnd type="none" w="med" len="med"/>
                      <a:tailEnd type="none" w="med" len="med"/>
                    </a:lnR>
                    <a:lnT w="9525" cap="flat" cmpd="sng" algn="ctr">
                      <a:solidFill>
                        <a:srgbClr val="E0DFE3"/>
                      </a:solidFill>
                      <a:prstDash val="solid"/>
                      <a:round/>
                      <a:headEnd type="none" w="med" len="med"/>
                      <a:tailEnd type="none" w="med" len="med"/>
                    </a:lnT>
                    <a:lnB w="9525" cap="flat" cmpd="sng" algn="ctr">
                      <a:solidFill>
                        <a:srgbClr val="E0DFE3"/>
                      </a:solidFill>
                      <a:prstDash val="solid"/>
                      <a:round/>
                      <a:headEnd type="none" w="med" len="med"/>
                      <a:tailEnd type="none" w="med" len="med"/>
                    </a:lnB>
                    <a:solidFill>
                      <a:srgbClr val="FFFFFF"/>
                    </a:solidFill>
                  </a:tcPr>
                </a:tc>
                <a:tc>
                  <a:txBody>
                    <a:bodyPr/>
                    <a:lstStyle/>
                    <a:p>
                      <a:pPr algn="ctr" fontAlgn="base"/>
                      <a:r>
                        <a:rPr lang="ru-RU" sz="1400" b="1" dirty="0" smtClean="0">
                          <a:effectLst/>
                          <a:latin typeface="inherit"/>
                        </a:rPr>
                        <a:t>Количество</a:t>
                      </a:r>
                      <a:r>
                        <a:rPr lang="ru-RU" sz="1400" b="1" baseline="0" dirty="0" smtClean="0">
                          <a:effectLst/>
                          <a:latin typeface="inherit"/>
                        </a:rPr>
                        <a:t> заявок</a:t>
                      </a:r>
                      <a:endParaRPr lang="en-US" sz="1400" b="0" dirty="0">
                        <a:effectLst/>
                        <a:latin typeface="inherit"/>
                      </a:endParaRPr>
                    </a:p>
                  </a:txBody>
                  <a:tcPr marL="47625" marR="47625" marT="28575" marB="28575">
                    <a:lnL w="9525" cap="flat" cmpd="sng" algn="ctr">
                      <a:solidFill>
                        <a:srgbClr val="E0DFE3"/>
                      </a:solidFill>
                      <a:prstDash val="solid"/>
                      <a:round/>
                      <a:headEnd type="none" w="med" len="med"/>
                      <a:tailEnd type="none" w="med" len="med"/>
                    </a:lnL>
                    <a:lnR w="9525" cap="flat" cmpd="sng" algn="ctr">
                      <a:solidFill>
                        <a:srgbClr val="E0DFE3"/>
                      </a:solidFill>
                      <a:prstDash val="solid"/>
                      <a:round/>
                      <a:headEnd type="none" w="med" len="med"/>
                      <a:tailEnd type="none" w="med" len="med"/>
                    </a:lnR>
                    <a:lnT w="9525" cap="flat" cmpd="sng" algn="ctr">
                      <a:solidFill>
                        <a:srgbClr val="E0DFE3"/>
                      </a:solidFill>
                      <a:prstDash val="solid"/>
                      <a:round/>
                      <a:headEnd type="none" w="med" len="med"/>
                      <a:tailEnd type="none" w="med" len="med"/>
                    </a:lnT>
                    <a:lnB w="9525" cap="flat" cmpd="sng" algn="ctr">
                      <a:solidFill>
                        <a:srgbClr val="E0DFE3"/>
                      </a:solidFill>
                      <a:prstDash val="solid"/>
                      <a:round/>
                      <a:headEnd type="none" w="med" len="med"/>
                      <a:tailEnd type="none" w="med" len="med"/>
                    </a:lnB>
                    <a:solidFill>
                      <a:srgbClr val="FFFFFF"/>
                    </a:solidFill>
                  </a:tcPr>
                </a:tc>
                <a:tc>
                  <a:txBody>
                    <a:bodyPr/>
                    <a:lstStyle/>
                    <a:p>
                      <a:pPr algn="ctr" fontAlgn="base"/>
                      <a:r>
                        <a:rPr lang="ru-RU" sz="1400" b="1" dirty="0" smtClean="0">
                          <a:effectLst/>
                          <a:latin typeface="inherit"/>
                        </a:rPr>
                        <a:t>Исходный препарат</a:t>
                      </a:r>
                      <a:endParaRPr lang="en-US" sz="1400" b="0" dirty="0">
                        <a:effectLst/>
                        <a:latin typeface="inherit"/>
                      </a:endParaRPr>
                    </a:p>
                  </a:txBody>
                  <a:tcPr marL="47625" marR="47625" marT="28575" marB="28575">
                    <a:lnL w="9525" cap="flat" cmpd="sng" algn="ctr">
                      <a:solidFill>
                        <a:srgbClr val="E0DFE3"/>
                      </a:solidFill>
                      <a:prstDash val="solid"/>
                      <a:round/>
                      <a:headEnd type="none" w="med" len="med"/>
                      <a:tailEnd type="none" w="med" len="med"/>
                    </a:lnL>
                    <a:lnR w="9525" cap="flat" cmpd="sng" algn="ctr">
                      <a:solidFill>
                        <a:srgbClr val="E0DFE3"/>
                      </a:solidFill>
                      <a:prstDash val="solid"/>
                      <a:round/>
                      <a:headEnd type="none" w="med" len="med"/>
                      <a:tailEnd type="none" w="med" len="med"/>
                    </a:lnR>
                    <a:lnT w="9525" cap="flat" cmpd="sng" algn="ctr">
                      <a:solidFill>
                        <a:srgbClr val="E0DFE3"/>
                      </a:solidFill>
                      <a:prstDash val="solid"/>
                      <a:round/>
                      <a:headEnd type="none" w="med" len="med"/>
                      <a:tailEnd type="none" w="med" len="med"/>
                    </a:lnT>
                    <a:lnB w="9525" cap="flat" cmpd="sng" algn="ctr">
                      <a:solidFill>
                        <a:srgbClr val="E0DFE3"/>
                      </a:solidFill>
                      <a:prstDash val="solid"/>
                      <a:round/>
                      <a:headEnd type="none" w="med" len="med"/>
                      <a:tailEnd type="none" w="med" len="med"/>
                    </a:lnB>
                    <a:solidFill>
                      <a:srgbClr val="FFFFFF"/>
                    </a:solidFill>
                  </a:tcPr>
                </a:tc>
                <a:tc>
                  <a:txBody>
                    <a:bodyPr/>
                    <a:lstStyle/>
                    <a:p>
                      <a:pPr algn="ctr" fontAlgn="base"/>
                      <a:r>
                        <a:rPr lang="ru-RU" sz="1400" b="1" dirty="0" smtClean="0">
                          <a:effectLst/>
                          <a:latin typeface="inherit"/>
                        </a:rPr>
                        <a:t>Компания</a:t>
                      </a:r>
                      <a:r>
                        <a:rPr lang="ru-RU" sz="1400" b="1" baseline="0" dirty="0" smtClean="0">
                          <a:effectLst/>
                          <a:latin typeface="inherit"/>
                        </a:rPr>
                        <a:t>, производящяя исходный препарат</a:t>
                      </a:r>
                      <a:endParaRPr lang="en-US" sz="1400" b="0" dirty="0">
                        <a:effectLst/>
                        <a:latin typeface="inherit"/>
                      </a:endParaRPr>
                    </a:p>
                  </a:txBody>
                  <a:tcPr marL="47625" marR="47625" marT="28575" marB="28575">
                    <a:lnL w="9525" cap="flat" cmpd="sng" algn="ctr">
                      <a:solidFill>
                        <a:srgbClr val="E0DFE3"/>
                      </a:solidFill>
                      <a:prstDash val="solid"/>
                      <a:round/>
                      <a:headEnd type="none" w="med" len="med"/>
                      <a:tailEnd type="none" w="med" len="med"/>
                    </a:lnL>
                    <a:lnR w="9525" cap="flat" cmpd="sng" algn="ctr">
                      <a:solidFill>
                        <a:srgbClr val="E0DFE3"/>
                      </a:solidFill>
                      <a:prstDash val="solid"/>
                      <a:round/>
                      <a:headEnd type="none" w="med" len="med"/>
                      <a:tailEnd type="none" w="med" len="med"/>
                    </a:lnR>
                    <a:lnT w="9525" cap="flat" cmpd="sng" algn="ctr">
                      <a:solidFill>
                        <a:srgbClr val="E0DFE3"/>
                      </a:solidFill>
                      <a:prstDash val="solid"/>
                      <a:round/>
                      <a:headEnd type="none" w="med" len="med"/>
                      <a:tailEnd type="none" w="med" len="med"/>
                    </a:lnT>
                    <a:lnB w="9525" cap="flat" cmpd="sng" algn="ctr">
                      <a:solidFill>
                        <a:srgbClr val="E0DFE3"/>
                      </a:solidFill>
                      <a:prstDash val="solid"/>
                      <a:round/>
                      <a:headEnd type="none" w="med" len="med"/>
                      <a:tailEnd type="none" w="med" len="med"/>
                    </a:lnB>
                    <a:solidFill>
                      <a:srgbClr val="FFFFFF"/>
                    </a:solidFill>
                  </a:tcPr>
                </a:tc>
              </a:tr>
              <a:tr h="583411">
                <a:tc>
                  <a:txBody>
                    <a:bodyPr/>
                    <a:lstStyle/>
                    <a:p>
                      <a:pPr algn="l" fontAlgn="base"/>
                      <a:r>
                        <a:rPr lang="ru-RU" sz="1400" b="0" dirty="0" smtClean="0">
                          <a:effectLst/>
                          <a:latin typeface="inherit"/>
                        </a:rPr>
                        <a:t>Фильграстим</a:t>
                      </a:r>
                      <a:endParaRPr lang="en-US" sz="1400" b="0" dirty="0">
                        <a:effectLst/>
                        <a:latin typeface="inherit"/>
                      </a:endParaRPr>
                    </a:p>
                  </a:txBody>
                  <a:tcPr marL="47625" marR="47625" marT="28575" marB="28575">
                    <a:lnL w="9525" cap="flat" cmpd="sng" algn="ctr">
                      <a:solidFill>
                        <a:srgbClr val="E0DFE3"/>
                      </a:solidFill>
                      <a:prstDash val="solid"/>
                      <a:round/>
                      <a:headEnd type="none" w="med" len="med"/>
                      <a:tailEnd type="none" w="med" len="med"/>
                    </a:lnL>
                    <a:lnR w="9525" cap="flat" cmpd="sng" algn="ctr">
                      <a:solidFill>
                        <a:srgbClr val="E0DFE3"/>
                      </a:solidFill>
                      <a:prstDash val="solid"/>
                      <a:round/>
                      <a:headEnd type="none" w="med" len="med"/>
                      <a:tailEnd type="none" w="med" len="med"/>
                    </a:lnR>
                    <a:lnT w="9525" cap="flat" cmpd="sng" algn="ctr">
                      <a:solidFill>
                        <a:srgbClr val="E0DFE3"/>
                      </a:solidFill>
                      <a:prstDash val="solid"/>
                      <a:round/>
                      <a:headEnd type="none" w="med" len="med"/>
                      <a:tailEnd type="none" w="med" len="med"/>
                    </a:lnT>
                    <a:lnB w="9525" cap="flat" cmpd="sng" algn="ctr">
                      <a:solidFill>
                        <a:srgbClr val="E0DFE3"/>
                      </a:solidFill>
                      <a:prstDash val="solid"/>
                      <a:round/>
                      <a:headEnd type="none" w="med" len="med"/>
                      <a:tailEnd type="none" w="med" len="med"/>
                    </a:lnB>
                    <a:solidFill>
                      <a:srgbClr val="FFFFFF"/>
                    </a:solidFill>
                  </a:tcPr>
                </a:tc>
                <a:tc>
                  <a:txBody>
                    <a:bodyPr/>
                    <a:lstStyle/>
                    <a:p>
                      <a:pPr algn="l" fontAlgn="base"/>
                      <a:r>
                        <a:rPr lang="ru-RU" sz="1400" b="0" dirty="0" smtClean="0">
                          <a:effectLst/>
                          <a:latin typeface="inherit"/>
                        </a:rPr>
                        <a:t>Иммуностимулятор (рак / нейтропения)</a:t>
                      </a:r>
                      <a:endParaRPr lang="en-US" sz="1400" b="0" dirty="0">
                        <a:effectLst/>
                        <a:latin typeface="inherit"/>
                      </a:endParaRPr>
                    </a:p>
                  </a:txBody>
                  <a:tcPr marL="47625" marR="47625" marT="28575" marB="28575">
                    <a:lnL w="9525" cap="flat" cmpd="sng" algn="ctr">
                      <a:solidFill>
                        <a:srgbClr val="E0DFE3"/>
                      </a:solidFill>
                      <a:prstDash val="solid"/>
                      <a:round/>
                      <a:headEnd type="none" w="med" len="med"/>
                      <a:tailEnd type="none" w="med" len="med"/>
                    </a:lnL>
                    <a:lnR w="9525" cap="flat" cmpd="sng" algn="ctr">
                      <a:solidFill>
                        <a:srgbClr val="E0DFE3"/>
                      </a:solidFill>
                      <a:prstDash val="solid"/>
                      <a:round/>
                      <a:headEnd type="none" w="med" len="med"/>
                      <a:tailEnd type="none" w="med" len="med"/>
                    </a:lnR>
                    <a:lnT w="9525" cap="flat" cmpd="sng" algn="ctr">
                      <a:solidFill>
                        <a:srgbClr val="E0DFE3"/>
                      </a:solidFill>
                      <a:prstDash val="solid"/>
                      <a:round/>
                      <a:headEnd type="none" w="med" len="med"/>
                      <a:tailEnd type="none" w="med" len="med"/>
                    </a:lnT>
                    <a:lnB w="9525" cap="flat" cmpd="sng" algn="ctr">
                      <a:solidFill>
                        <a:srgbClr val="E0DFE3"/>
                      </a:solidFill>
                      <a:prstDash val="solid"/>
                      <a:round/>
                      <a:headEnd type="none" w="med" len="med"/>
                      <a:tailEnd type="none" w="med" len="med"/>
                    </a:lnB>
                    <a:solidFill>
                      <a:srgbClr val="FFFFFF"/>
                    </a:solidFill>
                  </a:tcPr>
                </a:tc>
                <a:tc>
                  <a:txBody>
                    <a:bodyPr/>
                    <a:lstStyle/>
                    <a:p>
                      <a:pPr algn="ctr" fontAlgn="base"/>
                      <a:r>
                        <a:rPr lang="en-US" sz="1400" b="0" dirty="0">
                          <a:effectLst/>
                          <a:latin typeface="inherit"/>
                        </a:rPr>
                        <a:t>1</a:t>
                      </a:r>
                    </a:p>
                  </a:txBody>
                  <a:tcPr marL="47625" marR="47625" marT="28575" marB="28575">
                    <a:lnL w="9525" cap="flat" cmpd="sng" algn="ctr">
                      <a:solidFill>
                        <a:srgbClr val="E0DFE3"/>
                      </a:solidFill>
                      <a:prstDash val="solid"/>
                      <a:round/>
                      <a:headEnd type="none" w="med" len="med"/>
                      <a:tailEnd type="none" w="med" len="med"/>
                    </a:lnL>
                    <a:lnR w="9525" cap="flat" cmpd="sng" algn="ctr">
                      <a:solidFill>
                        <a:srgbClr val="E0DFE3"/>
                      </a:solidFill>
                      <a:prstDash val="solid"/>
                      <a:round/>
                      <a:headEnd type="none" w="med" len="med"/>
                      <a:tailEnd type="none" w="med" len="med"/>
                    </a:lnR>
                    <a:lnT w="9525" cap="flat" cmpd="sng" algn="ctr">
                      <a:solidFill>
                        <a:srgbClr val="E0DFE3"/>
                      </a:solidFill>
                      <a:prstDash val="solid"/>
                      <a:round/>
                      <a:headEnd type="none" w="med" len="med"/>
                      <a:tailEnd type="none" w="med" len="med"/>
                    </a:lnT>
                    <a:lnB w="9525" cap="flat" cmpd="sng" algn="ctr">
                      <a:solidFill>
                        <a:srgbClr val="E0DFE3"/>
                      </a:solidFill>
                      <a:prstDash val="solid"/>
                      <a:round/>
                      <a:headEnd type="none" w="med" len="med"/>
                      <a:tailEnd type="none" w="med" len="med"/>
                    </a:lnB>
                    <a:solidFill>
                      <a:srgbClr val="FFFFFF"/>
                    </a:solidFill>
                  </a:tcPr>
                </a:tc>
                <a:tc>
                  <a:txBody>
                    <a:bodyPr/>
                    <a:lstStyle/>
                    <a:p>
                      <a:pPr algn="ctr" fontAlgn="base"/>
                      <a:r>
                        <a:rPr lang="en-US" sz="1400" b="0" dirty="0" err="1">
                          <a:effectLst/>
                          <a:latin typeface="inherit"/>
                        </a:rPr>
                        <a:t>Neupogen</a:t>
                      </a:r>
                      <a:endParaRPr lang="en-US" sz="1400" b="0" dirty="0">
                        <a:effectLst/>
                        <a:latin typeface="inherit"/>
                      </a:endParaRPr>
                    </a:p>
                  </a:txBody>
                  <a:tcPr marL="47625" marR="47625" marT="28575" marB="28575">
                    <a:lnL w="9525" cap="flat" cmpd="sng" algn="ctr">
                      <a:solidFill>
                        <a:srgbClr val="E0DFE3"/>
                      </a:solidFill>
                      <a:prstDash val="solid"/>
                      <a:round/>
                      <a:headEnd type="none" w="med" len="med"/>
                      <a:tailEnd type="none" w="med" len="med"/>
                    </a:lnL>
                    <a:lnR w="9525" cap="flat" cmpd="sng" algn="ctr">
                      <a:solidFill>
                        <a:srgbClr val="E0DFE3"/>
                      </a:solidFill>
                      <a:prstDash val="solid"/>
                      <a:round/>
                      <a:headEnd type="none" w="med" len="med"/>
                      <a:tailEnd type="none" w="med" len="med"/>
                    </a:lnR>
                    <a:lnT w="9525" cap="flat" cmpd="sng" algn="ctr">
                      <a:solidFill>
                        <a:srgbClr val="E0DFE3"/>
                      </a:solidFill>
                      <a:prstDash val="solid"/>
                      <a:round/>
                      <a:headEnd type="none" w="med" len="med"/>
                      <a:tailEnd type="none" w="med" len="med"/>
                    </a:lnT>
                    <a:lnB w="9525" cap="flat" cmpd="sng" algn="ctr">
                      <a:solidFill>
                        <a:srgbClr val="E0DFE3"/>
                      </a:solidFill>
                      <a:prstDash val="solid"/>
                      <a:round/>
                      <a:headEnd type="none" w="med" len="med"/>
                      <a:tailEnd type="none" w="med" len="med"/>
                    </a:lnB>
                    <a:solidFill>
                      <a:srgbClr val="FFFFFF"/>
                    </a:solidFill>
                  </a:tcPr>
                </a:tc>
                <a:tc>
                  <a:txBody>
                    <a:bodyPr/>
                    <a:lstStyle/>
                    <a:p>
                      <a:pPr algn="ctr" fontAlgn="base"/>
                      <a:r>
                        <a:rPr lang="en-US" sz="1400" b="0" dirty="0">
                          <a:effectLst/>
                          <a:latin typeface="inherit"/>
                        </a:rPr>
                        <a:t>Amgen</a:t>
                      </a:r>
                    </a:p>
                  </a:txBody>
                  <a:tcPr marL="47625" marR="47625" marT="28575" marB="28575">
                    <a:lnL w="9525" cap="flat" cmpd="sng" algn="ctr">
                      <a:solidFill>
                        <a:srgbClr val="E0DFE3"/>
                      </a:solidFill>
                      <a:prstDash val="solid"/>
                      <a:round/>
                      <a:headEnd type="none" w="med" len="med"/>
                      <a:tailEnd type="none" w="med" len="med"/>
                    </a:lnL>
                    <a:lnR w="9525" cap="flat" cmpd="sng" algn="ctr">
                      <a:solidFill>
                        <a:srgbClr val="E0DFE3"/>
                      </a:solidFill>
                      <a:prstDash val="solid"/>
                      <a:round/>
                      <a:headEnd type="none" w="med" len="med"/>
                      <a:tailEnd type="none" w="med" len="med"/>
                    </a:lnR>
                    <a:lnT w="9525" cap="flat" cmpd="sng" algn="ctr">
                      <a:solidFill>
                        <a:srgbClr val="E0DFE3"/>
                      </a:solidFill>
                      <a:prstDash val="solid"/>
                      <a:round/>
                      <a:headEnd type="none" w="med" len="med"/>
                      <a:tailEnd type="none" w="med" len="med"/>
                    </a:lnT>
                    <a:lnB w="9525" cap="flat" cmpd="sng" algn="ctr">
                      <a:solidFill>
                        <a:srgbClr val="E0DFE3"/>
                      </a:solidFill>
                      <a:prstDash val="solid"/>
                      <a:round/>
                      <a:headEnd type="none" w="med" len="med"/>
                      <a:tailEnd type="none" w="med" len="med"/>
                    </a:lnB>
                    <a:solidFill>
                      <a:srgbClr val="FFFFFF"/>
                    </a:solidFill>
                  </a:tcPr>
                </a:tc>
              </a:tr>
              <a:tr h="824822">
                <a:tc>
                  <a:txBody>
                    <a:bodyPr/>
                    <a:lstStyle/>
                    <a:p>
                      <a:pPr algn="l" fontAlgn="base"/>
                      <a:r>
                        <a:rPr lang="ru-RU" sz="1400" b="0" dirty="0" smtClean="0">
                          <a:effectLst/>
                          <a:latin typeface="inherit"/>
                        </a:rPr>
                        <a:t>Фолитропин</a:t>
                      </a:r>
                      <a:r>
                        <a:rPr lang="ru-RU" sz="1400" b="0" baseline="0" dirty="0" smtClean="0">
                          <a:effectLst/>
                          <a:latin typeface="inherit"/>
                        </a:rPr>
                        <a:t> альфа</a:t>
                      </a:r>
                      <a:endParaRPr lang="en-US" sz="1400" b="0" dirty="0">
                        <a:effectLst/>
                        <a:latin typeface="inherit"/>
                      </a:endParaRPr>
                    </a:p>
                  </a:txBody>
                  <a:tcPr marL="47625" marR="47625" marT="28575" marB="28575">
                    <a:lnL w="9525" cap="flat" cmpd="sng" algn="ctr">
                      <a:solidFill>
                        <a:srgbClr val="E0DFE3"/>
                      </a:solidFill>
                      <a:prstDash val="solid"/>
                      <a:round/>
                      <a:headEnd type="none" w="med" len="med"/>
                      <a:tailEnd type="none" w="med" len="med"/>
                    </a:lnL>
                    <a:lnR w="9525" cap="flat" cmpd="sng" algn="ctr">
                      <a:solidFill>
                        <a:srgbClr val="E0DFE3"/>
                      </a:solidFill>
                      <a:prstDash val="solid"/>
                      <a:round/>
                      <a:headEnd type="none" w="med" len="med"/>
                      <a:tailEnd type="none" w="med" len="med"/>
                    </a:lnR>
                    <a:lnT w="9525" cap="flat" cmpd="sng" algn="ctr">
                      <a:solidFill>
                        <a:srgbClr val="E0DFE3"/>
                      </a:solidFill>
                      <a:prstDash val="solid"/>
                      <a:round/>
                      <a:headEnd type="none" w="med" len="med"/>
                      <a:tailEnd type="none" w="med" len="med"/>
                    </a:lnT>
                    <a:lnB w="9525" cap="flat" cmpd="sng" algn="ctr">
                      <a:solidFill>
                        <a:srgbClr val="E0DFE3"/>
                      </a:solidFill>
                      <a:prstDash val="solid"/>
                      <a:round/>
                      <a:headEnd type="none" w="med" len="med"/>
                      <a:tailEnd type="none" w="med" len="med"/>
                    </a:lnB>
                    <a:solidFill>
                      <a:srgbClr val="FFFFFF"/>
                    </a:solidFill>
                  </a:tcPr>
                </a:tc>
                <a:tc>
                  <a:txBody>
                    <a:bodyPr/>
                    <a:lstStyle/>
                    <a:p>
                      <a:pPr algn="l" fontAlgn="base"/>
                      <a:r>
                        <a:rPr lang="ru-RU" sz="1400" b="0" dirty="0" smtClean="0">
                          <a:effectLst/>
                          <a:latin typeface="inherit"/>
                        </a:rPr>
                        <a:t>Половые гормоны и модуляторы половой системы (ЭКО)</a:t>
                      </a:r>
                      <a:endParaRPr lang="en-US" sz="1400" b="0" dirty="0">
                        <a:effectLst/>
                        <a:latin typeface="inherit"/>
                      </a:endParaRPr>
                    </a:p>
                  </a:txBody>
                  <a:tcPr marL="47625" marR="47625" marT="28575" marB="28575">
                    <a:lnL w="9525" cap="flat" cmpd="sng" algn="ctr">
                      <a:solidFill>
                        <a:srgbClr val="E0DFE3"/>
                      </a:solidFill>
                      <a:prstDash val="solid"/>
                      <a:round/>
                      <a:headEnd type="none" w="med" len="med"/>
                      <a:tailEnd type="none" w="med" len="med"/>
                    </a:lnL>
                    <a:lnR w="9525" cap="flat" cmpd="sng" algn="ctr">
                      <a:solidFill>
                        <a:srgbClr val="E0DFE3"/>
                      </a:solidFill>
                      <a:prstDash val="solid"/>
                      <a:round/>
                      <a:headEnd type="none" w="med" len="med"/>
                      <a:tailEnd type="none" w="med" len="med"/>
                    </a:lnR>
                    <a:lnT w="9525" cap="flat" cmpd="sng" algn="ctr">
                      <a:solidFill>
                        <a:srgbClr val="E0DFE3"/>
                      </a:solidFill>
                      <a:prstDash val="solid"/>
                      <a:round/>
                      <a:headEnd type="none" w="med" len="med"/>
                      <a:tailEnd type="none" w="med" len="med"/>
                    </a:lnT>
                    <a:lnB w="9525" cap="flat" cmpd="sng" algn="ctr">
                      <a:solidFill>
                        <a:srgbClr val="E0DFE3"/>
                      </a:solidFill>
                      <a:prstDash val="solid"/>
                      <a:round/>
                      <a:headEnd type="none" w="med" len="med"/>
                      <a:tailEnd type="none" w="med" len="med"/>
                    </a:lnB>
                    <a:solidFill>
                      <a:srgbClr val="FFFFFF"/>
                    </a:solidFill>
                  </a:tcPr>
                </a:tc>
                <a:tc>
                  <a:txBody>
                    <a:bodyPr/>
                    <a:lstStyle/>
                    <a:p>
                      <a:pPr algn="ctr" fontAlgn="base"/>
                      <a:r>
                        <a:rPr lang="en-US" sz="1400" b="0" dirty="0">
                          <a:effectLst/>
                          <a:latin typeface="inherit"/>
                        </a:rPr>
                        <a:t>1</a:t>
                      </a:r>
                    </a:p>
                  </a:txBody>
                  <a:tcPr marL="47625" marR="47625" marT="28575" marB="28575">
                    <a:lnL w="9525" cap="flat" cmpd="sng" algn="ctr">
                      <a:solidFill>
                        <a:srgbClr val="E0DFE3"/>
                      </a:solidFill>
                      <a:prstDash val="solid"/>
                      <a:round/>
                      <a:headEnd type="none" w="med" len="med"/>
                      <a:tailEnd type="none" w="med" len="med"/>
                    </a:lnL>
                    <a:lnR w="9525" cap="flat" cmpd="sng" algn="ctr">
                      <a:solidFill>
                        <a:srgbClr val="E0DFE3"/>
                      </a:solidFill>
                      <a:prstDash val="solid"/>
                      <a:round/>
                      <a:headEnd type="none" w="med" len="med"/>
                      <a:tailEnd type="none" w="med" len="med"/>
                    </a:lnR>
                    <a:lnT w="9525" cap="flat" cmpd="sng" algn="ctr">
                      <a:solidFill>
                        <a:srgbClr val="E0DFE3"/>
                      </a:solidFill>
                      <a:prstDash val="solid"/>
                      <a:round/>
                      <a:headEnd type="none" w="med" len="med"/>
                      <a:tailEnd type="none" w="med" len="med"/>
                    </a:lnT>
                    <a:lnB w="9525" cap="flat" cmpd="sng" algn="ctr">
                      <a:solidFill>
                        <a:srgbClr val="E0DFE3"/>
                      </a:solidFill>
                      <a:prstDash val="solid"/>
                      <a:round/>
                      <a:headEnd type="none" w="med" len="med"/>
                      <a:tailEnd type="none" w="med" len="med"/>
                    </a:lnB>
                    <a:solidFill>
                      <a:srgbClr val="FFFFFF"/>
                    </a:solidFill>
                  </a:tcPr>
                </a:tc>
                <a:tc>
                  <a:txBody>
                    <a:bodyPr/>
                    <a:lstStyle/>
                    <a:p>
                      <a:pPr algn="ctr" fontAlgn="base"/>
                      <a:r>
                        <a:rPr lang="en-US" sz="1400" b="0" dirty="0" err="1">
                          <a:effectLst/>
                          <a:latin typeface="inherit"/>
                        </a:rPr>
                        <a:t>Gonal</a:t>
                      </a:r>
                      <a:r>
                        <a:rPr lang="en-US" sz="1400" b="0" dirty="0">
                          <a:effectLst/>
                          <a:latin typeface="inherit"/>
                        </a:rPr>
                        <a:t>-F</a:t>
                      </a:r>
                    </a:p>
                  </a:txBody>
                  <a:tcPr marL="47625" marR="47625" marT="28575" marB="28575">
                    <a:lnL w="9525" cap="flat" cmpd="sng" algn="ctr">
                      <a:solidFill>
                        <a:srgbClr val="E0DFE3"/>
                      </a:solidFill>
                      <a:prstDash val="solid"/>
                      <a:round/>
                      <a:headEnd type="none" w="med" len="med"/>
                      <a:tailEnd type="none" w="med" len="med"/>
                    </a:lnL>
                    <a:lnR w="9525" cap="flat" cmpd="sng" algn="ctr">
                      <a:solidFill>
                        <a:srgbClr val="E0DFE3"/>
                      </a:solidFill>
                      <a:prstDash val="solid"/>
                      <a:round/>
                      <a:headEnd type="none" w="med" len="med"/>
                      <a:tailEnd type="none" w="med" len="med"/>
                    </a:lnR>
                    <a:lnT w="9525" cap="flat" cmpd="sng" algn="ctr">
                      <a:solidFill>
                        <a:srgbClr val="E0DFE3"/>
                      </a:solidFill>
                      <a:prstDash val="solid"/>
                      <a:round/>
                      <a:headEnd type="none" w="med" len="med"/>
                      <a:tailEnd type="none" w="med" len="med"/>
                    </a:lnT>
                    <a:lnB w="9525" cap="flat" cmpd="sng" algn="ctr">
                      <a:solidFill>
                        <a:srgbClr val="E0DFE3"/>
                      </a:solidFill>
                      <a:prstDash val="solid"/>
                      <a:round/>
                      <a:headEnd type="none" w="med" len="med"/>
                      <a:tailEnd type="none" w="med" len="med"/>
                    </a:lnB>
                    <a:solidFill>
                      <a:srgbClr val="FFFFFF"/>
                    </a:solidFill>
                  </a:tcPr>
                </a:tc>
                <a:tc>
                  <a:txBody>
                    <a:bodyPr/>
                    <a:lstStyle/>
                    <a:p>
                      <a:pPr algn="ctr" fontAlgn="base"/>
                      <a:r>
                        <a:rPr lang="en-US" sz="1400" b="0" dirty="0">
                          <a:effectLst/>
                          <a:latin typeface="inherit"/>
                        </a:rPr>
                        <a:t>Merck </a:t>
                      </a:r>
                      <a:r>
                        <a:rPr lang="en-US" sz="1400" b="0" dirty="0" err="1">
                          <a:effectLst/>
                          <a:latin typeface="inherit"/>
                        </a:rPr>
                        <a:t>Serono</a:t>
                      </a:r>
                      <a:endParaRPr lang="en-US" sz="1400" b="0" dirty="0">
                        <a:effectLst/>
                        <a:latin typeface="inherit"/>
                      </a:endParaRPr>
                    </a:p>
                  </a:txBody>
                  <a:tcPr marL="47625" marR="47625" marT="28575" marB="28575">
                    <a:lnL w="9525" cap="flat" cmpd="sng" algn="ctr">
                      <a:solidFill>
                        <a:srgbClr val="E0DFE3"/>
                      </a:solidFill>
                      <a:prstDash val="solid"/>
                      <a:round/>
                      <a:headEnd type="none" w="med" len="med"/>
                      <a:tailEnd type="none" w="med" len="med"/>
                    </a:lnL>
                    <a:lnR w="9525" cap="flat" cmpd="sng" algn="ctr">
                      <a:solidFill>
                        <a:srgbClr val="E0DFE3"/>
                      </a:solidFill>
                      <a:prstDash val="solid"/>
                      <a:round/>
                      <a:headEnd type="none" w="med" len="med"/>
                      <a:tailEnd type="none" w="med" len="med"/>
                    </a:lnR>
                    <a:lnT w="9525" cap="flat" cmpd="sng" algn="ctr">
                      <a:solidFill>
                        <a:srgbClr val="E0DFE3"/>
                      </a:solidFill>
                      <a:prstDash val="solid"/>
                      <a:round/>
                      <a:headEnd type="none" w="med" len="med"/>
                      <a:tailEnd type="none" w="med" len="med"/>
                    </a:lnT>
                    <a:lnB w="9525" cap="flat" cmpd="sng" algn="ctr">
                      <a:solidFill>
                        <a:srgbClr val="E0DFE3"/>
                      </a:solidFill>
                      <a:prstDash val="solid"/>
                      <a:round/>
                      <a:headEnd type="none" w="med" len="med"/>
                      <a:tailEnd type="none" w="med" len="med"/>
                    </a:lnB>
                    <a:solidFill>
                      <a:srgbClr val="FFFFFF"/>
                    </a:solidFill>
                  </a:tcPr>
                </a:tc>
              </a:tr>
              <a:tr h="583411">
                <a:tc>
                  <a:txBody>
                    <a:bodyPr/>
                    <a:lstStyle/>
                    <a:p>
                      <a:pPr algn="l" fontAlgn="base"/>
                      <a:r>
                        <a:rPr lang="ru-RU" sz="1400" b="0" dirty="0" smtClean="0">
                          <a:effectLst/>
                          <a:latin typeface="inherit"/>
                        </a:rPr>
                        <a:t>Инфликсимаб</a:t>
                      </a:r>
                      <a:endParaRPr lang="en-US" sz="1400" b="0" dirty="0">
                        <a:effectLst/>
                        <a:latin typeface="inherit"/>
                      </a:endParaRPr>
                    </a:p>
                  </a:txBody>
                  <a:tcPr marL="47625" marR="47625" marT="28575" marB="28575">
                    <a:lnL w="9525" cap="flat" cmpd="sng" algn="ctr">
                      <a:solidFill>
                        <a:srgbClr val="E0DFE3"/>
                      </a:solidFill>
                      <a:prstDash val="solid"/>
                      <a:round/>
                      <a:headEnd type="none" w="med" len="med"/>
                      <a:tailEnd type="none" w="med" len="med"/>
                    </a:lnL>
                    <a:lnR w="9525" cap="flat" cmpd="sng" algn="ctr">
                      <a:solidFill>
                        <a:srgbClr val="E0DFE3"/>
                      </a:solidFill>
                      <a:prstDash val="solid"/>
                      <a:round/>
                      <a:headEnd type="none" w="med" len="med"/>
                      <a:tailEnd type="none" w="med" len="med"/>
                    </a:lnR>
                    <a:lnT w="9525" cap="flat" cmpd="sng" algn="ctr">
                      <a:solidFill>
                        <a:srgbClr val="E0DFE3"/>
                      </a:solidFill>
                      <a:prstDash val="solid"/>
                      <a:round/>
                      <a:headEnd type="none" w="med" len="med"/>
                      <a:tailEnd type="none" w="med" len="med"/>
                    </a:lnT>
                    <a:lnB w="9525" cap="flat" cmpd="sng" algn="ctr">
                      <a:solidFill>
                        <a:srgbClr val="E0DFE3"/>
                      </a:solidFill>
                      <a:prstDash val="solid"/>
                      <a:round/>
                      <a:headEnd type="none" w="med" len="med"/>
                      <a:tailEnd type="none" w="med" len="med"/>
                    </a:lnB>
                    <a:solidFill>
                      <a:srgbClr val="FFFFFF"/>
                    </a:solidFill>
                  </a:tcPr>
                </a:tc>
                <a:tc>
                  <a:txBody>
                    <a:bodyPr/>
                    <a:lstStyle/>
                    <a:p>
                      <a:pPr algn="l" fontAlgn="base"/>
                      <a:r>
                        <a:rPr lang="ru-RU" sz="1400" b="0" dirty="0" smtClean="0">
                          <a:effectLst/>
                          <a:latin typeface="inherit"/>
                        </a:rPr>
                        <a:t>Иммунодепрессанты (артрит)</a:t>
                      </a:r>
                      <a:endParaRPr lang="en-US" sz="1400" b="0" dirty="0">
                        <a:effectLst/>
                        <a:latin typeface="inherit"/>
                      </a:endParaRPr>
                    </a:p>
                  </a:txBody>
                  <a:tcPr marL="47625" marR="47625" marT="28575" marB="28575">
                    <a:lnL w="9525" cap="flat" cmpd="sng" algn="ctr">
                      <a:solidFill>
                        <a:srgbClr val="E0DFE3"/>
                      </a:solidFill>
                      <a:prstDash val="solid"/>
                      <a:round/>
                      <a:headEnd type="none" w="med" len="med"/>
                      <a:tailEnd type="none" w="med" len="med"/>
                    </a:lnL>
                    <a:lnR w="9525" cap="flat" cmpd="sng" algn="ctr">
                      <a:solidFill>
                        <a:srgbClr val="E0DFE3"/>
                      </a:solidFill>
                      <a:prstDash val="solid"/>
                      <a:round/>
                      <a:headEnd type="none" w="med" len="med"/>
                      <a:tailEnd type="none" w="med" len="med"/>
                    </a:lnR>
                    <a:lnT w="9525" cap="flat" cmpd="sng" algn="ctr">
                      <a:solidFill>
                        <a:srgbClr val="E0DFE3"/>
                      </a:solidFill>
                      <a:prstDash val="solid"/>
                      <a:round/>
                      <a:headEnd type="none" w="med" len="med"/>
                      <a:tailEnd type="none" w="med" len="med"/>
                    </a:lnT>
                    <a:lnB w="9525" cap="flat" cmpd="sng" algn="ctr">
                      <a:solidFill>
                        <a:srgbClr val="E0DFE3"/>
                      </a:solidFill>
                      <a:prstDash val="solid"/>
                      <a:round/>
                      <a:headEnd type="none" w="med" len="med"/>
                      <a:tailEnd type="none" w="med" len="med"/>
                    </a:lnB>
                    <a:solidFill>
                      <a:srgbClr val="FFFFFF"/>
                    </a:solidFill>
                  </a:tcPr>
                </a:tc>
                <a:tc>
                  <a:txBody>
                    <a:bodyPr/>
                    <a:lstStyle/>
                    <a:p>
                      <a:pPr algn="ctr" fontAlgn="base"/>
                      <a:r>
                        <a:rPr lang="en-US" sz="1400" b="0" dirty="0">
                          <a:effectLst/>
                          <a:latin typeface="inherit"/>
                        </a:rPr>
                        <a:t>2</a:t>
                      </a:r>
                    </a:p>
                  </a:txBody>
                  <a:tcPr marL="47625" marR="47625" marT="28575" marB="28575">
                    <a:lnL w="9525" cap="flat" cmpd="sng" algn="ctr">
                      <a:solidFill>
                        <a:srgbClr val="E0DFE3"/>
                      </a:solidFill>
                      <a:prstDash val="solid"/>
                      <a:round/>
                      <a:headEnd type="none" w="med" len="med"/>
                      <a:tailEnd type="none" w="med" len="med"/>
                    </a:lnL>
                    <a:lnR w="9525" cap="flat" cmpd="sng" algn="ctr">
                      <a:solidFill>
                        <a:srgbClr val="E0DFE3"/>
                      </a:solidFill>
                      <a:prstDash val="solid"/>
                      <a:round/>
                      <a:headEnd type="none" w="med" len="med"/>
                      <a:tailEnd type="none" w="med" len="med"/>
                    </a:lnR>
                    <a:lnT w="9525" cap="flat" cmpd="sng" algn="ctr">
                      <a:solidFill>
                        <a:srgbClr val="E0DFE3"/>
                      </a:solidFill>
                      <a:prstDash val="solid"/>
                      <a:round/>
                      <a:headEnd type="none" w="med" len="med"/>
                      <a:tailEnd type="none" w="med" len="med"/>
                    </a:lnT>
                    <a:lnB w="9525" cap="flat" cmpd="sng" algn="ctr">
                      <a:solidFill>
                        <a:srgbClr val="E0DFE3"/>
                      </a:solidFill>
                      <a:prstDash val="solid"/>
                      <a:round/>
                      <a:headEnd type="none" w="med" len="med"/>
                      <a:tailEnd type="none" w="med" len="med"/>
                    </a:lnB>
                    <a:solidFill>
                      <a:srgbClr val="FFFFFF"/>
                    </a:solidFill>
                  </a:tcPr>
                </a:tc>
                <a:tc>
                  <a:txBody>
                    <a:bodyPr/>
                    <a:lstStyle/>
                    <a:p>
                      <a:pPr algn="ctr" fontAlgn="base"/>
                      <a:r>
                        <a:rPr lang="en-US" sz="1400" b="0" dirty="0" err="1">
                          <a:effectLst/>
                          <a:latin typeface="inherit"/>
                        </a:rPr>
                        <a:t>Remicade</a:t>
                      </a:r>
                      <a:endParaRPr lang="en-US" sz="1400" b="0" dirty="0">
                        <a:effectLst/>
                        <a:latin typeface="inherit"/>
                      </a:endParaRPr>
                    </a:p>
                  </a:txBody>
                  <a:tcPr marL="47625" marR="47625" marT="28575" marB="28575">
                    <a:lnL w="9525" cap="flat" cmpd="sng" algn="ctr">
                      <a:solidFill>
                        <a:srgbClr val="E0DFE3"/>
                      </a:solidFill>
                      <a:prstDash val="solid"/>
                      <a:round/>
                      <a:headEnd type="none" w="med" len="med"/>
                      <a:tailEnd type="none" w="med" len="med"/>
                    </a:lnL>
                    <a:lnR w="9525" cap="flat" cmpd="sng" algn="ctr">
                      <a:solidFill>
                        <a:srgbClr val="E0DFE3"/>
                      </a:solidFill>
                      <a:prstDash val="solid"/>
                      <a:round/>
                      <a:headEnd type="none" w="med" len="med"/>
                      <a:tailEnd type="none" w="med" len="med"/>
                    </a:lnR>
                    <a:lnT w="9525" cap="flat" cmpd="sng" algn="ctr">
                      <a:solidFill>
                        <a:srgbClr val="E0DFE3"/>
                      </a:solidFill>
                      <a:prstDash val="solid"/>
                      <a:round/>
                      <a:headEnd type="none" w="med" len="med"/>
                      <a:tailEnd type="none" w="med" len="med"/>
                    </a:lnT>
                    <a:lnB w="9525" cap="flat" cmpd="sng" algn="ctr">
                      <a:solidFill>
                        <a:srgbClr val="E0DFE3"/>
                      </a:solidFill>
                      <a:prstDash val="solid"/>
                      <a:round/>
                      <a:headEnd type="none" w="med" len="med"/>
                      <a:tailEnd type="none" w="med" len="med"/>
                    </a:lnB>
                    <a:solidFill>
                      <a:srgbClr val="FFFFFF"/>
                    </a:solidFill>
                  </a:tcPr>
                </a:tc>
                <a:tc>
                  <a:txBody>
                    <a:bodyPr/>
                    <a:lstStyle/>
                    <a:p>
                      <a:pPr algn="ctr" fontAlgn="base"/>
                      <a:r>
                        <a:rPr lang="en-US" sz="1400" b="0" dirty="0">
                          <a:effectLst/>
                          <a:latin typeface="inherit"/>
                        </a:rPr>
                        <a:t>Merck/Johnson &amp; Johnson</a:t>
                      </a:r>
                    </a:p>
                  </a:txBody>
                  <a:tcPr marL="47625" marR="47625" marT="28575" marB="28575">
                    <a:lnL w="9525" cap="flat" cmpd="sng" algn="ctr">
                      <a:solidFill>
                        <a:srgbClr val="E0DFE3"/>
                      </a:solidFill>
                      <a:prstDash val="solid"/>
                      <a:round/>
                      <a:headEnd type="none" w="med" len="med"/>
                      <a:tailEnd type="none" w="med" len="med"/>
                    </a:lnL>
                    <a:lnR w="9525" cap="flat" cmpd="sng" algn="ctr">
                      <a:solidFill>
                        <a:srgbClr val="E0DFE3"/>
                      </a:solidFill>
                      <a:prstDash val="solid"/>
                      <a:round/>
                      <a:headEnd type="none" w="med" len="med"/>
                      <a:tailEnd type="none" w="med" len="med"/>
                    </a:lnR>
                    <a:lnT w="9525" cap="flat" cmpd="sng" algn="ctr">
                      <a:solidFill>
                        <a:srgbClr val="E0DFE3"/>
                      </a:solidFill>
                      <a:prstDash val="solid"/>
                      <a:round/>
                      <a:headEnd type="none" w="med" len="med"/>
                      <a:tailEnd type="none" w="med" len="med"/>
                    </a:lnT>
                    <a:lnB w="9525" cap="flat" cmpd="sng" algn="ctr">
                      <a:solidFill>
                        <a:srgbClr val="E0DFE3"/>
                      </a:solidFill>
                      <a:prstDash val="solid"/>
                      <a:round/>
                      <a:headEnd type="none" w="med" len="med"/>
                      <a:tailEnd type="none" w="med" len="med"/>
                    </a:lnB>
                    <a:solidFill>
                      <a:srgbClr val="FFFFFF"/>
                    </a:solidFill>
                  </a:tcPr>
                </a:tc>
              </a:tr>
              <a:tr h="342000">
                <a:tc>
                  <a:txBody>
                    <a:bodyPr/>
                    <a:lstStyle/>
                    <a:p>
                      <a:pPr algn="l" fontAlgn="base"/>
                      <a:r>
                        <a:rPr lang="ru-RU" sz="1400" b="0" dirty="0" smtClean="0">
                          <a:effectLst/>
                          <a:latin typeface="inherit"/>
                        </a:rPr>
                        <a:t>Инсулин человека</a:t>
                      </a:r>
                      <a:endParaRPr lang="en-US" sz="1400" b="0" dirty="0">
                        <a:effectLst/>
                        <a:latin typeface="inherit"/>
                      </a:endParaRPr>
                    </a:p>
                  </a:txBody>
                  <a:tcPr marL="47625" marR="47625" marT="28575" marB="28575">
                    <a:lnL w="9525" cap="flat" cmpd="sng" algn="ctr">
                      <a:solidFill>
                        <a:srgbClr val="E0DFE3"/>
                      </a:solidFill>
                      <a:prstDash val="solid"/>
                      <a:round/>
                      <a:headEnd type="none" w="med" len="med"/>
                      <a:tailEnd type="none" w="med" len="med"/>
                    </a:lnL>
                    <a:lnR w="9525" cap="flat" cmpd="sng" algn="ctr">
                      <a:solidFill>
                        <a:srgbClr val="E0DFE3"/>
                      </a:solidFill>
                      <a:prstDash val="solid"/>
                      <a:round/>
                      <a:headEnd type="none" w="med" len="med"/>
                      <a:tailEnd type="none" w="med" len="med"/>
                    </a:lnR>
                    <a:lnT w="9525" cap="flat" cmpd="sng" algn="ctr">
                      <a:solidFill>
                        <a:srgbClr val="E0DFE3"/>
                      </a:solidFill>
                      <a:prstDash val="solid"/>
                      <a:round/>
                      <a:headEnd type="none" w="med" len="med"/>
                      <a:tailEnd type="none" w="med" len="med"/>
                    </a:lnT>
                    <a:lnB w="9525" cap="flat" cmpd="sng" algn="ctr">
                      <a:solidFill>
                        <a:srgbClr val="E0DFE3"/>
                      </a:solidFill>
                      <a:prstDash val="solid"/>
                      <a:round/>
                      <a:headEnd type="none" w="med" len="med"/>
                      <a:tailEnd type="none" w="med" len="med"/>
                    </a:lnB>
                    <a:solidFill>
                      <a:srgbClr val="FFFFFF"/>
                    </a:solidFill>
                  </a:tcPr>
                </a:tc>
                <a:tc>
                  <a:txBody>
                    <a:bodyPr/>
                    <a:lstStyle/>
                    <a:p>
                      <a:pPr algn="l" fontAlgn="base"/>
                      <a:r>
                        <a:rPr lang="ru-RU" sz="1400" b="0" dirty="0" smtClean="0">
                          <a:effectLst/>
                          <a:latin typeface="inherit"/>
                        </a:rPr>
                        <a:t>Диабет</a:t>
                      </a:r>
                      <a:endParaRPr lang="en-US" sz="1400" b="0" dirty="0">
                        <a:effectLst/>
                        <a:latin typeface="inherit"/>
                      </a:endParaRPr>
                    </a:p>
                  </a:txBody>
                  <a:tcPr marL="47625" marR="47625" marT="28575" marB="28575">
                    <a:lnL w="9525" cap="flat" cmpd="sng" algn="ctr">
                      <a:solidFill>
                        <a:srgbClr val="E0DFE3"/>
                      </a:solidFill>
                      <a:prstDash val="solid"/>
                      <a:round/>
                      <a:headEnd type="none" w="med" len="med"/>
                      <a:tailEnd type="none" w="med" len="med"/>
                    </a:lnL>
                    <a:lnR w="9525" cap="flat" cmpd="sng" algn="ctr">
                      <a:solidFill>
                        <a:srgbClr val="E0DFE3"/>
                      </a:solidFill>
                      <a:prstDash val="solid"/>
                      <a:round/>
                      <a:headEnd type="none" w="med" len="med"/>
                      <a:tailEnd type="none" w="med" len="med"/>
                    </a:lnR>
                    <a:lnT w="9525" cap="flat" cmpd="sng" algn="ctr">
                      <a:solidFill>
                        <a:srgbClr val="E0DFE3"/>
                      </a:solidFill>
                      <a:prstDash val="solid"/>
                      <a:round/>
                      <a:headEnd type="none" w="med" len="med"/>
                      <a:tailEnd type="none" w="med" len="med"/>
                    </a:lnT>
                    <a:lnB w="9525" cap="flat" cmpd="sng" algn="ctr">
                      <a:solidFill>
                        <a:srgbClr val="E0DFE3"/>
                      </a:solidFill>
                      <a:prstDash val="solid"/>
                      <a:round/>
                      <a:headEnd type="none" w="med" len="med"/>
                      <a:tailEnd type="none" w="med" len="med"/>
                    </a:lnB>
                    <a:solidFill>
                      <a:srgbClr val="FFFFFF"/>
                    </a:solidFill>
                  </a:tcPr>
                </a:tc>
                <a:tc>
                  <a:txBody>
                    <a:bodyPr/>
                    <a:lstStyle/>
                    <a:p>
                      <a:pPr algn="ctr" fontAlgn="base"/>
                      <a:r>
                        <a:rPr lang="en-US" sz="1400" b="0" dirty="0">
                          <a:effectLst/>
                          <a:latin typeface="inherit"/>
                        </a:rPr>
                        <a:t>3</a:t>
                      </a:r>
                    </a:p>
                  </a:txBody>
                  <a:tcPr marL="47625" marR="47625" marT="28575" marB="28575">
                    <a:lnL w="9525" cap="flat" cmpd="sng" algn="ctr">
                      <a:solidFill>
                        <a:srgbClr val="E0DFE3"/>
                      </a:solidFill>
                      <a:prstDash val="solid"/>
                      <a:round/>
                      <a:headEnd type="none" w="med" len="med"/>
                      <a:tailEnd type="none" w="med" len="med"/>
                    </a:lnL>
                    <a:lnR w="9525" cap="flat" cmpd="sng" algn="ctr">
                      <a:solidFill>
                        <a:srgbClr val="E0DFE3"/>
                      </a:solidFill>
                      <a:prstDash val="solid"/>
                      <a:round/>
                      <a:headEnd type="none" w="med" len="med"/>
                      <a:tailEnd type="none" w="med" len="med"/>
                    </a:lnR>
                    <a:lnT w="9525" cap="flat" cmpd="sng" algn="ctr">
                      <a:solidFill>
                        <a:srgbClr val="E0DFE3"/>
                      </a:solidFill>
                      <a:prstDash val="solid"/>
                      <a:round/>
                      <a:headEnd type="none" w="med" len="med"/>
                      <a:tailEnd type="none" w="med" len="med"/>
                    </a:lnT>
                    <a:lnB w="9525" cap="flat" cmpd="sng" algn="ctr">
                      <a:solidFill>
                        <a:srgbClr val="E0DFE3"/>
                      </a:solidFill>
                      <a:prstDash val="solid"/>
                      <a:round/>
                      <a:headEnd type="none" w="med" len="med"/>
                      <a:tailEnd type="none" w="med" len="med"/>
                    </a:lnB>
                    <a:solidFill>
                      <a:srgbClr val="FFFFFF"/>
                    </a:solidFill>
                  </a:tcPr>
                </a:tc>
                <a:tc>
                  <a:txBody>
                    <a:bodyPr/>
                    <a:lstStyle/>
                    <a:p>
                      <a:pPr algn="ctr" fontAlgn="base"/>
                      <a:r>
                        <a:rPr lang="en-US" sz="1400" b="0" dirty="0">
                          <a:effectLst/>
                          <a:latin typeface="inherit"/>
                        </a:rPr>
                        <a:t>Humalog</a:t>
                      </a:r>
                    </a:p>
                  </a:txBody>
                  <a:tcPr marL="47625" marR="47625" marT="28575" marB="28575">
                    <a:lnL w="9525" cap="flat" cmpd="sng" algn="ctr">
                      <a:solidFill>
                        <a:srgbClr val="E0DFE3"/>
                      </a:solidFill>
                      <a:prstDash val="solid"/>
                      <a:round/>
                      <a:headEnd type="none" w="med" len="med"/>
                      <a:tailEnd type="none" w="med" len="med"/>
                    </a:lnL>
                    <a:lnR w="9525" cap="flat" cmpd="sng" algn="ctr">
                      <a:solidFill>
                        <a:srgbClr val="E0DFE3"/>
                      </a:solidFill>
                      <a:prstDash val="solid"/>
                      <a:round/>
                      <a:headEnd type="none" w="med" len="med"/>
                      <a:tailEnd type="none" w="med" len="med"/>
                    </a:lnR>
                    <a:lnT w="9525" cap="flat" cmpd="sng" algn="ctr">
                      <a:solidFill>
                        <a:srgbClr val="E0DFE3"/>
                      </a:solidFill>
                      <a:prstDash val="solid"/>
                      <a:round/>
                      <a:headEnd type="none" w="med" len="med"/>
                      <a:tailEnd type="none" w="med" len="med"/>
                    </a:lnT>
                    <a:lnB w="9525" cap="flat" cmpd="sng" algn="ctr">
                      <a:solidFill>
                        <a:srgbClr val="E0DFE3"/>
                      </a:solidFill>
                      <a:prstDash val="solid"/>
                      <a:round/>
                      <a:headEnd type="none" w="med" len="med"/>
                      <a:tailEnd type="none" w="med" len="med"/>
                    </a:lnB>
                    <a:solidFill>
                      <a:srgbClr val="FFFFFF"/>
                    </a:solidFill>
                  </a:tcPr>
                </a:tc>
                <a:tc>
                  <a:txBody>
                    <a:bodyPr/>
                    <a:lstStyle/>
                    <a:p>
                      <a:pPr algn="ctr" fontAlgn="base"/>
                      <a:r>
                        <a:rPr lang="en-US" sz="1400" b="0" dirty="0">
                          <a:effectLst/>
                          <a:latin typeface="inherit"/>
                        </a:rPr>
                        <a:t>Eli Lilly</a:t>
                      </a:r>
                    </a:p>
                  </a:txBody>
                  <a:tcPr marL="47625" marR="47625" marT="28575" marB="28575">
                    <a:lnL w="9525" cap="flat" cmpd="sng" algn="ctr">
                      <a:solidFill>
                        <a:srgbClr val="E0DFE3"/>
                      </a:solidFill>
                      <a:prstDash val="solid"/>
                      <a:round/>
                      <a:headEnd type="none" w="med" len="med"/>
                      <a:tailEnd type="none" w="med" len="med"/>
                    </a:lnL>
                    <a:lnR w="9525" cap="flat" cmpd="sng" algn="ctr">
                      <a:solidFill>
                        <a:srgbClr val="E0DFE3"/>
                      </a:solidFill>
                      <a:prstDash val="solid"/>
                      <a:round/>
                      <a:headEnd type="none" w="med" len="med"/>
                      <a:tailEnd type="none" w="med" len="med"/>
                    </a:lnR>
                    <a:lnT w="9525" cap="flat" cmpd="sng" algn="ctr">
                      <a:solidFill>
                        <a:srgbClr val="E0DFE3"/>
                      </a:solidFill>
                      <a:prstDash val="solid"/>
                      <a:round/>
                      <a:headEnd type="none" w="med" len="med"/>
                      <a:tailEnd type="none" w="med" len="med"/>
                    </a:lnT>
                    <a:lnB w="9525" cap="flat" cmpd="sng" algn="ctr">
                      <a:solidFill>
                        <a:srgbClr val="E0DFE3"/>
                      </a:solidFill>
                      <a:prstDash val="solid"/>
                      <a:round/>
                      <a:headEnd type="none" w="med" len="med"/>
                      <a:tailEnd type="none" w="med" len="med"/>
                    </a:lnB>
                    <a:solidFill>
                      <a:srgbClr val="FFFFFF"/>
                    </a:solidFill>
                  </a:tcPr>
                </a:tc>
              </a:tr>
              <a:tr h="824822">
                <a:tc>
                  <a:txBody>
                    <a:bodyPr/>
                    <a:lstStyle/>
                    <a:p>
                      <a:pPr algn="l" fontAlgn="base"/>
                      <a:r>
                        <a:rPr lang="ru-RU" sz="1400" b="0" dirty="0" smtClean="0">
                          <a:effectLst/>
                          <a:latin typeface="inherit"/>
                        </a:rPr>
                        <a:t>р-ФСГ</a:t>
                      </a:r>
                      <a:r>
                        <a:rPr lang="ru-RU" sz="1400" b="0" baseline="0" dirty="0" smtClean="0">
                          <a:effectLst/>
                          <a:latin typeface="inherit"/>
                        </a:rPr>
                        <a:t> фолитропин альфа</a:t>
                      </a:r>
                      <a:endParaRPr lang="en-US" sz="1400" b="0" dirty="0">
                        <a:effectLst/>
                        <a:latin typeface="inherit"/>
                      </a:endParaRPr>
                    </a:p>
                  </a:txBody>
                  <a:tcPr marL="47625" marR="47625" marT="28575" marB="28575">
                    <a:lnL w="9525" cap="flat" cmpd="sng" algn="ctr">
                      <a:solidFill>
                        <a:srgbClr val="E0DFE3"/>
                      </a:solidFill>
                      <a:prstDash val="solid"/>
                      <a:round/>
                      <a:headEnd type="none" w="med" len="med"/>
                      <a:tailEnd type="none" w="med" len="med"/>
                    </a:lnL>
                    <a:lnR w="9525" cap="flat" cmpd="sng" algn="ctr">
                      <a:solidFill>
                        <a:srgbClr val="E0DFE3"/>
                      </a:solidFill>
                      <a:prstDash val="solid"/>
                      <a:round/>
                      <a:headEnd type="none" w="med" len="med"/>
                      <a:tailEnd type="none" w="med" len="med"/>
                    </a:lnR>
                    <a:lnT w="9525" cap="flat" cmpd="sng" algn="ctr">
                      <a:solidFill>
                        <a:srgbClr val="E0DFE3"/>
                      </a:solidFill>
                      <a:prstDash val="solid"/>
                      <a:round/>
                      <a:headEnd type="none" w="med" len="med"/>
                      <a:tailEnd type="none" w="med" len="med"/>
                    </a:lnT>
                    <a:lnB w="9525" cap="flat" cmpd="sng" algn="ctr">
                      <a:solidFill>
                        <a:srgbClr val="E0DFE3"/>
                      </a:solidFill>
                      <a:prstDash val="solid"/>
                      <a:round/>
                      <a:headEnd type="none" w="med" len="med"/>
                      <a:tailEnd type="none" w="med" len="med"/>
                    </a:lnB>
                    <a:solidFill>
                      <a:srgbClr val="FFFFFF"/>
                    </a:solidFill>
                  </a:tcPr>
                </a:tc>
                <a:tc>
                  <a:txBody>
                    <a:bodyPr/>
                    <a:lstStyle/>
                    <a:p>
                      <a:pPr algn="l" fontAlgn="base"/>
                      <a:r>
                        <a:rPr lang="ru-RU" sz="1400" b="0" dirty="0" smtClean="0">
                          <a:effectLst/>
                          <a:latin typeface="inherit"/>
                        </a:rPr>
                        <a:t>Половые гормоны и модуляторы половой системы (ЭКО)</a:t>
                      </a:r>
                      <a:endParaRPr lang="en-US" sz="1400" b="0" dirty="0">
                        <a:effectLst/>
                        <a:latin typeface="inherit"/>
                      </a:endParaRPr>
                    </a:p>
                  </a:txBody>
                  <a:tcPr marL="47625" marR="47625" marT="28575" marB="28575">
                    <a:lnL w="9525" cap="flat" cmpd="sng" algn="ctr">
                      <a:solidFill>
                        <a:srgbClr val="E0DFE3"/>
                      </a:solidFill>
                      <a:prstDash val="solid"/>
                      <a:round/>
                      <a:headEnd type="none" w="med" len="med"/>
                      <a:tailEnd type="none" w="med" len="med"/>
                    </a:lnL>
                    <a:lnR w="9525" cap="flat" cmpd="sng" algn="ctr">
                      <a:solidFill>
                        <a:srgbClr val="E0DFE3"/>
                      </a:solidFill>
                      <a:prstDash val="solid"/>
                      <a:round/>
                      <a:headEnd type="none" w="med" len="med"/>
                      <a:tailEnd type="none" w="med" len="med"/>
                    </a:lnR>
                    <a:lnT w="9525" cap="flat" cmpd="sng" algn="ctr">
                      <a:solidFill>
                        <a:srgbClr val="E0DFE3"/>
                      </a:solidFill>
                      <a:prstDash val="solid"/>
                      <a:round/>
                      <a:headEnd type="none" w="med" len="med"/>
                      <a:tailEnd type="none" w="med" len="med"/>
                    </a:lnT>
                    <a:lnB w="9525" cap="flat" cmpd="sng" algn="ctr">
                      <a:solidFill>
                        <a:srgbClr val="E0DFE3"/>
                      </a:solidFill>
                      <a:prstDash val="solid"/>
                      <a:round/>
                      <a:headEnd type="none" w="med" len="med"/>
                      <a:tailEnd type="none" w="med" len="med"/>
                    </a:lnB>
                    <a:solidFill>
                      <a:srgbClr val="FFFFFF"/>
                    </a:solidFill>
                  </a:tcPr>
                </a:tc>
                <a:tc>
                  <a:txBody>
                    <a:bodyPr/>
                    <a:lstStyle/>
                    <a:p>
                      <a:pPr algn="ctr" fontAlgn="base"/>
                      <a:r>
                        <a:rPr lang="en-US" sz="1400" b="0" dirty="0">
                          <a:effectLst/>
                          <a:latin typeface="inherit"/>
                        </a:rPr>
                        <a:t>1</a:t>
                      </a:r>
                    </a:p>
                  </a:txBody>
                  <a:tcPr marL="47625" marR="47625" marT="28575" marB="28575">
                    <a:lnL w="9525" cap="flat" cmpd="sng" algn="ctr">
                      <a:solidFill>
                        <a:srgbClr val="E0DFE3"/>
                      </a:solidFill>
                      <a:prstDash val="solid"/>
                      <a:round/>
                      <a:headEnd type="none" w="med" len="med"/>
                      <a:tailEnd type="none" w="med" len="med"/>
                    </a:lnL>
                    <a:lnR w="9525" cap="flat" cmpd="sng" algn="ctr">
                      <a:solidFill>
                        <a:srgbClr val="E0DFE3"/>
                      </a:solidFill>
                      <a:prstDash val="solid"/>
                      <a:round/>
                      <a:headEnd type="none" w="med" len="med"/>
                      <a:tailEnd type="none" w="med" len="med"/>
                    </a:lnR>
                    <a:lnT w="9525" cap="flat" cmpd="sng" algn="ctr">
                      <a:solidFill>
                        <a:srgbClr val="E0DFE3"/>
                      </a:solidFill>
                      <a:prstDash val="solid"/>
                      <a:round/>
                      <a:headEnd type="none" w="med" len="med"/>
                      <a:tailEnd type="none" w="med" len="med"/>
                    </a:lnT>
                    <a:lnB w="9525" cap="flat" cmpd="sng" algn="ctr">
                      <a:solidFill>
                        <a:srgbClr val="E0DFE3"/>
                      </a:solidFill>
                      <a:prstDash val="solid"/>
                      <a:round/>
                      <a:headEnd type="none" w="med" len="med"/>
                      <a:tailEnd type="none" w="med" len="med"/>
                    </a:lnB>
                    <a:solidFill>
                      <a:srgbClr val="FFFFFF"/>
                    </a:solidFill>
                  </a:tcPr>
                </a:tc>
                <a:tc>
                  <a:txBody>
                    <a:bodyPr/>
                    <a:lstStyle/>
                    <a:p>
                      <a:pPr algn="ctr" fontAlgn="base"/>
                      <a:r>
                        <a:rPr lang="en-US" sz="1400" b="0" dirty="0" err="1">
                          <a:effectLst/>
                          <a:latin typeface="inherit"/>
                        </a:rPr>
                        <a:t>Gonal</a:t>
                      </a:r>
                      <a:r>
                        <a:rPr lang="en-US" sz="1400" b="0" dirty="0">
                          <a:effectLst/>
                          <a:latin typeface="inherit"/>
                        </a:rPr>
                        <a:t>-F</a:t>
                      </a:r>
                    </a:p>
                  </a:txBody>
                  <a:tcPr marL="47625" marR="47625" marT="28575" marB="28575">
                    <a:lnL w="9525" cap="flat" cmpd="sng" algn="ctr">
                      <a:solidFill>
                        <a:srgbClr val="E0DFE3"/>
                      </a:solidFill>
                      <a:prstDash val="solid"/>
                      <a:round/>
                      <a:headEnd type="none" w="med" len="med"/>
                      <a:tailEnd type="none" w="med" len="med"/>
                    </a:lnL>
                    <a:lnR w="9525" cap="flat" cmpd="sng" algn="ctr">
                      <a:solidFill>
                        <a:srgbClr val="E0DFE3"/>
                      </a:solidFill>
                      <a:prstDash val="solid"/>
                      <a:round/>
                      <a:headEnd type="none" w="med" len="med"/>
                      <a:tailEnd type="none" w="med" len="med"/>
                    </a:lnR>
                    <a:lnT w="9525" cap="flat" cmpd="sng" algn="ctr">
                      <a:solidFill>
                        <a:srgbClr val="E0DFE3"/>
                      </a:solidFill>
                      <a:prstDash val="solid"/>
                      <a:round/>
                      <a:headEnd type="none" w="med" len="med"/>
                      <a:tailEnd type="none" w="med" len="med"/>
                    </a:lnT>
                    <a:lnB w="9525" cap="flat" cmpd="sng" algn="ctr">
                      <a:solidFill>
                        <a:srgbClr val="E0DFE3"/>
                      </a:solidFill>
                      <a:prstDash val="solid"/>
                      <a:round/>
                      <a:headEnd type="none" w="med" len="med"/>
                      <a:tailEnd type="none" w="med" len="med"/>
                    </a:lnB>
                    <a:solidFill>
                      <a:srgbClr val="FFFFFF"/>
                    </a:solidFill>
                  </a:tcPr>
                </a:tc>
                <a:tc>
                  <a:txBody>
                    <a:bodyPr/>
                    <a:lstStyle/>
                    <a:p>
                      <a:pPr algn="ctr" fontAlgn="base"/>
                      <a:r>
                        <a:rPr lang="en-US" sz="1400" b="0" dirty="0">
                          <a:effectLst/>
                          <a:latin typeface="inherit"/>
                        </a:rPr>
                        <a:t>Merck </a:t>
                      </a:r>
                      <a:r>
                        <a:rPr lang="en-US" sz="1400" b="0" dirty="0" err="1">
                          <a:effectLst/>
                          <a:latin typeface="inherit"/>
                        </a:rPr>
                        <a:t>Serono</a:t>
                      </a:r>
                      <a:endParaRPr lang="en-US" sz="1400" b="0" dirty="0">
                        <a:effectLst/>
                        <a:latin typeface="inherit"/>
                      </a:endParaRPr>
                    </a:p>
                  </a:txBody>
                  <a:tcPr marL="47625" marR="47625" marT="28575" marB="28575">
                    <a:lnL w="9525" cap="flat" cmpd="sng" algn="ctr">
                      <a:solidFill>
                        <a:srgbClr val="E0DFE3"/>
                      </a:solidFill>
                      <a:prstDash val="solid"/>
                      <a:round/>
                      <a:headEnd type="none" w="med" len="med"/>
                      <a:tailEnd type="none" w="med" len="med"/>
                    </a:lnL>
                    <a:lnR w="9525" cap="flat" cmpd="sng" algn="ctr">
                      <a:solidFill>
                        <a:srgbClr val="E0DFE3"/>
                      </a:solidFill>
                      <a:prstDash val="solid"/>
                      <a:round/>
                      <a:headEnd type="none" w="med" len="med"/>
                      <a:tailEnd type="none" w="med" len="med"/>
                    </a:lnR>
                    <a:lnT w="9525" cap="flat" cmpd="sng" algn="ctr">
                      <a:solidFill>
                        <a:srgbClr val="E0DFE3"/>
                      </a:solidFill>
                      <a:prstDash val="solid"/>
                      <a:round/>
                      <a:headEnd type="none" w="med" len="med"/>
                      <a:tailEnd type="none" w="med" len="med"/>
                    </a:lnT>
                    <a:lnB w="9525" cap="flat" cmpd="sng" algn="ctr">
                      <a:solidFill>
                        <a:srgbClr val="E0DFE3"/>
                      </a:solidFill>
                      <a:prstDash val="solid"/>
                      <a:round/>
                      <a:headEnd type="none" w="med" len="med"/>
                      <a:tailEnd type="none" w="med" len="med"/>
                    </a:lnB>
                    <a:solidFill>
                      <a:srgbClr val="FFFFFF"/>
                    </a:solidFill>
                  </a:tcPr>
                </a:tc>
              </a:tr>
              <a:tr h="342000">
                <a:tc>
                  <a:txBody>
                    <a:bodyPr/>
                    <a:lstStyle/>
                    <a:p>
                      <a:pPr algn="l" fontAlgn="base"/>
                      <a:r>
                        <a:rPr lang="ru-RU" sz="1400" b="1" dirty="0" smtClean="0">
                          <a:solidFill>
                            <a:srgbClr val="FF0000"/>
                          </a:solidFill>
                          <a:effectLst/>
                          <a:latin typeface="inherit"/>
                        </a:rPr>
                        <a:t>Всего</a:t>
                      </a:r>
                      <a:endParaRPr lang="en-US" sz="1400" b="0" dirty="0">
                        <a:solidFill>
                          <a:srgbClr val="FF0000"/>
                        </a:solidFill>
                        <a:effectLst/>
                        <a:latin typeface="inherit"/>
                      </a:endParaRPr>
                    </a:p>
                  </a:txBody>
                  <a:tcPr marL="47625" marR="47625" marT="28575" marB="28575">
                    <a:lnL w="9525" cap="flat" cmpd="sng" algn="ctr">
                      <a:solidFill>
                        <a:srgbClr val="E0DFE3"/>
                      </a:solidFill>
                      <a:prstDash val="solid"/>
                      <a:round/>
                      <a:headEnd type="none" w="med" len="med"/>
                      <a:tailEnd type="none" w="med" len="med"/>
                    </a:lnL>
                    <a:lnR w="9525" cap="flat" cmpd="sng" algn="ctr">
                      <a:solidFill>
                        <a:srgbClr val="E0DFE3"/>
                      </a:solidFill>
                      <a:prstDash val="solid"/>
                      <a:round/>
                      <a:headEnd type="none" w="med" len="med"/>
                      <a:tailEnd type="none" w="med" len="med"/>
                    </a:lnR>
                    <a:lnT w="9525" cap="flat" cmpd="sng" algn="ctr">
                      <a:solidFill>
                        <a:srgbClr val="E0DFE3"/>
                      </a:solidFill>
                      <a:prstDash val="solid"/>
                      <a:round/>
                      <a:headEnd type="none" w="med" len="med"/>
                      <a:tailEnd type="none" w="med" len="med"/>
                    </a:lnT>
                    <a:lnB w="9525" cap="flat" cmpd="sng" algn="ctr">
                      <a:solidFill>
                        <a:srgbClr val="E0DFE3"/>
                      </a:solidFill>
                      <a:prstDash val="solid"/>
                      <a:round/>
                      <a:headEnd type="none" w="med" len="med"/>
                      <a:tailEnd type="none" w="med" len="med"/>
                    </a:lnB>
                    <a:solidFill>
                      <a:srgbClr val="FFFFFF"/>
                    </a:solidFill>
                  </a:tcPr>
                </a:tc>
                <a:tc>
                  <a:txBody>
                    <a:bodyPr/>
                    <a:lstStyle/>
                    <a:p>
                      <a:pPr algn="l" fontAlgn="base"/>
                      <a:r>
                        <a:rPr lang="en-US" sz="1400" b="0" dirty="0">
                          <a:solidFill>
                            <a:srgbClr val="FF0000"/>
                          </a:solidFill>
                          <a:effectLst/>
                          <a:latin typeface="inherit"/>
                        </a:rPr>
                        <a:t> </a:t>
                      </a:r>
                    </a:p>
                  </a:txBody>
                  <a:tcPr marL="47625" marR="47625" marT="28575" marB="28575">
                    <a:lnL w="9525" cap="flat" cmpd="sng" algn="ctr">
                      <a:solidFill>
                        <a:srgbClr val="E0DFE3"/>
                      </a:solidFill>
                      <a:prstDash val="solid"/>
                      <a:round/>
                      <a:headEnd type="none" w="med" len="med"/>
                      <a:tailEnd type="none" w="med" len="med"/>
                    </a:lnL>
                    <a:lnR w="9525" cap="flat" cmpd="sng" algn="ctr">
                      <a:solidFill>
                        <a:srgbClr val="E0DFE3"/>
                      </a:solidFill>
                      <a:prstDash val="solid"/>
                      <a:round/>
                      <a:headEnd type="none" w="med" len="med"/>
                      <a:tailEnd type="none" w="med" len="med"/>
                    </a:lnR>
                    <a:lnT w="9525" cap="flat" cmpd="sng" algn="ctr">
                      <a:solidFill>
                        <a:srgbClr val="E0DFE3"/>
                      </a:solidFill>
                      <a:prstDash val="solid"/>
                      <a:round/>
                      <a:headEnd type="none" w="med" len="med"/>
                      <a:tailEnd type="none" w="med" len="med"/>
                    </a:lnT>
                    <a:lnB w="9525" cap="flat" cmpd="sng" algn="ctr">
                      <a:solidFill>
                        <a:srgbClr val="E0DFE3"/>
                      </a:solidFill>
                      <a:prstDash val="solid"/>
                      <a:round/>
                      <a:headEnd type="none" w="med" len="med"/>
                      <a:tailEnd type="none" w="med" len="med"/>
                    </a:lnB>
                    <a:solidFill>
                      <a:srgbClr val="FFFFFF"/>
                    </a:solidFill>
                  </a:tcPr>
                </a:tc>
                <a:tc>
                  <a:txBody>
                    <a:bodyPr/>
                    <a:lstStyle/>
                    <a:p>
                      <a:pPr algn="ctr" fontAlgn="base"/>
                      <a:r>
                        <a:rPr lang="en-US" sz="1400" b="1" dirty="0">
                          <a:solidFill>
                            <a:srgbClr val="FF0000"/>
                          </a:solidFill>
                          <a:effectLst/>
                          <a:latin typeface="inherit"/>
                        </a:rPr>
                        <a:t>8</a:t>
                      </a:r>
                      <a:endParaRPr lang="en-US" sz="1400" b="0" dirty="0">
                        <a:solidFill>
                          <a:srgbClr val="FF0000"/>
                        </a:solidFill>
                        <a:effectLst/>
                        <a:latin typeface="inherit"/>
                      </a:endParaRPr>
                    </a:p>
                  </a:txBody>
                  <a:tcPr marL="47625" marR="47625" marT="28575" marB="28575">
                    <a:lnL w="9525" cap="flat" cmpd="sng" algn="ctr">
                      <a:solidFill>
                        <a:srgbClr val="E0DFE3"/>
                      </a:solidFill>
                      <a:prstDash val="solid"/>
                      <a:round/>
                      <a:headEnd type="none" w="med" len="med"/>
                      <a:tailEnd type="none" w="med" len="med"/>
                    </a:lnL>
                    <a:lnR w="9525" cap="flat" cmpd="sng" algn="ctr">
                      <a:solidFill>
                        <a:srgbClr val="E0DFE3"/>
                      </a:solidFill>
                      <a:prstDash val="solid"/>
                      <a:round/>
                      <a:headEnd type="none" w="med" len="med"/>
                      <a:tailEnd type="none" w="med" len="med"/>
                    </a:lnR>
                    <a:lnT w="9525" cap="flat" cmpd="sng" algn="ctr">
                      <a:solidFill>
                        <a:srgbClr val="E0DFE3"/>
                      </a:solidFill>
                      <a:prstDash val="solid"/>
                      <a:round/>
                      <a:headEnd type="none" w="med" len="med"/>
                      <a:tailEnd type="none" w="med" len="med"/>
                    </a:lnT>
                    <a:lnB w="9525" cap="flat" cmpd="sng" algn="ctr">
                      <a:solidFill>
                        <a:srgbClr val="E0DFE3"/>
                      </a:solidFill>
                      <a:prstDash val="solid"/>
                      <a:round/>
                      <a:headEnd type="none" w="med" len="med"/>
                      <a:tailEnd type="none" w="med" len="med"/>
                    </a:lnB>
                    <a:solidFill>
                      <a:srgbClr val="FFFFFF"/>
                    </a:solidFill>
                  </a:tcPr>
                </a:tc>
                <a:tc>
                  <a:txBody>
                    <a:bodyPr/>
                    <a:lstStyle/>
                    <a:p>
                      <a:pPr algn="l" fontAlgn="base"/>
                      <a:r>
                        <a:rPr lang="en-US" sz="1400" b="0" dirty="0">
                          <a:solidFill>
                            <a:srgbClr val="FF0000"/>
                          </a:solidFill>
                          <a:effectLst/>
                          <a:latin typeface="inherit"/>
                        </a:rPr>
                        <a:t> </a:t>
                      </a:r>
                    </a:p>
                  </a:txBody>
                  <a:tcPr marL="47625" marR="47625" marT="28575" marB="28575">
                    <a:lnL w="9525" cap="flat" cmpd="sng" algn="ctr">
                      <a:solidFill>
                        <a:srgbClr val="E0DFE3"/>
                      </a:solidFill>
                      <a:prstDash val="solid"/>
                      <a:round/>
                      <a:headEnd type="none" w="med" len="med"/>
                      <a:tailEnd type="none" w="med" len="med"/>
                    </a:lnL>
                    <a:lnR w="9525" cap="flat" cmpd="sng" algn="ctr">
                      <a:solidFill>
                        <a:srgbClr val="E0DFE3"/>
                      </a:solidFill>
                      <a:prstDash val="solid"/>
                      <a:round/>
                      <a:headEnd type="none" w="med" len="med"/>
                      <a:tailEnd type="none" w="med" len="med"/>
                    </a:lnR>
                    <a:lnT w="9525" cap="flat" cmpd="sng" algn="ctr">
                      <a:solidFill>
                        <a:srgbClr val="E0DFE3"/>
                      </a:solidFill>
                      <a:prstDash val="solid"/>
                      <a:round/>
                      <a:headEnd type="none" w="med" len="med"/>
                      <a:tailEnd type="none" w="med" len="med"/>
                    </a:lnT>
                    <a:lnB w="9525" cap="flat" cmpd="sng" algn="ctr">
                      <a:solidFill>
                        <a:srgbClr val="E0DFE3"/>
                      </a:solidFill>
                      <a:prstDash val="solid"/>
                      <a:round/>
                      <a:headEnd type="none" w="med" len="med"/>
                      <a:tailEnd type="none" w="med" len="med"/>
                    </a:lnB>
                    <a:solidFill>
                      <a:srgbClr val="FFFFFF"/>
                    </a:solidFill>
                  </a:tcPr>
                </a:tc>
                <a:tc>
                  <a:txBody>
                    <a:bodyPr/>
                    <a:lstStyle/>
                    <a:p>
                      <a:pPr algn="ctr" fontAlgn="base"/>
                      <a:r>
                        <a:rPr lang="en-US" sz="1400" b="0" dirty="0">
                          <a:solidFill>
                            <a:srgbClr val="FF0000"/>
                          </a:solidFill>
                          <a:effectLst/>
                          <a:latin typeface="inherit"/>
                        </a:rPr>
                        <a:t> </a:t>
                      </a:r>
                    </a:p>
                  </a:txBody>
                  <a:tcPr marL="47625" marR="47625" marT="28575" marB="28575">
                    <a:lnL w="9525" cap="flat" cmpd="sng" algn="ctr">
                      <a:solidFill>
                        <a:srgbClr val="E0DFE3"/>
                      </a:solidFill>
                      <a:prstDash val="solid"/>
                      <a:round/>
                      <a:headEnd type="none" w="med" len="med"/>
                      <a:tailEnd type="none" w="med" len="med"/>
                    </a:lnL>
                    <a:lnR w="9525" cap="flat" cmpd="sng" algn="ctr">
                      <a:solidFill>
                        <a:srgbClr val="E0DFE3"/>
                      </a:solidFill>
                      <a:prstDash val="solid"/>
                      <a:round/>
                      <a:headEnd type="none" w="med" len="med"/>
                      <a:tailEnd type="none" w="med" len="med"/>
                    </a:lnR>
                    <a:lnT w="9525" cap="flat" cmpd="sng" algn="ctr">
                      <a:solidFill>
                        <a:srgbClr val="E0DFE3"/>
                      </a:solidFill>
                      <a:prstDash val="solid"/>
                      <a:round/>
                      <a:headEnd type="none" w="med" len="med"/>
                      <a:tailEnd type="none" w="med" len="med"/>
                    </a:lnT>
                    <a:lnB w="9525" cap="flat" cmpd="sng" algn="ctr">
                      <a:solidFill>
                        <a:srgbClr val="E0DFE3"/>
                      </a:solidFill>
                      <a:prstDash val="solid"/>
                      <a:round/>
                      <a:headEnd type="none" w="med" len="med"/>
                      <a:tailEnd type="none" w="med" len="med"/>
                    </a:lnB>
                    <a:solidFill>
                      <a:srgbClr val="FFFFFF"/>
                    </a:solidFill>
                  </a:tcPr>
                </a:tc>
              </a:tr>
              <a:tr h="583411">
                <a:tc gridSpan="5">
                  <a:txBody>
                    <a:bodyPr/>
                    <a:lstStyle/>
                    <a:p>
                      <a:pPr algn="just" fontAlgn="base"/>
                      <a:r>
                        <a:rPr lang="en-US" sz="1400" b="0" dirty="0" smtClean="0">
                          <a:effectLst/>
                          <a:latin typeface="inherit"/>
                        </a:rPr>
                        <a:t>*</a:t>
                      </a:r>
                      <a:r>
                        <a:rPr lang="ru-RU" sz="1400" b="0" dirty="0" smtClean="0">
                          <a:effectLst/>
                          <a:latin typeface="inherit"/>
                        </a:rPr>
                        <a:t>Данные, собранные 10 января 2013 года; ЭКО: экстракорпоральное оплодотворение, р-ФСГ: рекомбинантый фолликулостимулирующий гормон Источник: EMA.</a:t>
                      </a:r>
                      <a:endParaRPr lang="en-US" sz="1400" b="0" dirty="0">
                        <a:effectLst/>
                        <a:latin typeface="inherit"/>
                      </a:endParaRPr>
                    </a:p>
                  </a:txBody>
                  <a:tcPr marL="47625" marR="47625" marT="28575" marB="28575">
                    <a:lnL w="9525" cap="flat" cmpd="sng" algn="ctr">
                      <a:solidFill>
                        <a:srgbClr val="E0DFE3"/>
                      </a:solidFill>
                      <a:prstDash val="solid"/>
                      <a:round/>
                      <a:headEnd type="none" w="med" len="med"/>
                      <a:tailEnd type="none" w="med" len="med"/>
                    </a:lnL>
                    <a:lnR w="9525" cap="flat" cmpd="sng" algn="ctr">
                      <a:solidFill>
                        <a:srgbClr val="E0DFE3"/>
                      </a:solidFill>
                      <a:prstDash val="solid"/>
                      <a:round/>
                      <a:headEnd type="none" w="med" len="med"/>
                      <a:tailEnd type="none" w="med" len="med"/>
                    </a:lnR>
                    <a:lnT w="9525" cap="flat" cmpd="sng" algn="ctr">
                      <a:solidFill>
                        <a:srgbClr val="E0DFE3"/>
                      </a:solidFill>
                      <a:prstDash val="solid"/>
                      <a:round/>
                      <a:headEnd type="none" w="med" len="med"/>
                      <a:tailEnd type="none" w="med" len="med"/>
                    </a:lnT>
                    <a:lnB w="9525" cap="flat" cmpd="sng" algn="ctr">
                      <a:solidFill>
                        <a:srgbClr val="E0DFE3"/>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xmlns="" val="1383675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a:ea typeface="Calibri"/>
                <a:cs typeface="Times New Roman"/>
              </a:rPr>
              <a:t>Ценообразование на </a:t>
            </a:r>
            <a:r>
              <a:rPr lang="ru-RU" sz="2400" b="1" dirty="0" err="1" smtClean="0">
                <a:ea typeface="Calibri"/>
                <a:cs typeface="Times New Roman"/>
              </a:rPr>
              <a:t>биосимиляры</a:t>
            </a:r>
            <a:r>
              <a:rPr lang="ru-RU" sz="2400" b="1" dirty="0" smtClean="0">
                <a:ea typeface="Calibri"/>
                <a:cs typeface="Times New Roman"/>
              </a:rPr>
              <a:t> </a:t>
            </a:r>
            <a:endParaRPr lang="ru-RU" sz="2400" dirty="0"/>
          </a:p>
        </p:txBody>
      </p:sp>
      <p:sp>
        <p:nvSpPr>
          <p:cNvPr id="3" name="Объект 2"/>
          <p:cNvSpPr>
            <a:spLocks noGrp="1"/>
          </p:cNvSpPr>
          <p:nvPr>
            <p:ph sz="half" idx="4294967295"/>
          </p:nvPr>
        </p:nvSpPr>
        <p:spPr>
          <a:xfrm>
            <a:off x="609600" y="1752600"/>
            <a:ext cx="8534401" cy="3886200"/>
          </a:xfrm>
        </p:spPr>
        <p:txBody>
          <a:bodyPr>
            <a:noAutofit/>
          </a:bodyPr>
          <a:lstStyle/>
          <a:p>
            <a:pPr algn="just">
              <a:lnSpc>
                <a:spcPct val="115000"/>
              </a:lnSpc>
              <a:spcAft>
                <a:spcPts val="1000"/>
              </a:spcAft>
            </a:pPr>
            <a:r>
              <a:rPr lang="ru-RU" sz="1400" dirty="0" smtClean="0">
                <a:ea typeface="Calibri"/>
                <a:cs typeface="Times New Roman"/>
              </a:rPr>
              <a:t>Соотношение по цене между оригинальными и воспроизведёнными лекарственными средствами (</a:t>
            </a:r>
            <a:r>
              <a:rPr lang="ru-RU" sz="1400" dirty="0" err="1" smtClean="0">
                <a:ea typeface="Calibri"/>
                <a:cs typeface="Times New Roman"/>
              </a:rPr>
              <a:t>дженериками</a:t>
            </a:r>
            <a:r>
              <a:rPr lang="ru-RU" sz="1400" dirty="0" smtClean="0">
                <a:ea typeface="Calibri"/>
                <a:cs typeface="Times New Roman"/>
              </a:rPr>
              <a:t>) хорошо описано и общеизвестно. При появлении воспроизведённого препарата происходит снижение </a:t>
            </a:r>
            <a:r>
              <a:rPr lang="ru-RU" sz="1400" dirty="0">
                <a:ea typeface="Calibri"/>
                <a:cs typeface="Times New Roman"/>
              </a:rPr>
              <a:t>цен примерно на 80% </a:t>
            </a:r>
            <a:r>
              <a:rPr lang="ru-RU" sz="1400" dirty="0" smtClean="0">
                <a:ea typeface="Calibri"/>
                <a:cs typeface="Times New Roman"/>
              </a:rPr>
              <a:t>после </a:t>
            </a:r>
            <a:r>
              <a:rPr lang="ru-RU" sz="1400" dirty="0">
                <a:ea typeface="Calibri"/>
                <a:cs typeface="Times New Roman"/>
              </a:rPr>
              <a:t>первых шести месяцев </a:t>
            </a:r>
            <a:r>
              <a:rPr lang="ru-RU" sz="1400" dirty="0" smtClean="0">
                <a:ea typeface="Calibri"/>
                <a:cs typeface="Times New Roman"/>
              </a:rPr>
              <a:t>присутствия </a:t>
            </a:r>
            <a:r>
              <a:rPr lang="ru-RU" sz="1400" dirty="0" err="1" smtClean="0">
                <a:ea typeface="Calibri"/>
                <a:cs typeface="Times New Roman"/>
              </a:rPr>
              <a:t>дженерика</a:t>
            </a:r>
            <a:r>
              <a:rPr lang="ru-RU" sz="1400" dirty="0" smtClean="0">
                <a:ea typeface="Calibri"/>
                <a:cs typeface="Times New Roman"/>
              </a:rPr>
              <a:t> </a:t>
            </a:r>
            <a:r>
              <a:rPr lang="ru-RU" sz="1400" dirty="0">
                <a:ea typeface="Calibri"/>
                <a:cs typeface="Times New Roman"/>
              </a:rPr>
              <a:t>на рынок в таких странах, как Германия, Великобритания и США [1, 2]. </a:t>
            </a:r>
            <a:endParaRPr lang="ru-RU" sz="1400" dirty="0" smtClean="0">
              <a:ea typeface="Calibri"/>
              <a:cs typeface="Times New Roman"/>
            </a:endParaRPr>
          </a:p>
          <a:p>
            <a:pPr algn="just">
              <a:lnSpc>
                <a:spcPct val="115000"/>
              </a:lnSpc>
              <a:spcAft>
                <a:spcPts val="1000"/>
              </a:spcAft>
            </a:pPr>
            <a:r>
              <a:rPr lang="ru-RU" sz="1400" u="sng" dirty="0" smtClean="0">
                <a:ea typeface="Calibri"/>
                <a:cs typeface="Times New Roman"/>
              </a:rPr>
              <a:t>Однако</a:t>
            </a:r>
            <a:r>
              <a:rPr lang="ru-RU" sz="1400" u="sng" dirty="0">
                <a:ea typeface="Calibri"/>
                <a:cs typeface="Times New Roman"/>
              </a:rPr>
              <a:t>, </a:t>
            </a:r>
            <a:r>
              <a:rPr lang="ru-RU" sz="1400" u="sng" dirty="0" smtClean="0">
                <a:ea typeface="Calibri"/>
                <a:cs typeface="Times New Roman"/>
              </a:rPr>
              <a:t>с </a:t>
            </a:r>
            <a:r>
              <a:rPr lang="ru-RU" sz="1400" u="sng" dirty="0" err="1" smtClean="0">
                <a:ea typeface="Calibri"/>
                <a:cs typeface="Times New Roman"/>
              </a:rPr>
              <a:t>биосимилярами</a:t>
            </a:r>
            <a:r>
              <a:rPr lang="ru-RU" sz="1400" u="sng" dirty="0" smtClean="0">
                <a:ea typeface="Calibri"/>
                <a:cs typeface="Times New Roman"/>
              </a:rPr>
              <a:t>, -  </a:t>
            </a:r>
            <a:r>
              <a:rPr lang="ru-RU" sz="1400" u="sng" dirty="0">
                <a:ea typeface="Calibri"/>
                <a:cs typeface="Times New Roman"/>
              </a:rPr>
              <a:t>совсем другое дело</a:t>
            </a:r>
            <a:r>
              <a:rPr lang="ru-RU" sz="1400" u="sng" dirty="0" smtClean="0">
                <a:ea typeface="Calibri"/>
                <a:cs typeface="Times New Roman"/>
              </a:rPr>
              <a:t>. </a:t>
            </a:r>
            <a:r>
              <a:rPr lang="ru-RU" sz="1400" dirty="0" smtClean="0">
                <a:ea typeface="Calibri"/>
                <a:cs typeface="Times New Roman"/>
              </a:rPr>
              <a:t>Различия </a:t>
            </a:r>
            <a:r>
              <a:rPr lang="ru-RU" sz="1400" dirty="0">
                <a:ea typeface="Calibri"/>
                <a:cs typeface="Times New Roman"/>
              </a:rPr>
              <a:t>в ценах между </a:t>
            </a:r>
            <a:r>
              <a:rPr lang="ru-RU" sz="1400" dirty="0" err="1" smtClean="0">
                <a:ea typeface="Calibri"/>
                <a:cs typeface="Times New Roman"/>
              </a:rPr>
              <a:t>биосимилярами</a:t>
            </a:r>
            <a:r>
              <a:rPr lang="ru-RU" sz="1400" dirty="0" smtClean="0">
                <a:ea typeface="Calibri"/>
                <a:cs typeface="Times New Roman"/>
              </a:rPr>
              <a:t> </a:t>
            </a:r>
            <a:r>
              <a:rPr lang="ru-RU" sz="1400" dirty="0">
                <a:ea typeface="Calibri"/>
                <a:cs typeface="Times New Roman"/>
              </a:rPr>
              <a:t>и </a:t>
            </a:r>
            <a:r>
              <a:rPr lang="ru-RU" sz="1400" dirty="0" smtClean="0">
                <a:ea typeface="Calibri"/>
                <a:cs typeface="Times New Roman"/>
              </a:rPr>
              <a:t>оригинальными (исходными) </a:t>
            </a:r>
            <a:r>
              <a:rPr lang="ru-RU" sz="1400" dirty="0">
                <a:ea typeface="Calibri"/>
                <a:cs typeface="Times New Roman"/>
              </a:rPr>
              <a:t>биопрепаратами, </a:t>
            </a:r>
            <a:r>
              <a:rPr lang="ru-RU" sz="1400" dirty="0" smtClean="0">
                <a:ea typeface="Calibri"/>
                <a:cs typeface="Times New Roman"/>
              </a:rPr>
              <a:t>заведомо </a:t>
            </a:r>
            <a:r>
              <a:rPr lang="ru-RU" sz="1400" dirty="0">
                <a:ea typeface="Calibri"/>
                <a:cs typeface="Times New Roman"/>
              </a:rPr>
              <a:t>будет </a:t>
            </a:r>
            <a:r>
              <a:rPr lang="ru-RU" sz="1400" dirty="0" smtClean="0">
                <a:ea typeface="Calibri"/>
                <a:cs typeface="Times New Roman"/>
              </a:rPr>
              <a:t>меньшими. Здесь простое объяснение:  создание </a:t>
            </a:r>
            <a:r>
              <a:rPr lang="ru-RU" sz="1400" dirty="0" err="1" smtClean="0">
                <a:ea typeface="Calibri"/>
                <a:cs typeface="Times New Roman"/>
              </a:rPr>
              <a:t>биосимиляра</a:t>
            </a:r>
            <a:r>
              <a:rPr lang="ru-RU" sz="1400" dirty="0" smtClean="0">
                <a:ea typeface="Calibri"/>
                <a:cs typeface="Times New Roman"/>
              </a:rPr>
              <a:t> </a:t>
            </a:r>
            <a:r>
              <a:rPr lang="ru-RU" sz="1400" dirty="0">
                <a:ea typeface="Calibri"/>
                <a:cs typeface="Times New Roman"/>
              </a:rPr>
              <a:t>требуют </a:t>
            </a:r>
            <a:r>
              <a:rPr lang="ru-RU" sz="1400" dirty="0" smtClean="0">
                <a:ea typeface="Calibri"/>
                <a:cs typeface="Times New Roman"/>
              </a:rPr>
              <a:t>несравненно более высоких затрат </a:t>
            </a:r>
            <a:r>
              <a:rPr lang="ru-RU" sz="1400" dirty="0">
                <a:ea typeface="Calibri"/>
                <a:cs typeface="Times New Roman"/>
              </a:rPr>
              <a:t>на научные исследования и разработки. </a:t>
            </a:r>
            <a:r>
              <a:rPr lang="ru-RU" sz="1400" dirty="0" err="1" smtClean="0">
                <a:ea typeface="Calibri"/>
                <a:cs typeface="Times New Roman"/>
              </a:rPr>
              <a:t>Биосимиляры</a:t>
            </a:r>
            <a:r>
              <a:rPr lang="ru-RU" sz="1400" dirty="0" smtClean="0">
                <a:ea typeface="Calibri"/>
                <a:cs typeface="Times New Roman"/>
              </a:rPr>
              <a:t> </a:t>
            </a:r>
            <a:r>
              <a:rPr lang="ru-RU" sz="1400" dirty="0">
                <a:ea typeface="Calibri"/>
                <a:cs typeface="Times New Roman"/>
              </a:rPr>
              <a:t>остаются очень </a:t>
            </a:r>
            <a:r>
              <a:rPr lang="ru-RU" sz="1400" dirty="0" smtClean="0">
                <a:ea typeface="Calibri"/>
                <a:cs typeface="Times New Roman"/>
              </a:rPr>
              <a:t>дорогими</a:t>
            </a:r>
            <a:r>
              <a:rPr lang="ru-RU" sz="1400" b="1" dirty="0">
                <a:solidFill>
                  <a:prstClr val="black"/>
                </a:solidFill>
                <a:ea typeface="Calibri"/>
                <a:cs typeface="Times New Roman"/>
              </a:rPr>
              <a:t> </a:t>
            </a:r>
            <a:r>
              <a:rPr lang="ru-RU" sz="1400" dirty="0" smtClean="0">
                <a:solidFill>
                  <a:prstClr val="black"/>
                </a:solidFill>
                <a:ea typeface="Calibri"/>
                <a:cs typeface="Times New Roman"/>
              </a:rPr>
              <a:t>[</a:t>
            </a:r>
            <a:r>
              <a:rPr lang="en-US" sz="1400" dirty="0">
                <a:solidFill>
                  <a:prstClr val="black"/>
                </a:solidFill>
                <a:ea typeface="Calibri"/>
                <a:cs typeface="Times New Roman"/>
              </a:rPr>
              <a:t>3</a:t>
            </a:r>
            <a:r>
              <a:rPr lang="ru-RU" sz="1400" dirty="0" smtClean="0">
                <a:solidFill>
                  <a:prstClr val="black"/>
                </a:solidFill>
                <a:ea typeface="Calibri"/>
                <a:cs typeface="Times New Roman"/>
              </a:rPr>
              <a:t>]</a:t>
            </a:r>
            <a:r>
              <a:rPr lang="en-US" sz="1400" dirty="0" smtClean="0">
                <a:ea typeface="Calibri"/>
                <a:cs typeface="Times New Roman"/>
              </a:rPr>
              <a:t> </a:t>
            </a:r>
            <a:r>
              <a:rPr lang="ru-RU" sz="1400" dirty="0" smtClean="0">
                <a:ea typeface="Calibri"/>
                <a:cs typeface="Times New Roman"/>
              </a:rPr>
              <a:t>. </a:t>
            </a:r>
            <a:r>
              <a:rPr lang="ru-RU" sz="1400" dirty="0">
                <a:ea typeface="Calibri"/>
                <a:cs typeface="Times New Roman"/>
              </a:rPr>
              <a:t>Как правило, </a:t>
            </a:r>
            <a:r>
              <a:rPr lang="ru-RU" sz="1400" u="sng" dirty="0" err="1">
                <a:ea typeface="Calibri"/>
                <a:cs typeface="Times New Roman"/>
              </a:rPr>
              <a:t>биосимиляры</a:t>
            </a:r>
            <a:r>
              <a:rPr lang="ru-RU" sz="1400" u="sng" dirty="0">
                <a:ea typeface="Calibri"/>
                <a:cs typeface="Times New Roman"/>
              </a:rPr>
              <a:t> по цене примерно на 30% меньше, чем исходные биопрепараты. </a:t>
            </a:r>
            <a:endParaRPr lang="ru-RU" sz="1400" u="sng" dirty="0" smtClean="0">
              <a:ea typeface="Calibri"/>
              <a:cs typeface="Times New Roman"/>
            </a:endParaRPr>
          </a:p>
          <a:p>
            <a:pPr algn="just">
              <a:lnSpc>
                <a:spcPct val="115000"/>
              </a:lnSpc>
              <a:spcAft>
                <a:spcPts val="1000"/>
              </a:spcAft>
            </a:pPr>
            <a:r>
              <a:rPr lang="ru-RU" sz="1400" b="1" dirty="0" smtClean="0">
                <a:ea typeface="Calibri"/>
                <a:cs typeface="Times New Roman"/>
              </a:rPr>
              <a:t>Но даже этого </a:t>
            </a:r>
            <a:r>
              <a:rPr lang="ru-RU" sz="1400" b="1" dirty="0">
                <a:ea typeface="Calibri"/>
                <a:cs typeface="Times New Roman"/>
              </a:rPr>
              <a:t>кажется достаточно, </a:t>
            </a:r>
            <a:r>
              <a:rPr lang="ru-RU" sz="1400" b="1" dirty="0" smtClean="0">
                <a:ea typeface="Calibri"/>
                <a:cs typeface="Times New Roman"/>
              </a:rPr>
              <a:t>и для того, чтобы </a:t>
            </a:r>
            <a:r>
              <a:rPr lang="ru-RU" sz="1400" b="1" dirty="0">
                <a:ea typeface="Calibri"/>
                <a:cs typeface="Times New Roman"/>
              </a:rPr>
              <a:t>получить значительную (~ 30%) долю рынка в </a:t>
            </a:r>
            <a:r>
              <a:rPr lang="ru-RU" sz="1400" b="1" dirty="0" smtClean="0">
                <a:ea typeface="Calibri"/>
                <a:cs typeface="Times New Roman"/>
              </a:rPr>
              <a:t>год фирме, производителю </a:t>
            </a:r>
            <a:r>
              <a:rPr lang="ru-RU" sz="1400" b="1" dirty="0" err="1" smtClean="0">
                <a:ea typeface="Calibri"/>
                <a:cs typeface="Times New Roman"/>
              </a:rPr>
              <a:t>биосимиляра</a:t>
            </a:r>
            <a:r>
              <a:rPr lang="ru-RU" sz="1400" b="1" dirty="0">
                <a:ea typeface="Calibri"/>
                <a:cs typeface="Times New Roman"/>
              </a:rPr>
              <a:t> </a:t>
            </a:r>
            <a:r>
              <a:rPr lang="ru-RU" sz="1400" b="1" dirty="0" smtClean="0">
                <a:ea typeface="Calibri"/>
                <a:cs typeface="Times New Roman"/>
              </a:rPr>
              <a:t>[</a:t>
            </a:r>
            <a:r>
              <a:rPr lang="en-US" sz="1400" b="1" dirty="0" smtClean="0">
                <a:ea typeface="Calibri"/>
                <a:cs typeface="Times New Roman"/>
              </a:rPr>
              <a:t>4</a:t>
            </a:r>
            <a:r>
              <a:rPr lang="ru-RU" sz="1400" b="1" dirty="0" smtClean="0">
                <a:ea typeface="Calibri"/>
                <a:cs typeface="Times New Roman"/>
              </a:rPr>
              <a:t>] и для того, чтобы общественное здравоохранение ощутило выгоды от замещения оригинального препарата </a:t>
            </a:r>
            <a:r>
              <a:rPr lang="ru-RU" sz="1400" b="1" dirty="0" err="1" smtClean="0">
                <a:ea typeface="Calibri"/>
                <a:cs typeface="Times New Roman"/>
              </a:rPr>
              <a:t>биосимиляром</a:t>
            </a:r>
            <a:r>
              <a:rPr lang="ru-RU" sz="1400" b="1" dirty="0" smtClean="0">
                <a:ea typeface="Calibri"/>
                <a:cs typeface="Times New Roman"/>
              </a:rPr>
              <a:t> по </a:t>
            </a:r>
            <a:r>
              <a:rPr lang="ru-RU" sz="1400" b="1" dirty="0" err="1" smtClean="0">
                <a:ea typeface="Calibri"/>
                <a:cs typeface="Times New Roman"/>
              </a:rPr>
              <a:t>фармакоэкономическим</a:t>
            </a:r>
            <a:r>
              <a:rPr lang="ru-RU" sz="1400" b="1" dirty="0" smtClean="0">
                <a:ea typeface="Calibri"/>
                <a:cs typeface="Times New Roman"/>
              </a:rPr>
              <a:t> критериям.</a:t>
            </a:r>
            <a:endParaRPr lang="ru-RU" sz="1400" b="1" dirty="0">
              <a:ea typeface="Calibri"/>
              <a:cs typeface="Times New Roman"/>
            </a:endParaRPr>
          </a:p>
          <a:p>
            <a:endParaRPr lang="ru-RU" sz="1600" dirty="0"/>
          </a:p>
        </p:txBody>
      </p:sp>
      <p:sp>
        <p:nvSpPr>
          <p:cNvPr id="4" name="Прямоугольник 3"/>
          <p:cNvSpPr/>
          <p:nvPr/>
        </p:nvSpPr>
        <p:spPr>
          <a:xfrm>
            <a:off x="467544" y="5811650"/>
            <a:ext cx="8496944" cy="1015663"/>
          </a:xfrm>
          <a:prstGeom prst="rect">
            <a:avLst/>
          </a:prstGeom>
        </p:spPr>
        <p:txBody>
          <a:bodyPr wrap="square">
            <a:spAutoFit/>
          </a:bodyPr>
          <a:lstStyle/>
          <a:p>
            <a:r>
              <a:rPr lang="en-US" sz="1200" dirty="0">
                <a:solidFill>
                  <a:prstClr val="black"/>
                </a:solidFill>
                <a:latin typeface="Times New Roman"/>
                <a:ea typeface="Times New Roman"/>
              </a:rPr>
              <a:t>1. </a:t>
            </a:r>
            <a:r>
              <a:rPr lang="en-US" sz="800" dirty="0">
                <a:solidFill>
                  <a:prstClr val="black"/>
                </a:solidFill>
                <a:latin typeface="Times New Roman"/>
                <a:ea typeface="Times New Roman"/>
              </a:rPr>
              <a:t> </a:t>
            </a:r>
            <a:r>
              <a:rPr lang="en-US" sz="800" dirty="0" err="1">
                <a:solidFill>
                  <a:prstClr val="black"/>
                </a:solidFill>
                <a:latin typeface="Times New Roman"/>
                <a:ea typeface="Times New Roman"/>
              </a:rPr>
              <a:t>Simoens</a:t>
            </a:r>
            <a:r>
              <a:rPr lang="en-US" sz="800" dirty="0">
                <a:solidFill>
                  <a:prstClr val="black"/>
                </a:solidFill>
                <a:latin typeface="Times New Roman"/>
                <a:ea typeface="Times New Roman"/>
              </a:rPr>
              <a:t> S, </a:t>
            </a:r>
            <a:r>
              <a:rPr lang="en-US" sz="800" dirty="0" err="1">
                <a:solidFill>
                  <a:prstClr val="black"/>
                </a:solidFill>
                <a:latin typeface="Times New Roman"/>
                <a:ea typeface="Times New Roman"/>
              </a:rPr>
              <a:t>Verbeken</a:t>
            </a:r>
            <a:r>
              <a:rPr lang="en-US" sz="800" dirty="0">
                <a:solidFill>
                  <a:prstClr val="black"/>
                </a:solidFill>
                <a:latin typeface="Times New Roman"/>
                <a:ea typeface="Times New Roman"/>
              </a:rPr>
              <a:t> G, </a:t>
            </a:r>
            <a:r>
              <a:rPr lang="en-US" sz="800" dirty="0" err="1">
                <a:solidFill>
                  <a:prstClr val="black"/>
                </a:solidFill>
                <a:latin typeface="Times New Roman"/>
                <a:ea typeface="Times New Roman"/>
              </a:rPr>
              <a:t>Huys</a:t>
            </a:r>
            <a:r>
              <a:rPr lang="en-US" sz="800" dirty="0">
                <a:solidFill>
                  <a:prstClr val="black"/>
                </a:solidFill>
                <a:latin typeface="Times New Roman"/>
                <a:ea typeface="Times New Roman"/>
              </a:rPr>
              <a:t> I. Market access of </a:t>
            </a:r>
            <a:r>
              <a:rPr lang="en-US" sz="800" dirty="0" err="1">
                <a:solidFill>
                  <a:prstClr val="black"/>
                </a:solidFill>
                <a:latin typeface="Times New Roman"/>
                <a:ea typeface="Times New Roman"/>
              </a:rPr>
              <a:t>biosimilars</a:t>
            </a:r>
            <a:r>
              <a:rPr lang="en-US" sz="800" dirty="0">
                <a:solidFill>
                  <a:prstClr val="black"/>
                </a:solidFill>
                <a:latin typeface="Times New Roman"/>
                <a:ea typeface="Times New Roman"/>
              </a:rPr>
              <a:t>: not only a cost issue. </a:t>
            </a:r>
            <a:r>
              <a:rPr lang="en-US" sz="800" dirty="0" err="1">
                <a:solidFill>
                  <a:prstClr val="black"/>
                </a:solidFill>
                <a:latin typeface="Times New Roman"/>
                <a:ea typeface="Times New Roman"/>
              </a:rPr>
              <a:t>Oncologie</a:t>
            </a:r>
            <a:r>
              <a:rPr lang="en-US" sz="800" dirty="0">
                <a:solidFill>
                  <a:prstClr val="black"/>
                </a:solidFill>
                <a:latin typeface="Times New Roman"/>
                <a:ea typeface="Times New Roman"/>
              </a:rPr>
              <a:t>. 2011;13(5):218-21.</a:t>
            </a:r>
            <a:endParaRPr lang="ru-RU" sz="800" dirty="0">
              <a:solidFill>
                <a:prstClr val="black"/>
              </a:solidFill>
              <a:latin typeface="Times New Roman"/>
              <a:ea typeface="Times New Roman"/>
            </a:endParaRPr>
          </a:p>
          <a:p>
            <a:r>
              <a:rPr lang="en-US" sz="800" dirty="0">
                <a:solidFill>
                  <a:prstClr val="black"/>
                </a:solidFill>
                <a:latin typeface="Times New Roman"/>
                <a:ea typeface="Times New Roman"/>
              </a:rPr>
              <a:t>2.  </a:t>
            </a:r>
            <a:r>
              <a:rPr lang="en-US" sz="800" dirty="0" err="1">
                <a:solidFill>
                  <a:prstClr val="black"/>
                </a:solidFill>
                <a:latin typeface="Times New Roman"/>
                <a:ea typeface="Times New Roman"/>
              </a:rPr>
              <a:t>GaBI</a:t>
            </a:r>
            <a:r>
              <a:rPr lang="en-US" sz="800" dirty="0">
                <a:solidFill>
                  <a:prstClr val="black"/>
                </a:solidFill>
                <a:latin typeface="Times New Roman"/>
                <a:ea typeface="Times New Roman"/>
              </a:rPr>
              <a:t> Online - Generics and </a:t>
            </a:r>
            <a:r>
              <a:rPr lang="en-US" sz="800" dirty="0" err="1">
                <a:solidFill>
                  <a:prstClr val="black"/>
                </a:solidFill>
                <a:latin typeface="Times New Roman"/>
                <a:ea typeface="Times New Roman"/>
              </a:rPr>
              <a:t>Biosimilars</a:t>
            </a:r>
            <a:r>
              <a:rPr lang="en-US" sz="800" dirty="0">
                <a:solidFill>
                  <a:prstClr val="black"/>
                </a:solidFill>
                <a:latin typeface="Times New Roman"/>
                <a:ea typeface="Times New Roman"/>
              </a:rPr>
              <a:t> Initiative. Generics grab 80% share of US market and fill 78% of prescriptions [www.gabionline.net]. </a:t>
            </a:r>
            <a:r>
              <a:rPr lang="en-US" sz="800" dirty="0" err="1">
                <a:solidFill>
                  <a:prstClr val="black"/>
                </a:solidFill>
                <a:latin typeface="Times New Roman"/>
                <a:ea typeface="Times New Roman"/>
              </a:rPr>
              <a:t>Mol</a:t>
            </a:r>
            <a:r>
              <a:rPr lang="en-US" sz="800" dirty="0">
                <a:solidFill>
                  <a:prstClr val="black"/>
                </a:solidFill>
                <a:latin typeface="Times New Roman"/>
                <a:ea typeface="Times New Roman"/>
              </a:rPr>
              <a:t>, Belgium: Pro </a:t>
            </a:r>
            <a:r>
              <a:rPr lang="en-US" sz="800" dirty="0" err="1">
                <a:solidFill>
                  <a:prstClr val="black"/>
                </a:solidFill>
                <a:latin typeface="Times New Roman"/>
                <a:ea typeface="Times New Roman"/>
              </a:rPr>
              <a:t>Pharma</a:t>
            </a:r>
            <a:r>
              <a:rPr lang="en-US" sz="800" dirty="0">
                <a:solidFill>
                  <a:prstClr val="black"/>
                </a:solidFill>
                <a:latin typeface="Times New Roman"/>
                <a:ea typeface="Times New Roman"/>
              </a:rPr>
              <a:t> Communications International; [cited 2012 Mar 23]. Available from: </a:t>
            </a:r>
            <a:r>
              <a:rPr lang="en-US" sz="800" u="sng" dirty="0">
                <a:solidFill>
                  <a:srgbClr val="0000FF"/>
                </a:solidFill>
                <a:latin typeface="Times New Roman"/>
                <a:ea typeface="Times New Roman"/>
                <a:hlinkClick r:id="rId3"/>
              </a:rPr>
              <a:t>www.gabionline.net/Reports/Generics-grab-80-share-of-US-market-and-fill-78-of-prescriptions</a:t>
            </a:r>
            <a:endParaRPr lang="ru-RU" sz="800" dirty="0">
              <a:solidFill>
                <a:prstClr val="black"/>
              </a:solidFill>
              <a:latin typeface="Times New Roman"/>
              <a:ea typeface="Times New Roman"/>
            </a:endParaRPr>
          </a:p>
          <a:p>
            <a:r>
              <a:rPr lang="en-US" sz="800" dirty="0">
                <a:solidFill>
                  <a:prstClr val="black"/>
                </a:solidFill>
                <a:latin typeface="Times New Roman"/>
                <a:ea typeface="Times New Roman"/>
              </a:rPr>
              <a:t>3.  </a:t>
            </a:r>
            <a:r>
              <a:rPr lang="en-US" sz="800" dirty="0" err="1">
                <a:solidFill>
                  <a:prstClr val="black"/>
                </a:solidFill>
                <a:latin typeface="Times New Roman"/>
                <a:ea typeface="Times New Roman"/>
              </a:rPr>
              <a:t>GaBI</a:t>
            </a:r>
            <a:r>
              <a:rPr lang="en-US" sz="800" dirty="0">
                <a:solidFill>
                  <a:prstClr val="black"/>
                </a:solidFill>
                <a:latin typeface="Times New Roman"/>
                <a:ea typeface="Times New Roman"/>
              </a:rPr>
              <a:t> Online - Generics and </a:t>
            </a:r>
            <a:r>
              <a:rPr lang="en-US" sz="800" dirty="0" err="1">
                <a:solidFill>
                  <a:prstClr val="black"/>
                </a:solidFill>
                <a:latin typeface="Times New Roman"/>
                <a:ea typeface="Times New Roman"/>
              </a:rPr>
              <a:t>Biosimilars</a:t>
            </a:r>
            <a:r>
              <a:rPr lang="en-US" sz="800" dirty="0">
                <a:solidFill>
                  <a:prstClr val="black"/>
                </a:solidFill>
                <a:latin typeface="Times New Roman"/>
                <a:ea typeface="Times New Roman"/>
              </a:rPr>
              <a:t> Initiative. </a:t>
            </a:r>
            <a:r>
              <a:rPr lang="en-US" sz="800" dirty="0" err="1">
                <a:solidFill>
                  <a:prstClr val="black"/>
                </a:solidFill>
                <a:latin typeface="Times New Roman"/>
                <a:ea typeface="Times New Roman"/>
              </a:rPr>
              <a:t>Biosimilars</a:t>
            </a:r>
            <a:r>
              <a:rPr lang="en-US" sz="800" dirty="0">
                <a:solidFill>
                  <a:prstClr val="black"/>
                </a:solidFill>
                <a:latin typeface="Times New Roman"/>
                <a:ea typeface="Times New Roman"/>
              </a:rPr>
              <a:t> approved in Europe [www.gabionline.net]. </a:t>
            </a:r>
            <a:r>
              <a:rPr lang="en-US" sz="800" dirty="0" err="1">
                <a:solidFill>
                  <a:prstClr val="black"/>
                </a:solidFill>
                <a:latin typeface="Times New Roman"/>
                <a:ea typeface="Times New Roman"/>
              </a:rPr>
              <a:t>Mol</a:t>
            </a:r>
            <a:r>
              <a:rPr lang="en-US" sz="800" dirty="0">
                <a:solidFill>
                  <a:prstClr val="black"/>
                </a:solidFill>
                <a:latin typeface="Times New Roman"/>
                <a:ea typeface="Times New Roman"/>
              </a:rPr>
              <a:t>, Belgium: Pro </a:t>
            </a:r>
            <a:r>
              <a:rPr lang="en-US" sz="800" dirty="0" err="1">
                <a:solidFill>
                  <a:prstClr val="black"/>
                </a:solidFill>
                <a:latin typeface="Times New Roman"/>
                <a:ea typeface="Times New Roman"/>
              </a:rPr>
              <a:t>Pharma</a:t>
            </a:r>
            <a:r>
              <a:rPr lang="en-US" sz="800" dirty="0">
                <a:solidFill>
                  <a:prstClr val="black"/>
                </a:solidFill>
                <a:latin typeface="Times New Roman"/>
                <a:ea typeface="Times New Roman"/>
              </a:rPr>
              <a:t> Communications International; [cited 2012 Mar 23]. Available from: </a:t>
            </a:r>
            <a:r>
              <a:rPr lang="en-US" sz="800" u="sng" dirty="0">
                <a:solidFill>
                  <a:srgbClr val="0000FF"/>
                </a:solidFill>
                <a:latin typeface="Times New Roman"/>
                <a:ea typeface="Times New Roman"/>
                <a:hlinkClick r:id="rId4"/>
              </a:rPr>
              <a:t>www.gabionline.net/Biosimilars/General/Biosimilars-approved-in-Europe</a:t>
            </a:r>
            <a:endParaRPr lang="ru-RU" sz="800" dirty="0">
              <a:solidFill>
                <a:prstClr val="black"/>
              </a:solidFill>
              <a:latin typeface="Times New Roman"/>
              <a:ea typeface="Times New Roman"/>
            </a:endParaRPr>
          </a:p>
          <a:p>
            <a:r>
              <a:rPr lang="en-US" sz="800" dirty="0">
                <a:solidFill>
                  <a:prstClr val="black"/>
                </a:solidFill>
                <a:latin typeface="Times New Roman"/>
                <a:ea typeface="Times New Roman"/>
              </a:rPr>
              <a:t>4.  </a:t>
            </a:r>
            <a:r>
              <a:rPr lang="en-US" sz="800" dirty="0" err="1">
                <a:solidFill>
                  <a:prstClr val="black"/>
                </a:solidFill>
                <a:latin typeface="Times New Roman"/>
                <a:ea typeface="Times New Roman"/>
              </a:rPr>
              <a:t>GaBI</a:t>
            </a:r>
            <a:r>
              <a:rPr lang="en-US" sz="800" dirty="0">
                <a:solidFill>
                  <a:prstClr val="black"/>
                </a:solidFill>
                <a:latin typeface="Times New Roman"/>
                <a:ea typeface="Times New Roman"/>
              </a:rPr>
              <a:t> Online - Generics and </a:t>
            </a:r>
            <a:r>
              <a:rPr lang="en-US" sz="800" dirty="0" err="1">
                <a:solidFill>
                  <a:prstClr val="black"/>
                </a:solidFill>
                <a:latin typeface="Times New Roman"/>
                <a:ea typeface="Times New Roman"/>
              </a:rPr>
              <a:t>Biosimilars</a:t>
            </a:r>
            <a:r>
              <a:rPr lang="en-US" sz="800" dirty="0">
                <a:solidFill>
                  <a:prstClr val="black"/>
                </a:solidFill>
                <a:latin typeface="Times New Roman"/>
                <a:ea typeface="Times New Roman"/>
              </a:rPr>
              <a:t> Initiative. US </a:t>
            </a:r>
            <a:r>
              <a:rPr lang="en-US" sz="800" dirty="0" err="1">
                <a:solidFill>
                  <a:prstClr val="black"/>
                </a:solidFill>
                <a:latin typeface="Times New Roman"/>
                <a:ea typeface="Times New Roman"/>
              </a:rPr>
              <a:t>biosimilars</a:t>
            </a:r>
            <a:r>
              <a:rPr lang="en-US" sz="800" dirty="0">
                <a:solidFill>
                  <a:prstClr val="black"/>
                </a:solidFill>
                <a:latin typeface="Times New Roman"/>
                <a:ea typeface="Times New Roman"/>
              </a:rPr>
              <a:t>: many barriers to overcome [www.gabionline.net]. </a:t>
            </a:r>
            <a:r>
              <a:rPr lang="en-US" sz="800" dirty="0" err="1">
                <a:solidFill>
                  <a:prstClr val="black"/>
                </a:solidFill>
                <a:latin typeface="Times New Roman"/>
                <a:ea typeface="Times New Roman"/>
              </a:rPr>
              <a:t>Mol</a:t>
            </a:r>
            <a:r>
              <a:rPr lang="en-US" sz="800" dirty="0">
                <a:solidFill>
                  <a:prstClr val="black"/>
                </a:solidFill>
                <a:latin typeface="Times New Roman"/>
                <a:ea typeface="Times New Roman"/>
              </a:rPr>
              <a:t>, Belgium: Pro </a:t>
            </a:r>
            <a:r>
              <a:rPr lang="en-US" sz="800" dirty="0" err="1">
                <a:solidFill>
                  <a:prstClr val="black"/>
                </a:solidFill>
                <a:latin typeface="Times New Roman"/>
                <a:ea typeface="Times New Roman"/>
              </a:rPr>
              <a:t>Pharma</a:t>
            </a:r>
            <a:r>
              <a:rPr lang="en-US" sz="800" dirty="0">
                <a:solidFill>
                  <a:prstClr val="black"/>
                </a:solidFill>
                <a:latin typeface="Times New Roman"/>
                <a:ea typeface="Times New Roman"/>
              </a:rPr>
              <a:t> Communications International; [cited 2012 Mar 23]. Available from: </a:t>
            </a:r>
            <a:r>
              <a:rPr lang="en-US" sz="800" u="sng" dirty="0">
                <a:solidFill>
                  <a:srgbClr val="0000FF"/>
                </a:solidFill>
                <a:latin typeface="Times New Roman"/>
                <a:ea typeface="Times New Roman"/>
                <a:hlinkClick r:id="rId5"/>
              </a:rPr>
              <a:t>www.gabionline.net/Biosimilars/Research/US-biosimilars-many-barriers-to-overcome</a:t>
            </a:r>
            <a:endParaRPr lang="ru-RU" sz="800" dirty="0">
              <a:solidFill>
                <a:prstClr val="black"/>
              </a:solidFill>
              <a:latin typeface="Times New Roman"/>
              <a:ea typeface="Times New Roman"/>
            </a:endParaRPr>
          </a:p>
        </p:txBody>
      </p:sp>
    </p:spTree>
    <p:extLst>
      <p:ext uri="{BB962C8B-B14F-4D97-AF65-F5344CB8AC3E}">
        <p14:creationId xmlns:p14="http://schemas.microsoft.com/office/powerpoint/2010/main" xmlns="" val="3930172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rmAutofit/>
          </a:bodyPr>
          <a:lstStyle/>
          <a:p>
            <a:r>
              <a:rPr lang="ru-RU" sz="2400" dirty="0" smtClean="0"/>
              <a:t>Перспективы рынка </a:t>
            </a:r>
            <a:r>
              <a:rPr lang="ru-RU" sz="2400" dirty="0" err="1" smtClean="0"/>
              <a:t>биосимиляров</a:t>
            </a:r>
            <a:endParaRPr lang="ru-RU" sz="2400" dirty="0"/>
          </a:p>
        </p:txBody>
      </p:sp>
      <p:sp>
        <p:nvSpPr>
          <p:cNvPr id="7" name="Объект 6"/>
          <p:cNvSpPr>
            <a:spLocks noGrp="1"/>
          </p:cNvSpPr>
          <p:nvPr>
            <p:ph idx="1"/>
          </p:nvPr>
        </p:nvSpPr>
        <p:spPr/>
        <p:txBody>
          <a:bodyPr>
            <a:normAutofit lnSpcReduction="10000"/>
          </a:bodyPr>
          <a:lstStyle/>
          <a:p>
            <a:pPr algn="just"/>
            <a:r>
              <a:rPr lang="ru-RU" dirty="0"/>
              <a:t>В последние 15 лет отмечается значительный рост рынка </a:t>
            </a:r>
            <a:r>
              <a:rPr lang="ru-RU" dirty="0" err="1"/>
              <a:t>биопродуктов</a:t>
            </a:r>
            <a:r>
              <a:rPr lang="ru-RU" dirty="0"/>
              <a:t>, который, согласно прогнозам компании «</a:t>
            </a:r>
            <a:r>
              <a:rPr lang="ru-RU" dirty="0" err="1"/>
              <a:t>Biophoenix</a:t>
            </a:r>
            <a:r>
              <a:rPr lang="ru-RU" dirty="0"/>
              <a:t>», к 2016 г. может достичь 200 млрд дол. США. </a:t>
            </a:r>
            <a:endParaRPr lang="ru-RU" dirty="0" smtClean="0"/>
          </a:p>
          <a:p>
            <a:pPr algn="just"/>
            <a:r>
              <a:rPr lang="ru-RU" dirty="0" smtClean="0"/>
              <a:t>При </a:t>
            </a:r>
            <a:r>
              <a:rPr lang="ru-RU" dirty="0"/>
              <a:t>этом </a:t>
            </a:r>
            <a:r>
              <a:rPr lang="ru-RU" u="sng" dirty="0"/>
              <a:t>основными драйверами роста станут препараты на основе </a:t>
            </a:r>
            <a:r>
              <a:rPr lang="ru-RU" u="sng" dirty="0" err="1"/>
              <a:t>моноклональных</a:t>
            </a:r>
            <a:r>
              <a:rPr lang="ru-RU" u="sng" dirty="0"/>
              <a:t> антител</a:t>
            </a:r>
            <a:r>
              <a:rPr lang="ru-RU" dirty="0"/>
              <a:t>. Так, в соответствии с данными «</a:t>
            </a:r>
            <a:r>
              <a:rPr lang="ru-RU" dirty="0" err="1"/>
              <a:t>Biophoenix</a:t>
            </a:r>
            <a:r>
              <a:rPr lang="ru-RU" dirty="0"/>
              <a:t>», если в 2006 г. в структуре продаж </a:t>
            </a:r>
            <a:r>
              <a:rPr lang="ru-RU" dirty="0" err="1"/>
              <a:t>биопродуктов</a:t>
            </a:r>
            <a:r>
              <a:rPr lang="ru-RU" dirty="0"/>
              <a:t> преобладали </a:t>
            </a:r>
            <a:r>
              <a:rPr lang="ru-RU" dirty="0" err="1"/>
              <a:t>эритропоэтины</a:t>
            </a:r>
            <a:r>
              <a:rPr lang="ru-RU" dirty="0"/>
              <a:t> (20%), инсулины (11%), интерфероны (10%), то </a:t>
            </a:r>
            <a:r>
              <a:rPr lang="ru-RU" b="1" dirty="0" smtClean="0"/>
              <a:t>с </a:t>
            </a:r>
            <a:r>
              <a:rPr lang="ru-RU" b="1" dirty="0"/>
              <a:t>2016 </a:t>
            </a:r>
            <a:r>
              <a:rPr lang="ru-RU" b="1" dirty="0" smtClean="0"/>
              <a:t>года </a:t>
            </a:r>
            <a:r>
              <a:rPr lang="ru-RU" b="1" dirty="0"/>
              <a:t>львиная доля будет принадлежать лекарственным средствам, созданным на основе </a:t>
            </a:r>
            <a:r>
              <a:rPr lang="ru-RU" b="1" dirty="0" err="1"/>
              <a:t>моноклональных</a:t>
            </a:r>
            <a:r>
              <a:rPr lang="ru-RU" b="1" dirty="0"/>
              <a:t> антител (36%).</a:t>
            </a:r>
          </a:p>
        </p:txBody>
      </p:sp>
    </p:spTree>
    <p:extLst>
      <p:ext uri="{BB962C8B-B14F-4D97-AF65-F5344CB8AC3E}">
        <p14:creationId xmlns:p14="http://schemas.microsoft.com/office/powerpoint/2010/main" xmlns="" val="3801860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a:latin typeface="Times New Roman" pitchFamily="18" charset="0"/>
                <a:cs typeface="Times New Roman" pitchFamily="18" charset="0"/>
              </a:rPr>
              <a:t>Перспективы рынка </a:t>
            </a:r>
            <a:r>
              <a:rPr lang="ru-RU" sz="2800" b="1" dirty="0" err="1">
                <a:latin typeface="Times New Roman" pitchFamily="18" charset="0"/>
                <a:cs typeface="Times New Roman" pitchFamily="18" charset="0"/>
              </a:rPr>
              <a:t>биосимиляров</a:t>
            </a:r>
            <a:endParaRPr lang="ru-RU" sz="2800" b="1" dirty="0">
              <a:latin typeface="Times New Roman" pitchFamily="18" charset="0"/>
              <a:cs typeface="Times New Roman" pitchFamily="18" charset="0"/>
            </a:endParaRPr>
          </a:p>
        </p:txBody>
      </p:sp>
      <p:sp>
        <p:nvSpPr>
          <p:cNvPr id="3" name="Объект 2"/>
          <p:cNvSpPr>
            <a:spLocks noGrp="1"/>
          </p:cNvSpPr>
          <p:nvPr>
            <p:ph idx="4294967295"/>
          </p:nvPr>
        </p:nvSpPr>
        <p:spPr>
          <a:xfrm>
            <a:off x="381000" y="1752600"/>
            <a:ext cx="7848600" cy="4445000"/>
          </a:xfrm>
        </p:spPr>
        <p:txBody>
          <a:bodyPr>
            <a:normAutofit fontScale="70000" lnSpcReduction="20000"/>
          </a:bodyPr>
          <a:lstStyle/>
          <a:p>
            <a:pPr algn="just"/>
            <a:r>
              <a:rPr lang="ru-RU" dirty="0"/>
              <a:t>Среди основных факторов развития рынка </a:t>
            </a:r>
            <a:r>
              <a:rPr lang="ru-RU" dirty="0" err="1"/>
              <a:t>биосимиляров</a:t>
            </a:r>
            <a:r>
              <a:rPr lang="ru-RU" dirty="0"/>
              <a:t> называют </a:t>
            </a:r>
            <a:r>
              <a:rPr lang="ru-RU" u="sng" dirty="0"/>
              <a:t>все большее признание их врачами и пациентами, умеренную цену по сравнению с оригинальными продуктами, широкую сферу применения, увеличение заинтересованности в них государства</a:t>
            </a:r>
            <a:r>
              <a:rPr lang="ru-RU" dirty="0"/>
              <a:t>.</a:t>
            </a:r>
          </a:p>
          <a:p>
            <a:endParaRPr lang="ru-RU" dirty="0"/>
          </a:p>
          <a:p>
            <a:pPr algn="just"/>
            <a:r>
              <a:rPr lang="ru-RU" dirty="0" smtClean="0"/>
              <a:t>К настоящему времени первые </a:t>
            </a:r>
            <a:r>
              <a:rPr lang="ru-RU" dirty="0"/>
              <a:t>успехи на ниве разработки и производства </a:t>
            </a:r>
            <a:r>
              <a:rPr lang="ru-RU" dirty="0" err="1"/>
              <a:t>биосимиляров</a:t>
            </a:r>
            <a:r>
              <a:rPr lang="ru-RU" dirty="0"/>
              <a:t> достигнуты. </a:t>
            </a:r>
            <a:r>
              <a:rPr lang="ru-RU" u="sng" dirty="0"/>
              <a:t>ЕМА уже зарегистрировало более десятка </a:t>
            </a:r>
            <a:r>
              <a:rPr lang="ru-RU" u="sng" dirty="0" err="1"/>
              <a:t>биосимиляров</a:t>
            </a:r>
            <a:r>
              <a:rPr lang="ru-RU" u="sng" dirty="0" smtClean="0"/>
              <a:t>.</a:t>
            </a:r>
          </a:p>
          <a:p>
            <a:pPr marL="0" indent="0" algn="just">
              <a:buNone/>
            </a:pPr>
            <a:endParaRPr lang="ru-RU" u="sng" dirty="0"/>
          </a:p>
          <a:p>
            <a:pPr algn="just"/>
            <a:r>
              <a:rPr lang="ru-RU" dirty="0"/>
              <a:t>В Казахстане </a:t>
            </a:r>
            <a:r>
              <a:rPr lang="ru-RU" dirty="0" err="1"/>
              <a:t>биосимиляры</a:t>
            </a:r>
            <a:r>
              <a:rPr lang="ru-RU" dirty="0"/>
              <a:t> </a:t>
            </a:r>
            <a:r>
              <a:rPr lang="ru-RU" dirty="0" err="1"/>
              <a:t>моноклональных</a:t>
            </a:r>
            <a:r>
              <a:rPr lang="ru-RU" dirty="0"/>
              <a:t> антител только появляются и мы являемся свидетелем выхода на рынок </a:t>
            </a:r>
            <a:r>
              <a:rPr lang="ru-RU" dirty="0" err="1"/>
              <a:t>биосимиляра</a:t>
            </a:r>
            <a:r>
              <a:rPr lang="ru-RU" dirty="0"/>
              <a:t> </a:t>
            </a:r>
            <a:r>
              <a:rPr lang="ru-RU" b="1" u="sng" dirty="0" err="1" smtClean="0"/>
              <a:t>Фламмэгис</a:t>
            </a:r>
            <a:r>
              <a:rPr lang="ru-RU" b="1" u="sng" dirty="0" smtClean="0"/>
              <a:t> – </a:t>
            </a:r>
            <a:r>
              <a:rPr lang="ru-RU" u="sng" dirty="0" err="1" smtClean="0"/>
              <a:t>моноклональные</a:t>
            </a:r>
            <a:r>
              <a:rPr lang="ru-RU" u="sng" dirty="0" smtClean="0"/>
              <a:t> антитела к ФНО-альфа.</a:t>
            </a:r>
          </a:p>
          <a:p>
            <a:pPr marL="0" indent="0" algn="just">
              <a:buNone/>
            </a:pPr>
            <a:endParaRPr lang="ru-RU" u="sng" dirty="0"/>
          </a:p>
          <a:p>
            <a:pPr algn="just"/>
            <a:r>
              <a:rPr lang="ru-RU" dirty="0"/>
              <a:t>Крупнейшие, успешные и </a:t>
            </a:r>
            <a:r>
              <a:rPr lang="ru-RU" dirty="0" err="1"/>
              <a:t>целеустремленные</a:t>
            </a:r>
            <a:r>
              <a:rPr lang="ru-RU" dirty="0"/>
              <a:t> представители </a:t>
            </a:r>
            <a:r>
              <a:rPr lang="ru-RU" dirty="0" err="1"/>
              <a:t>генерической</a:t>
            </a:r>
            <a:r>
              <a:rPr lang="ru-RU" dirty="0"/>
              <a:t> фарминдустрии прокладывают путь в новый сегмент биотехнологических продуктов</a:t>
            </a:r>
            <a:r>
              <a:rPr lang="ru-RU" dirty="0" smtClean="0"/>
              <a:t>. </a:t>
            </a:r>
            <a:endParaRPr lang="ru-RU" dirty="0"/>
          </a:p>
          <a:p>
            <a:endParaRPr lang="ru-RU" dirty="0"/>
          </a:p>
        </p:txBody>
      </p:sp>
    </p:spTree>
    <p:extLst>
      <p:ext uri="{BB962C8B-B14F-4D97-AF65-F5344CB8AC3E}">
        <p14:creationId xmlns:p14="http://schemas.microsoft.com/office/powerpoint/2010/main" xmlns="" val="3487627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886200"/>
            <a:ext cx="7772400" cy="990600"/>
          </a:xfrm>
        </p:spPr>
        <p:txBody>
          <a:bodyPr/>
          <a:lstStyle/>
          <a:p>
            <a:r>
              <a:rPr lang="ru-RU" dirty="0" smtClean="0"/>
              <a:t>противоревматические препараты, модифицирующие течение болезни</a:t>
            </a:r>
          </a:p>
        </p:txBody>
      </p:sp>
      <p:sp>
        <p:nvSpPr>
          <p:cNvPr id="2" name="Title 1"/>
          <p:cNvSpPr>
            <a:spLocks noGrp="1"/>
          </p:cNvSpPr>
          <p:nvPr>
            <p:ph type="ctrTitle"/>
          </p:nvPr>
        </p:nvSpPr>
        <p:spPr>
          <a:xfrm>
            <a:off x="304800" y="228600"/>
            <a:ext cx="8534400" cy="1981200"/>
          </a:xfrm>
        </p:spPr>
        <p:txBody>
          <a:bodyPr>
            <a:noAutofit/>
          </a:bodyPr>
          <a:lstStyle/>
          <a:p>
            <a:r>
              <a:rPr lang="ru-RU" sz="3200" b="1" dirty="0" smtClean="0">
                <a:solidFill>
                  <a:schemeClr val="accent2">
                    <a:lumMod val="75000"/>
                  </a:schemeClr>
                </a:solidFill>
              </a:rPr>
              <a:t>Сравнение Экономической Доступности БП</a:t>
            </a:r>
            <a:br>
              <a:rPr lang="ru-RU" sz="3200" b="1" dirty="0" smtClean="0">
                <a:solidFill>
                  <a:schemeClr val="accent2">
                    <a:lumMod val="75000"/>
                  </a:schemeClr>
                </a:solidFill>
              </a:rPr>
            </a:br>
            <a:r>
              <a:rPr lang="ru-RU" sz="3200" dirty="0" smtClean="0"/>
              <a:t/>
            </a:r>
            <a:br>
              <a:rPr lang="ru-RU" sz="3200" dirty="0" smtClean="0"/>
            </a:br>
            <a:r>
              <a:rPr lang="ru-RU" sz="2400" dirty="0" smtClean="0">
                <a:solidFill>
                  <a:schemeClr val="accent1">
                    <a:lumMod val="75000"/>
                  </a:schemeClr>
                </a:solidFill>
              </a:rPr>
              <a:t>в Казахстане, России, </a:t>
            </a:r>
            <a:r>
              <a:rPr lang="ru-RU" sz="2400" dirty="0">
                <a:solidFill>
                  <a:schemeClr val="accent1">
                    <a:lumMod val="75000"/>
                  </a:schemeClr>
                </a:solidFill>
              </a:rPr>
              <a:t>Турции</a:t>
            </a:r>
            <a:r>
              <a:rPr lang="ru-RU" sz="2400" dirty="0" smtClean="0">
                <a:solidFill>
                  <a:schemeClr val="accent1">
                    <a:lumMod val="75000"/>
                  </a:schemeClr>
                </a:solidFill>
              </a:rPr>
              <a:t>, Великобритании и Дании</a:t>
            </a:r>
            <a:endParaRPr lang="en-US" sz="2400" dirty="0">
              <a:solidFill>
                <a:schemeClr val="accent1">
                  <a:lumMod val="75000"/>
                </a:schemeClr>
              </a:solidFill>
            </a:endParaRPr>
          </a:p>
        </p:txBody>
      </p:sp>
    </p:spTree>
    <p:extLst>
      <p:ext uri="{BB962C8B-B14F-4D97-AF65-F5344CB8AC3E}">
        <p14:creationId xmlns:p14="http://schemas.microsoft.com/office/powerpoint/2010/main" xmlns="" val="1746794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599" y="2667000"/>
            <a:ext cx="8686800" cy="1470025"/>
          </a:xfrm>
        </p:spPr>
        <p:txBody>
          <a:bodyPr>
            <a:noAutofit/>
          </a:bodyPr>
          <a:lstStyle/>
          <a:p>
            <a:r>
              <a:rPr lang="ru-RU" sz="4400" dirty="0"/>
              <a:t>Новые </a:t>
            </a:r>
            <a:r>
              <a:rPr lang="ru-RU" sz="4400" dirty="0" smtClean="0"/>
              <a:t>правила </a:t>
            </a:r>
            <a:r>
              <a:rPr lang="ru-RU" sz="4400" dirty="0"/>
              <a:t>регистрации </a:t>
            </a:r>
            <a:r>
              <a:rPr lang="ru-RU" sz="4400" dirty="0" smtClean="0"/>
              <a:t>биоаналогов в 2013 в </a:t>
            </a:r>
            <a:r>
              <a:rPr lang="ru-RU" sz="4400" dirty="0"/>
              <a:t>США и ЕС</a:t>
            </a:r>
            <a:endParaRPr lang="en-GB" sz="4400" dirty="0"/>
          </a:p>
        </p:txBody>
      </p:sp>
    </p:spTree>
    <p:extLst>
      <p:ext uri="{BB962C8B-B14F-4D97-AF65-F5344CB8AC3E}">
        <p14:creationId xmlns:p14="http://schemas.microsoft.com/office/powerpoint/2010/main" xmlns="" val="32099045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сБПРП и БЛС</a:t>
            </a:r>
            <a:endParaRPr lang="en-US" dirty="0"/>
          </a:p>
        </p:txBody>
      </p:sp>
      <p:graphicFrame>
        <p:nvGraphicFramePr>
          <p:cNvPr id="5" name="Diagram 4"/>
          <p:cNvGraphicFramePr/>
          <p:nvPr>
            <p:extLst>
              <p:ext uri="{D42A27DB-BD31-4B8C-83A1-F6EECF244321}">
                <p14:modId xmlns:p14="http://schemas.microsoft.com/office/powerpoint/2010/main" xmlns="" val="3809461134"/>
              </p:ext>
            </p:extLst>
          </p:nvPr>
        </p:nvGraphicFramePr>
        <p:xfrm>
          <a:off x="457200" y="1676400"/>
          <a:ext cx="82296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9345858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52400" y="1524000"/>
            <a:ext cx="7634288" cy="5176838"/>
            <a:chOff x="152400" y="1524000"/>
            <a:chExt cx="7634288" cy="5176838"/>
          </a:xfrm>
        </p:grpSpPr>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1524000"/>
              <a:ext cx="7634288" cy="51768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Oval 3"/>
            <p:cNvSpPr/>
            <p:nvPr/>
          </p:nvSpPr>
          <p:spPr>
            <a:xfrm>
              <a:off x="1447800" y="4953000"/>
              <a:ext cx="228600" cy="228600"/>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703236" y="4045889"/>
              <a:ext cx="228600" cy="228600"/>
            </a:xfrm>
            <a:prstGeom prst="ellipse">
              <a:avLst/>
            </a:prstGeom>
            <a:no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8" name="Oval 7"/>
            <p:cNvSpPr/>
            <p:nvPr/>
          </p:nvSpPr>
          <p:spPr>
            <a:xfrm>
              <a:off x="2057400" y="6096000"/>
              <a:ext cx="228600" cy="228600"/>
            </a:xfrm>
            <a:prstGeom prst="ellipse">
              <a:avLst/>
            </a:prstGeom>
            <a:no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581400" y="1981200"/>
              <a:ext cx="304800" cy="228600"/>
            </a:xfrm>
            <a:prstGeom prst="ellipse">
              <a:avLst/>
            </a:prstGeom>
            <a:noFill/>
            <a:ln w="285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276600" y="1828800"/>
              <a:ext cx="228600" cy="228600"/>
            </a:xfrm>
            <a:prstGeom prst="ellipse">
              <a:avLst/>
            </a:prstGeom>
            <a:noFill/>
            <a:ln w="28575">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ru-RU" dirty="0"/>
              <a:t>Экономическая Доступность </a:t>
            </a:r>
            <a:r>
              <a:rPr lang="ru-RU" dirty="0">
                <a:solidFill>
                  <a:srgbClr val="EB641B">
                    <a:shade val="75000"/>
                  </a:srgbClr>
                </a:solidFill>
              </a:rPr>
              <a:t>БЛС</a:t>
            </a:r>
            <a:endParaRPr lang="en-US" dirty="0"/>
          </a:p>
        </p:txBody>
      </p:sp>
      <p:sp>
        <p:nvSpPr>
          <p:cNvPr id="3" name="Content Placeholder 2"/>
          <p:cNvSpPr>
            <a:spLocks noGrp="1"/>
          </p:cNvSpPr>
          <p:nvPr>
            <p:ph sz="quarter" idx="1"/>
          </p:nvPr>
        </p:nvSpPr>
        <p:spPr>
          <a:xfrm>
            <a:off x="5791200" y="1524000"/>
            <a:ext cx="3200400" cy="5029200"/>
          </a:xfrm>
          <a:solidFill>
            <a:schemeClr val="bg1"/>
          </a:solidFill>
        </p:spPr>
        <p:txBody>
          <a:bodyPr>
            <a:normAutofit fontScale="85000" lnSpcReduction="10000"/>
          </a:bodyPr>
          <a:lstStyle/>
          <a:p>
            <a:pPr marL="0" indent="0" algn="r">
              <a:buNone/>
            </a:pPr>
            <a:r>
              <a:rPr lang="ru-RU" sz="1700" dirty="0"/>
              <a:t>Доступность </a:t>
            </a:r>
            <a:r>
              <a:rPr lang="ru-RU" sz="1900" dirty="0" smtClean="0">
                <a:solidFill>
                  <a:srgbClr val="EB641B">
                    <a:shade val="75000"/>
                  </a:srgbClr>
                </a:solidFill>
              </a:rPr>
              <a:t>БЛС </a:t>
            </a:r>
            <a:r>
              <a:rPr lang="ru-RU" sz="1700" dirty="0" smtClean="0"/>
              <a:t>сильно </a:t>
            </a:r>
            <a:r>
              <a:rPr lang="ru-RU" sz="1700" dirty="0">
                <a:solidFill>
                  <a:srgbClr val="7030A0"/>
                </a:solidFill>
              </a:rPr>
              <a:t>зависит</a:t>
            </a:r>
            <a:r>
              <a:rPr lang="ru-RU" sz="1700" dirty="0"/>
              <a:t> от социально-экономического развития страны.</a:t>
            </a:r>
          </a:p>
          <a:p>
            <a:pPr marL="0" indent="0" algn="r">
              <a:buNone/>
            </a:pPr>
            <a:endParaRPr lang="ru-RU" sz="1700" dirty="0" smtClean="0"/>
          </a:p>
          <a:p>
            <a:pPr marL="0" indent="0" algn="r">
              <a:buNone/>
            </a:pPr>
            <a:r>
              <a:rPr lang="ru-RU" sz="1700" dirty="0" smtClean="0"/>
              <a:t>Доступность </a:t>
            </a:r>
            <a:r>
              <a:rPr lang="ru-RU" sz="1900" dirty="0">
                <a:solidFill>
                  <a:srgbClr val="EB641B">
                    <a:shade val="75000"/>
                  </a:srgbClr>
                </a:solidFill>
              </a:rPr>
              <a:t>БЛС</a:t>
            </a:r>
            <a:r>
              <a:rPr lang="ru-RU" sz="1700" dirty="0" smtClean="0"/>
              <a:t> </a:t>
            </a:r>
            <a:r>
              <a:rPr lang="ru-RU" sz="1700" dirty="0">
                <a:solidFill>
                  <a:srgbClr val="7030A0"/>
                </a:solidFill>
              </a:rPr>
              <a:t>не зависит </a:t>
            </a:r>
            <a:r>
              <a:rPr lang="ru-RU" sz="1700" dirty="0"/>
              <a:t>от социально-экономического развития страны.</a:t>
            </a:r>
          </a:p>
          <a:p>
            <a:pPr marL="0" indent="0" algn="r">
              <a:buNone/>
            </a:pPr>
            <a:endParaRPr lang="ru-RU" sz="1700" dirty="0" smtClean="0"/>
          </a:p>
          <a:p>
            <a:pPr marL="0" indent="0" algn="r">
              <a:buNone/>
            </a:pPr>
            <a:r>
              <a:rPr lang="ru-RU" sz="1700" dirty="0" smtClean="0"/>
              <a:t>Таким образом, лечение </a:t>
            </a:r>
            <a:r>
              <a:rPr lang="ru-RU" sz="1900" dirty="0">
                <a:solidFill>
                  <a:srgbClr val="EB641B">
                    <a:shade val="75000"/>
                  </a:srgbClr>
                </a:solidFill>
              </a:rPr>
              <a:t>БЛС</a:t>
            </a:r>
            <a:r>
              <a:rPr lang="ru-RU" sz="1700" dirty="0" smtClean="0"/>
              <a:t> недоступно большинству населения Европы.</a:t>
            </a:r>
          </a:p>
          <a:p>
            <a:pPr marL="0" indent="0">
              <a:buNone/>
            </a:pPr>
            <a:endParaRPr lang="ru-RU" sz="1400" dirty="0" smtClean="0"/>
          </a:p>
          <a:p>
            <a:pPr marL="0" indent="0" algn="r">
              <a:buNone/>
            </a:pPr>
            <a:r>
              <a:rPr lang="ru-RU" sz="1700" dirty="0"/>
              <a:t>1 год лечения </a:t>
            </a:r>
            <a:r>
              <a:rPr lang="ru-RU" sz="1900" dirty="0">
                <a:solidFill>
                  <a:srgbClr val="EB641B">
                    <a:shade val="75000"/>
                  </a:srgbClr>
                </a:solidFill>
              </a:rPr>
              <a:t>БЛС</a:t>
            </a:r>
            <a:r>
              <a:rPr lang="ru-RU" sz="1700" dirty="0" smtClean="0"/>
              <a:t> может превысить </a:t>
            </a:r>
            <a:r>
              <a:rPr lang="ru-RU" sz="1700" dirty="0"/>
              <a:t>ВНП на душу </a:t>
            </a:r>
            <a:r>
              <a:rPr lang="ru-RU" sz="1700" dirty="0" smtClean="0"/>
              <a:t>населения страны до 11 раз в 26 странах из 44 (59%), где зарегестрированы биосимиляры </a:t>
            </a:r>
          </a:p>
          <a:p>
            <a:pPr marL="0" indent="0">
              <a:buNone/>
            </a:pPr>
            <a:endParaRPr lang="ru-RU" sz="1400" dirty="0"/>
          </a:p>
          <a:p>
            <a:pPr marL="0" indent="0">
              <a:buNone/>
            </a:pPr>
            <a:endParaRPr lang="ru-RU" sz="1400" dirty="0" smtClean="0"/>
          </a:p>
          <a:p>
            <a:pPr marL="0" indent="0">
              <a:buNone/>
            </a:pPr>
            <a:endParaRPr lang="ru-RU" sz="1400" dirty="0" smtClean="0"/>
          </a:p>
          <a:p>
            <a:pPr marL="0" indent="0" algn="r">
              <a:buNone/>
            </a:pPr>
            <a:r>
              <a:rPr lang="ru-RU" sz="1400" dirty="0" smtClean="0"/>
              <a:t>0 – наименьшая доступность</a:t>
            </a:r>
          </a:p>
          <a:p>
            <a:pPr marL="0" indent="0" algn="r">
              <a:buNone/>
            </a:pPr>
            <a:r>
              <a:rPr lang="ru-RU" sz="1400" dirty="0" smtClean="0"/>
              <a:t>9 – наилучшая доступность</a:t>
            </a:r>
            <a:endParaRPr lang="en-US" sz="1400" dirty="0"/>
          </a:p>
        </p:txBody>
      </p:sp>
    </p:spTree>
    <p:extLst>
      <p:ext uri="{BB962C8B-B14F-4D97-AF65-F5344CB8AC3E}">
        <p14:creationId xmlns:p14="http://schemas.microsoft.com/office/powerpoint/2010/main" xmlns="" val="35493361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Доступность </a:t>
            </a:r>
            <a:r>
              <a:rPr lang="ru-RU" dirty="0">
                <a:solidFill>
                  <a:srgbClr val="EB641B">
                    <a:shade val="75000"/>
                  </a:srgbClr>
                </a:solidFill>
              </a:rPr>
              <a:t>БЛС</a:t>
            </a:r>
            <a:endParaRPr lang="en-US" dirty="0"/>
          </a:p>
        </p:txBody>
      </p:sp>
      <p:grpSp>
        <p:nvGrpSpPr>
          <p:cNvPr id="12" name="Group 11"/>
          <p:cNvGrpSpPr/>
          <p:nvPr/>
        </p:nvGrpSpPr>
        <p:grpSpPr>
          <a:xfrm>
            <a:off x="1670013" y="1002323"/>
            <a:ext cx="5568987" cy="5759860"/>
            <a:chOff x="1670013" y="1002323"/>
            <a:chExt cx="5568987" cy="5759860"/>
          </a:xfrm>
        </p:grpSpPr>
        <p:grpSp>
          <p:nvGrpSpPr>
            <p:cNvPr id="7" name="Group 6"/>
            <p:cNvGrpSpPr/>
            <p:nvPr/>
          </p:nvGrpSpPr>
          <p:grpSpPr>
            <a:xfrm>
              <a:off x="1670013" y="1002323"/>
              <a:ext cx="5568987" cy="5759860"/>
              <a:chOff x="222213" y="1002323"/>
              <a:chExt cx="5568987" cy="575986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2213" y="1002323"/>
                <a:ext cx="5568987" cy="57598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Oval 5"/>
              <p:cNvSpPr/>
              <p:nvPr/>
            </p:nvSpPr>
            <p:spPr>
              <a:xfrm>
                <a:off x="5431536" y="5181601"/>
                <a:ext cx="289851" cy="304800"/>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739349" y="3429000"/>
                <a:ext cx="289851" cy="304800"/>
              </a:xfrm>
              <a:prstGeom prst="ellipse">
                <a:avLst/>
              </a:prstGeom>
              <a:no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05949" y="5715000"/>
                <a:ext cx="289851" cy="304800"/>
              </a:xfrm>
              <a:prstGeom prst="ellipse">
                <a:avLst/>
              </a:prstGeom>
              <a:no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057400" y="3733800"/>
                <a:ext cx="289851" cy="304800"/>
              </a:xfrm>
              <a:prstGeom prst="ellipse">
                <a:avLst/>
              </a:prstGeom>
              <a:noFill/>
              <a:ln w="285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143000" y="4191000"/>
                <a:ext cx="289851" cy="304800"/>
              </a:xfrm>
              <a:prstGeom prst="ellipse">
                <a:avLst/>
              </a:prstGeom>
              <a:noFill/>
              <a:ln w="28575">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1676400" y="6477000"/>
              <a:ext cx="4502187" cy="285183"/>
            </a:xfrm>
            <a:prstGeom prst="rect">
              <a:avLst/>
            </a:prstGeom>
            <a:noFill/>
            <a:ln w="127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26396820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534400" cy="914400"/>
          </a:xfrm>
        </p:spPr>
        <p:txBody>
          <a:bodyPr>
            <a:normAutofit fontScale="90000"/>
          </a:bodyPr>
          <a:lstStyle/>
          <a:p>
            <a:r>
              <a:rPr lang="ru-RU" dirty="0" smtClean="0"/>
              <a:t>Соотношение Средней Стоимости </a:t>
            </a:r>
            <a:r>
              <a:rPr lang="ru-RU" dirty="0">
                <a:solidFill>
                  <a:srgbClr val="EB641B">
                    <a:shade val="75000"/>
                  </a:srgbClr>
                </a:solidFill>
              </a:rPr>
              <a:t>БЛС</a:t>
            </a:r>
            <a:r>
              <a:rPr lang="ru-RU" dirty="0" smtClean="0"/>
              <a:t> в Каждой Стране </a:t>
            </a:r>
            <a:endParaRPr lang="en-US" dirty="0"/>
          </a:p>
        </p:txBody>
      </p:sp>
      <p:grpSp>
        <p:nvGrpSpPr>
          <p:cNvPr id="21" name="Group 20"/>
          <p:cNvGrpSpPr/>
          <p:nvPr/>
        </p:nvGrpSpPr>
        <p:grpSpPr>
          <a:xfrm>
            <a:off x="141864" y="1381475"/>
            <a:ext cx="9002136" cy="5400325"/>
            <a:chOff x="112556" y="1285525"/>
            <a:chExt cx="9002136" cy="5400325"/>
          </a:xfrm>
        </p:grpSpPr>
        <p:grpSp>
          <p:nvGrpSpPr>
            <p:cNvPr id="13" name="Group 12"/>
            <p:cNvGrpSpPr/>
            <p:nvPr/>
          </p:nvGrpSpPr>
          <p:grpSpPr>
            <a:xfrm>
              <a:off x="112556" y="1285525"/>
              <a:ext cx="9002136" cy="5400325"/>
              <a:chOff x="112556" y="1667203"/>
              <a:chExt cx="9002136" cy="5029199"/>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2556" y="1667203"/>
                <a:ext cx="9002136" cy="50291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533400" y="3276600"/>
                <a:ext cx="457200" cy="152400"/>
              </a:xfrm>
              <a:prstGeom prst="rect">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257800" y="6400800"/>
                <a:ext cx="381000" cy="152400"/>
              </a:xfrm>
              <a:prstGeom prst="rect">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a:off x="609600" y="1447800"/>
              <a:ext cx="381000" cy="76200"/>
            </a:xfrm>
            <a:prstGeom prst="rect">
              <a:avLst/>
            </a:prstGeom>
            <a:noFill/>
            <a:ln w="1905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334000" y="1524000"/>
              <a:ext cx="381000" cy="152400"/>
            </a:xfrm>
            <a:prstGeom prst="rect">
              <a:avLst/>
            </a:prstGeom>
            <a:noFill/>
            <a:ln w="1905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81000" y="6096000"/>
              <a:ext cx="609600" cy="152400"/>
            </a:xfrm>
            <a:prstGeom prst="rect">
              <a:avLst/>
            </a:prstGeom>
            <a:noFill/>
            <a:ln w="1905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029200" y="4572000"/>
              <a:ext cx="609600" cy="152400"/>
            </a:xfrm>
            <a:prstGeom prst="rect">
              <a:avLst/>
            </a:prstGeom>
            <a:noFill/>
            <a:ln w="1905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09600" y="6368434"/>
              <a:ext cx="304800" cy="108565"/>
            </a:xfrm>
            <a:prstGeom prst="rect">
              <a:avLst/>
            </a:prstGeom>
            <a:noFill/>
            <a:ln w="19050">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334000" y="6248400"/>
              <a:ext cx="304800" cy="120034"/>
            </a:xfrm>
            <a:prstGeom prst="rect">
              <a:avLst/>
            </a:prstGeom>
            <a:noFill/>
            <a:ln w="19050">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 y="4648201"/>
              <a:ext cx="304800" cy="152400"/>
            </a:xfrm>
            <a:prstGeom prst="rect">
              <a:avLst/>
            </a:prstGeom>
            <a:noFill/>
            <a:ln w="1905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334000" y="4724400"/>
              <a:ext cx="304800" cy="152400"/>
            </a:xfrm>
            <a:prstGeom prst="rect">
              <a:avLst/>
            </a:prstGeom>
            <a:noFill/>
            <a:ln w="1905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3124201" y="4788084"/>
            <a:ext cx="1142999" cy="369332"/>
          </a:xfrm>
          <a:prstGeom prst="rect">
            <a:avLst/>
          </a:prstGeom>
          <a:noFill/>
        </p:spPr>
        <p:txBody>
          <a:bodyPr wrap="square" rtlCol="0">
            <a:spAutoFit/>
          </a:bodyPr>
          <a:lstStyle/>
          <a:p>
            <a:r>
              <a:rPr lang="ru-RU" b="1" dirty="0" smtClean="0">
                <a:solidFill>
                  <a:srgbClr val="7030A0"/>
                </a:solidFill>
              </a:rPr>
              <a:t>бБПРП</a:t>
            </a:r>
            <a:endParaRPr lang="en-US" b="1" dirty="0">
              <a:solidFill>
                <a:srgbClr val="7030A0"/>
              </a:solidFill>
            </a:endParaRPr>
          </a:p>
        </p:txBody>
      </p:sp>
      <p:sp>
        <p:nvSpPr>
          <p:cNvPr id="14" name="TextBox 13"/>
          <p:cNvSpPr txBox="1"/>
          <p:nvPr/>
        </p:nvSpPr>
        <p:spPr>
          <a:xfrm>
            <a:off x="7162800" y="4788084"/>
            <a:ext cx="1059906" cy="369332"/>
          </a:xfrm>
          <a:prstGeom prst="rect">
            <a:avLst/>
          </a:prstGeom>
          <a:noFill/>
        </p:spPr>
        <p:txBody>
          <a:bodyPr wrap="none" rtlCol="0">
            <a:spAutoFit/>
          </a:bodyPr>
          <a:lstStyle/>
          <a:p>
            <a:r>
              <a:rPr lang="ru-RU" b="1" dirty="0">
                <a:solidFill>
                  <a:srgbClr val="7030A0"/>
                </a:solidFill>
              </a:rPr>
              <a:t>с</a:t>
            </a:r>
            <a:r>
              <a:rPr lang="ru-RU" b="1" dirty="0" smtClean="0">
                <a:solidFill>
                  <a:srgbClr val="7030A0"/>
                </a:solidFill>
              </a:rPr>
              <a:t>БПРП</a:t>
            </a:r>
            <a:endParaRPr lang="en-US" b="1" dirty="0">
              <a:solidFill>
                <a:srgbClr val="7030A0"/>
              </a:solidFill>
            </a:endParaRPr>
          </a:p>
        </p:txBody>
      </p:sp>
    </p:spTree>
    <p:extLst>
      <p:ext uri="{BB962C8B-B14F-4D97-AF65-F5344CB8AC3E}">
        <p14:creationId xmlns:p14="http://schemas.microsoft.com/office/powerpoint/2010/main" xmlns="" val="17178277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Расходы на Лечение</a:t>
            </a:r>
            <a:endParaRPr lang="en-US" dirty="0"/>
          </a:p>
        </p:txBody>
      </p:sp>
      <p:sp>
        <p:nvSpPr>
          <p:cNvPr id="3" name="Content Placeholder 2"/>
          <p:cNvSpPr>
            <a:spLocks noGrp="1"/>
          </p:cNvSpPr>
          <p:nvPr>
            <p:ph sz="quarter" idx="1"/>
          </p:nvPr>
        </p:nvSpPr>
        <p:spPr/>
        <p:txBody>
          <a:bodyPr/>
          <a:lstStyle/>
          <a:p>
            <a:r>
              <a:rPr lang="ru-RU" sz="2800" dirty="0"/>
              <a:t>Стоимость лечения с </a:t>
            </a:r>
            <a:r>
              <a:rPr lang="ru-RU" sz="3300" dirty="0">
                <a:solidFill>
                  <a:srgbClr val="EB641B">
                    <a:shade val="75000"/>
                  </a:srgbClr>
                </a:solidFill>
              </a:rPr>
              <a:t>БЛС</a:t>
            </a:r>
            <a:r>
              <a:rPr lang="ru-RU" sz="2800" dirty="0" smtClean="0"/>
              <a:t> </a:t>
            </a:r>
            <a:r>
              <a:rPr lang="ru-RU" sz="2800" dirty="0"/>
              <a:t>на 1 год в 60 раз больше чем с </a:t>
            </a:r>
            <a:r>
              <a:rPr lang="ru-RU" sz="2800" dirty="0">
                <a:solidFill>
                  <a:srgbClr val="7030A0"/>
                </a:solidFill>
              </a:rPr>
              <a:t>сБПРП</a:t>
            </a:r>
            <a:r>
              <a:rPr lang="ru-RU" sz="2800" dirty="0"/>
              <a:t>. </a:t>
            </a:r>
            <a:endParaRPr lang="ru-RU" sz="2800" dirty="0" smtClean="0"/>
          </a:p>
          <a:p>
            <a:r>
              <a:rPr lang="ru-RU" sz="2800" dirty="0" smtClean="0"/>
              <a:t>Средний ежегодный вклад человека составляет для: </a:t>
            </a:r>
          </a:p>
          <a:p>
            <a:pPr lvl="1"/>
            <a:r>
              <a:rPr lang="ru-RU" sz="2400" dirty="0">
                <a:solidFill>
                  <a:srgbClr val="EB641B">
                    <a:shade val="75000"/>
                  </a:srgbClr>
                </a:solidFill>
              </a:rPr>
              <a:t>БЛС</a:t>
            </a:r>
            <a:r>
              <a:rPr lang="ru-RU" sz="2300" dirty="0" smtClean="0"/>
              <a:t> от </a:t>
            </a:r>
            <a:r>
              <a:rPr lang="en-US" sz="2300" dirty="0" smtClean="0"/>
              <a:t>$</a:t>
            </a:r>
            <a:r>
              <a:rPr lang="ru-RU" sz="2300" dirty="0" smtClean="0"/>
              <a:t>0 до </a:t>
            </a:r>
            <a:r>
              <a:rPr lang="en-US" sz="2300" dirty="0" smtClean="0"/>
              <a:t>$</a:t>
            </a:r>
            <a:r>
              <a:rPr lang="ru-RU" sz="2300" dirty="0" smtClean="0"/>
              <a:t>61 552</a:t>
            </a:r>
          </a:p>
          <a:p>
            <a:pPr lvl="1"/>
            <a:r>
              <a:rPr lang="ru-RU" sz="2300" dirty="0" smtClean="0"/>
              <a:t>сБПРП от </a:t>
            </a:r>
            <a:r>
              <a:rPr lang="en-US" sz="2300" dirty="0"/>
              <a:t>$</a:t>
            </a:r>
            <a:r>
              <a:rPr lang="ru-RU" sz="2300" dirty="0"/>
              <a:t>0 до </a:t>
            </a:r>
            <a:r>
              <a:rPr lang="en-US" sz="2300" dirty="0" smtClean="0"/>
              <a:t>$</a:t>
            </a:r>
            <a:r>
              <a:rPr lang="ru-RU" sz="2300" dirty="0" smtClean="0"/>
              <a:t>1 273</a:t>
            </a:r>
          </a:p>
          <a:p>
            <a:endParaRPr lang="ru-RU" sz="2800" dirty="0" smtClean="0"/>
          </a:p>
          <a:p>
            <a:endParaRPr lang="ru-RU" sz="2800" dirty="0"/>
          </a:p>
          <a:p>
            <a:endParaRPr lang="en-US" dirty="0"/>
          </a:p>
        </p:txBody>
      </p:sp>
    </p:spTree>
    <p:extLst>
      <p:ext uri="{BB962C8B-B14F-4D97-AF65-F5344CB8AC3E}">
        <p14:creationId xmlns:p14="http://schemas.microsoft.com/office/powerpoint/2010/main" xmlns="" val="32225425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ru-RU" dirty="0" smtClean="0"/>
              <a:t>Возмещение Расходов</a:t>
            </a:r>
            <a:endParaRPr lang="en-US" dirty="0"/>
          </a:p>
        </p:txBody>
      </p:sp>
      <p:sp>
        <p:nvSpPr>
          <p:cNvPr id="2" name="Content Placeholder 1"/>
          <p:cNvSpPr>
            <a:spLocks noGrp="1"/>
          </p:cNvSpPr>
          <p:nvPr>
            <p:ph sz="quarter" idx="1"/>
          </p:nvPr>
        </p:nvSpPr>
        <p:spPr>
          <a:xfrm>
            <a:off x="381000" y="1600200"/>
            <a:ext cx="3581400" cy="761999"/>
          </a:xfrm>
        </p:spPr>
        <p:txBody>
          <a:bodyPr>
            <a:normAutofit/>
          </a:bodyPr>
          <a:lstStyle/>
          <a:p>
            <a:pPr marL="0" indent="0">
              <a:buNone/>
            </a:pPr>
            <a:r>
              <a:rPr lang="ru-RU" sz="1800" dirty="0" smtClean="0"/>
              <a:t>В исследовании </a:t>
            </a:r>
            <a:r>
              <a:rPr lang="en-US" sz="1800" dirty="0" smtClean="0"/>
              <a:t>(</a:t>
            </a:r>
            <a:r>
              <a:rPr lang="en-US" sz="1800" dirty="0" err="1" smtClean="0"/>
              <a:t>Putrik</a:t>
            </a:r>
            <a:r>
              <a:rPr lang="en-US" sz="1800" dirty="0" smtClean="0"/>
              <a:t> 2013) </a:t>
            </a:r>
            <a:r>
              <a:rPr lang="ru-RU" sz="1800" dirty="0" smtClean="0"/>
              <a:t>участсвовало 46 стран:</a:t>
            </a:r>
            <a:endParaRPr lang="en-US" sz="1800" dirty="0"/>
          </a:p>
        </p:txBody>
      </p:sp>
      <p:graphicFrame>
        <p:nvGraphicFramePr>
          <p:cNvPr id="4" name="Table 3"/>
          <p:cNvGraphicFramePr>
            <a:graphicFrameLocks noGrp="1"/>
          </p:cNvGraphicFramePr>
          <p:nvPr>
            <p:extLst>
              <p:ext uri="{D42A27DB-BD31-4B8C-83A1-F6EECF244321}">
                <p14:modId xmlns:p14="http://schemas.microsoft.com/office/powerpoint/2010/main" xmlns="" val="145112921"/>
              </p:ext>
            </p:extLst>
          </p:nvPr>
        </p:nvGraphicFramePr>
        <p:xfrm>
          <a:off x="4419600" y="1894838"/>
          <a:ext cx="4495800" cy="3662284"/>
        </p:xfrm>
        <a:graphic>
          <a:graphicData uri="http://schemas.openxmlformats.org/drawingml/2006/table">
            <a:tbl>
              <a:tblPr firstRow="1" bandRow="1">
                <a:tableStyleId>{5C22544A-7EE6-4342-B048-85BDC9FD1C3A}</a:tableStyleId>
              </a:tblPr>
              <a:tblGrid>
                <a:gridCol w="2443117"/>
                <a:gridCol w="2052683"/>
              </a:tblGrid>
              <a:tr h="660602">
                <a:tc>
                  <a:txBody>
                    <a:bodyPr/>
                    <a:lstStyle/>
                    <a:p>
                      <a:pPr algn="ctr"/>
                      <a:r>
                        <a:rPr lang="ru-RU" sz="1600" dirty="0" smtClean="0"/>
                        <a:t>Страны</a:t>
                      </a:r>
                      <a:endParaRPr lang="en-US" sz="1600" dirty="0"/>
                    </a:p>
                  </a:txBody>
                  <a:tcPr anchor="ctr"/>
                </a:tc>
                <a:tc>
                  <a:txBody>
                    <a:bodyPr/>
                    <a:lstStyle/>
                    <a:p>
                      <a:pPr algn="ctr"/>
                      <a:r>
                        <a:rPr lang="ru-RU" sz="1600" dirty="0" smtClean="0"/>
                        <a:t>Возмещение </a:t>
                      </a:r>
                      <a:r>
                        <a:rPr kumimoji="0" lang="ru-RU" sz="2000" b="0" i="0" u="none" strike="noStrike" kern="1200" cap="none" spc="0" normalizeH="0" baseline="0" noProof="0" dirty="0" smtClean="0">
                          <a:ln>
                            <a:noFill/>
                          </a:ln>
                          <a:solidFill>
                            <a:srgbClr val="EB641B">
                              <a:shade val="75000"/>
                            </a:srgbClr>
                          </a:solidFill>
                          <a:effectLst/>
                          <a:uLnTx/>
                          <a:uFillTx/>
                          <a:latin typeface="+mn-lt"/>
                        </a:rPr>
                        <a:t>БЛС</a:t>
                      </a:r>
                      <a:endParaRPr lang="en-US" sz="1600" dirty="0"/>
                    </a:p>
                  </a:txBody>
                  <a:tcPr anchor="ctr"/>
                </a:tc>
              </a:tr>
              <a:tr h="423017">
                <a:tc>
                  <a:txBody>
                    <a:bodyPr/>
                    <a:lstStyle/>
                    <a:p>
                      <a:pPr algn="ctr"/>
                      <a:r>
                        <a:rPr lang="ru-RU" sz="1600" dirty="0" smtClean="0"/>
                        <a:t>10 (22%)</a:t>
                      </a:r>
                      <a:endParaRPr lang="en-US" sz="1600" dirty="0"/>
                    </a:p>
                  </a:txBody>
                  <a:tcPr anchor="ctr"/>
                </a:tc>
                <a:tc>
                  <a:txBody>
                    <a:bodyPr/>
                    <a:lstStyle/>
                    <a:p>
                      <a:pPr algn="ctr"/>
                      <a:r>
                        <a:rPr lang="ru-RU" sz="1600" dirty="0" smtClean="0"/>
                        <a:t>Отстутсвует</a:t>
                      </a:r>
                      <a:endParaRPr lang="en-US" sz="1600" dirty="0"/>
                    </a:p>
                  </a:txBody>
                  <a:tcPr anchor="ctr"/>
                </a:tc>
              </a:tr>
              <a:tr h="660602">
                <a:tc>
                  <a:txBody>
                    <a:bodyPr/>
                    <a:lstStyle/>
                    <a:p>
                      <a:pPr algn="ctr"/>
                      <a:r>
                        <a:rPr lang="ru-RU" sz="1600" dirty="0" smtClean="0"/>
                        <a:t>2</a:t>
                      </a:r>
                      <a:endParaRPr lang="en-US" sz="1600" dirty="0"/>
                    </a:p>
                  </a:txBody>
                  <a:tcPr anchor="ctr"/>
                </a:tc>
                <a:tc>
                  <a:txBody>
                    <a:bodyPr/>
                    <a:lstStyle/>
                    <a:p>
                      <a:pPr algn="ctr"/>
                      <a:r>
                        <a:rPr lang="ru-RU" sz="1600" dirty="0" smtClean="0"/>
                        <a:t>Ритуксимаб, Этанерцепт</a:t>
                      </a:r>
                      <a:endParaRPr lang="en-US" sz="1600" dirty="0"/>
                    </a:p>
                  </a:txBody>
                  <a:tcPr anchor="ctr"/>
                </a:tc>
              </a:tr>
              <a:tr h="423017">
                <a:tc>
                  <a:txBody>
                    <a:bodyPr/>
                    <a:lstStyle/>
                    <a:p>
                      <a:pPr algn="ctr"/>
                      <a:r>
                        <a:rPr lang="ru-RU" sz="1600" dirty="0" smtClean="0"/>
                        <a:t>7</a:t>
                      </a:r>
                      <a:endParaRPr lang="en-US" sz="1600" dirty="0"/>
                    </a:p>
                  </a:txBody>
                  <a:tcPr anchor="ctr"/>
                </a:tc>
                <a:tc>
                  <a:txBody>
                    <a:bodyPr/>
                    <a:lstStyle/>
                    <a:p>
                      <a:pPr algn="ctr"/>
                      <a:r>
                        <a:rPr lang="ru-RU" sz="1600" dirty="0" smtClean="0"/>
                        <a:t>2-4 </a:t>
                      </a:r>
                      <a:r>
                        <a:rPr kumimoji="0" lang="ru-RU" sz="2000" b="0" i="0" u="none" strike="noStrike" kern="1200" cap="none" spc="0" normalizeH="0" baseline="0" noProof="0" dirty="0" smtClean="0">
                          <a:ln>
                            <a:noFill/>
                          </a:ln>
                          <a:solidFill>
                            <a:srgbClr val="EB641B">
                              <a:shade val="75000"/>
                            </a:srgbClr>
                          </a:solidFill>
                          <a:effectLst/>
                          <a:uLnTx/>
                          <a:uFillTx/>
                          <a:latin typeface="+mn-lt"/>
                        </a:rPr>
                        <a:t>БЛС</a:t>
                      </a:r>
                      <a:endParaRPr lang="en-US" sz="1600" dirty="0"/>
                    </a:p>
                  </a:txBody>
                  <a:tcPr anchor="ctr"/>
                </a:tc>
              </a:tr>
              <a:tr h="1495046">
                <a:tc>
                  <a:txBody>
                    <a:bodyPr/>
                    <a:lstStyle/>
                    <a:p>
                      <a:pPr algn="ctr"/>
                      <a:r>
                        <a:rPr lang="ru-RU" sz="1600" dirty="0" smtClean="0"/>
                        <a:t>27 (59%),</a:t>
                      </a:r>
                      <a:r>
                        <a:rPr lang="ru-RU" sz="1600" baseline="0" dirty="0" smtClean="0"/>
                        <a:t> </a:t>
                      </a:r>
                    </a:p>
                    <a:p>
                      <a:pPr algn="l"/>
                      <a:r>
                        <a:rPr lang="ru-RU" sz="1600" baseline="0" dirty="0" smtClean="0"/>
                        <a:t>все члены Евросоюза, Хорватия, Исландия, Норвегия, Швейцария</a:t>
                      </a:r>
                      <a:endParaRPr lang="en-US" sz="1600" dirty="0"/>
                    </a:p>
                  </a:txBody>
                  <a:tcPr anchor="ctr"/>
                </a:tc>
                <a:tc>
                  <a:txBody>
                    <a:bodyPr/>
                    <a:lstStyle/>
                    <a:p>
                      <a:pPr algn="ctr"/>
                      <a:r>
                        <a:rPr lang="en-US" sz="1600" dirty="0" smtClean="0"/>
                        <a:t>&gt;5</a:t>
                      </a:r>
                      <a:r>
                        <a:rPr lang="en-US" sz="1600" baseline="0" dirty="0" smtClean="0"/>
                        <a:t> </a:t>
                      </a:r>
                      <a:r>
                        <a:rPr kumimoji="0" lang="ru-RU" sz="2000" b="0" i="0" u="none" strike="noStrike" kern="1200" cap="none" spc="0" normalizeH="0" baseline="0" noProof="0" dirty="0" smtClean="0">
                          <a:ln>
                            <a:noFill/>
                          </a:ln>
                          <a:solidFill>
                            <a:srgbClr val="EB641B">
                              <a:shade val="75000"/>
                            </a:srgbClr>
                          </a:solidFill>
                          <a:effectLst/>
                          <a:uLnTx/>
                          <a:uFillTx/>
                          <a:latin typeface="+mn-lt"/>
                        </a:rPr>
                        <a:t>БЛС</a:t>
                      </a:r>
                      <a:endParaRPr lang="en-US" sz="1600" dirty="0"/>
                    </a:p>
                  </a:txBody>
                  <a:tcPr anchor="ctr"/>
                </a:tc>
              </a:tr>
            </a:tbl>
          </a:graphicData>
        </a:graphic>
      </p:graphicFrame>
      <p:sp>
        <p:nvSpPr>
          <p:cNvPr id="11" name="TextBox 10"/>
          <p:cNvSpPr txBox="1"/>
          <p:nvPr/>
        </p:nvSpPr>
        <p:spPr>
          <a:xfrm>
            <a:off x="304800" y="2971800"/>
            <a:ext cx="3810000" cy="2616101"/>
          </a:xfrm>
          <a:prstGeom prst="rect">
            <a:avLst/>
          </a:prstGeom>
          <a:noFill/>
        </p:spPr>
        <p:txBody>
          <a:bodyPr wrap="square" rtlCol="0">
            <a:spAutoFit/>
          </a:bodyPr>
          <a:lstStyle/>
          <a:p>
            <a:r>
              <a:rPr lang="ru-RU" dirty="0" smtClean="0"/>
              <a:t>Ежегодный личный вклад от цены препарата для:</a:t>
            </a:r>
          </a:p>
          <a:p>
            <a:endParaRPr lang="ru-RU" dirty="0" smtClean="0"/>
          </a:p>
          <a:p>
            <a:pPr lvl="1"/>
            <a:r>
              <a:rPr lang="ru-RU" sz="2000" dirty="0">
                <a:solidFill>
                  <a:srgbClr val="EB641B">
                    <a:shade val="75000"/>
                  </a:srgbClr>
                </a:solidFill>
              </a:rPr>
              <a:t>БЛС</a:t>
            </a:r>
            <a:r>
              <a:rPr lang="ru-RU" dirty="0" smtClean="0"/>
              <a:t> составил 30-75% в пяти странах, и </a:t>
            </a:r>
            <a:r>
              <a:rPr lang="en-US" dirty="0" smtClean="0"/>
              <a:t>&gt;</a:t>
            </a:r>
            <a:r>
              <a:rPr lang="ru-RU" dirty="0" smtClean="0"/>
              <a:t>75% в восьми странах </a:t>
            </a:r>
          </a:p>
          <a:p>
            <a:pPr lvl="1"/>
            <a:endParaRPr lang="ru-RU" dirty="0"/>
          </a:p>
          <a:p>
            <a:pPr lvl="1"/>
            <a:r>
              <a:rPr lang="ru-RU" dirty="0" smtClean="0"/>
              <a:t>В 6 странах требовалась полная доплата за сБПРП</a:t>
            </a:r>
            <a:endParaRPr lang="en-US" dirty="0"/>
          </a:p>
        </p:txBody>
      </p:sp>
    </p:spTree>
    <p:extLst>
      <p:ext uri="{BB962C8B-B14F-4D97-AF65-F5344CB8AC3E}">
        <p14:creationId xmlns:p14="http://schemas.microsoft.com/office/powerpoint/2010/main" xmlns="" val="957251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Возмещение Расходов</a:t>
            </a:r>
            <a:endParaRPr lang="en-US" dirty="0"/>
          </a:p>
        </p:txBody>
      </p:sp>
      <p:sp>
        <p:nvSpPr>
          <p:cNvPr id="3" name="Content Placeholder 2"/>
          <p:cNvSpPr>
            <a:spLocks noGrp="1"/>
          </p:cNvSpPr>
          <p:nvPr>
            <p:ph sz="quarter" idx="1"/>
          </p:nvPr>
        </p:nvSpPr>
        <p:spPr>
          <a:xfrm>
            <a:off x="301752" y="1527048"/>
            <a:ext cx="3712856" cy="4572000"/>
          </a:xfrm>
        </p:spPr>
        <p:txBody>
          <a:bodyPr>
            <a:normAutofit/>
          </a:bodyPr>
          <a:lstStyle/>
          <a:p>
            <a:r>
              <a:rPr lang="ru-RU" sz="1600" dirty="0" smtClean="0"/>
              <a:t>Ограничения клинических критерий для инициализации возмещения первого </a:t>
            </a:r>
            <a:r>
              <a:rPr lang="ru-RU" sz="1400" b="1" dirty="0">
                <a:solidFill>
                  <a:srgbClr val="EB641B">
                    <a:shade val="75000"/>
                  </a:srgbClr>
                </a:solidFill>
              </a:rPr>
              <a:t>БЛС</a:t>
            </a:r>
            <a:endParaRPr lang="ru-RU" sz="1400" b="1" dirty="0" smtClean="0"/>
          </a:p>
          <a:p>
            <a:r>
              <a:rPr lang="ru-RU" sz="1600" dirty="0" smtClean="0"/>
              <a:t>Страны восточной Европы и бывшего Советского Союза были наиболее подвержены ограничениям</a:t>
            </a:r>
            <a:endParaRPr lang="ru-RU" sz="1600" dirty="0"/>
          </a:p>
          <a:p>
            <a:endParaRPr lang="ru-RU" sz="1600" dirty="0" smtClean="0"/>
          </a:p>
          <a:p>
            <a:r>
              <a:rPr lang="ru-RU" sz="1600" dirty="0" smtClean="0"/>
              <a:t>Результаты соответствия требования для возмещения первого </a:t>
            </a:r>
            <a:r>
              <a:rPr lang="ru-RU" sz="1800" dirty="0">
                <a:solidFill>
                  <a:srgbClr val="EB641B">
                    <a:shade val="75000"/>
                  </a:srgbClr>
                </a:solidFill>
              </a:rPr>
              <a:t>БЛС</a:t>
            </a:r>
            <a:r>
              <a:rPr lang="ru-RU" sz="1600" dirty="0" smtClean="0"/>
              <a:t> не сильно различались между 27 странами Европейского Союза и 9 странами извне. </a:t>
            </a:r>
          </a:p>
          <a:p>
            <a:endParaRPr lang="ru-RU" sz="1600" dirty="0"/>
          </a:p>
          <a:p>
            <a:pPr marL="0" indent="0">
              <a:buNone/>
            </a:pPr>
            <a:endParaRPr lang="ru-RU" sz="1600" dirty="0"/>
          </a:p>
        </p:txBody>
      </p:sp>
      <p:grpSp>
        <p:nvGrpSpPr>
          <p:cNvPr id="4" name="Group 3"/>
          <p:cNvGrpSpPr/>
          <p:nvPr/>
        </p:nvGrpSpPr>
        <p:grpSpPr>
          <a:xfrm>
            <a:off x="4014608" y="1371600"/>
            <a:ext cx="4998135" cy="5334000"/>
            <a:chOff x="4014608" y="1371600"/>
            <a:chExt cx="4998135" cy="533400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14608" y="1371600"/>
              <a:ext cx="4998135" cy="533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Oval 5"/>
            <p:cNvSpPr/>
            <p:nvPr/>
          </p:nvSpPr>
          <p:spPr>
            <a:xfrm>
              <a:off x="7467600" y="5638800"/>
              <a:ext cx="228600" cy="228600"/>
            </a:xfrm>
            <a:prstGeom prst="ellipse">
              <a:avLst/>
            </a:prstGeom>
            <a:no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001000" y="3048000"/>
              <a:ext cx="228600" cy="228600"/>
            </a:xfrm>
            <a:prstGeom prst="ellipse">
              <a:avLst/>
            </a:prstGeom>
            <a:no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638800" y="3810000"/>
              <a:ext cx="228600" cy="228600"/>
            </a:xfrm>
            <a:prstGeom prst="ellipse">
              <a:avLst/>
            </a:prstGeom>
            <a:noFill/>
            <a:ln w="285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800600" y="4191000"/>
              <a:ext cx="228600" cy="228600"/>
            </a:xfrm>
            <a:prstGeom prst="ellipse">
              <a:avLst/>
            </a:prstGeom>
            <a:noFill/>
            <a:ln w="28575">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37326336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Возмещение Расходов</a:t>
            </a:r>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399" y="1600200"/>
            <a:ext cx="7764517" cy="4800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Content Placeholder 2"/>
          <p:cNvSpPr>
            <a:spLocks noGrp="1"/>
          </p:cNvSpPr>
          <p:nvPr>
            <p:ph sz="quarter" idx="1"/>
          </p:nvPr>
        </p:nvSpPr>
        <p:spPr>
          <a:xfrm>
            <a:off x="5483352" y="2706624"/>
            <a:ext cx="3508248" cy="3160776"/>
          </a:xfrm>
          <a:solidFill>
            <a:schemeClr val="bg1"/>
          </a:solidFill>
        </p:spPr>
        <p:txBody>
          <a:bodyPr>
            <a:normAutofit/>
          </a:bodyPr>
          <a:lstStyle/>
          <a:p>
            <a:pPr algn="just"/>
            <a:r>
              <a:rPr lang="ru-RU" sz="1600" dirty="0" smtClean="0"/>
              <a:t>Страны</a:t>
            </a:r>
            <a:r>
              <a:rPr lang="en-US" sz="1600" dirty="0" smtClean="0"/>
              <a:t> </a:t>
            </a:r>
            <a:r>
              <a:rPr lang="ru-RU" sz="1600" dirty="0" smtClean="0"/>
              <a:t>не входящие ЕС </a:t>
            </a:r>
            <a:r>
              <a:rPr lang="ru-RU" sz="1600" dirty="0"/>
              <a:t>ставили </a:t>
            </a:r>
            <a:r>
              <a:rPr lang="ru-RU" sz="1600" dirty="0" smtClean="0"/>
              <a:t>более жесткие требования.</a:t>
            </a:r>
          </a:p>
          <a:p>
            <a:pPr algn="just"/>
            <a:r>
              <a:rPr lang="ru-RU" sz="1600" dirty="0" smtClean="0"/>
              <a:t>В 13 странах требовалась минимальная продолжительность болезни </a:t>
            </a:r>
          </a:p>
          <a:p>
            <a:pPr algn="just"/>
            <a:r>
              <a:rPr lang="ru-RU" sz="1600" dirty="0" smtClean="0"/>
              <a:t>В 22 странах лечение с использованием более одного сБПРП должно было оказаться неудачным прежде чем инициировать бБПРП</a:t>
            </a:r>
            <a:endParaRPr lang="en-US" sz="1600" dirty="0"/>
          </a:p>
        </p:txBody>
      </p:sp>
    </p:spTree>
    <p:extLst>
      <p:ext uri="{BB962C8B-B14F-4D97-AF65-F5344CB8AC3E}">
        <p14:creationId xmlns:p14="http://schemas.microsoft.com/office/powerpoint/2010/main" xmlns="" val="14047313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600201"/>
            <a:ext cx="8229600" cy="1904999"/>
          </a:xfrm>
        </p:spPr>
        <p:txBody>
          <a:bodyPr>
            <a:normAutofit fontScale="92500" lnSpcReduction="20000"/>
          </a:bodyPr>
          <a:lstStyle/>
          <a:p>
            <a:r>
              <a:rPr lang="ru-RU" dirty="0" smtClean="0"/>
              <a:t>Страны: Болгария, Чехия, Венгрия, Польша, Румыния, Словакия.</a:t>
            </a:r>
          </a:p>
          <a:p>
            <a:endParaRPr lang="ru-RU" dirty="0" smtClean="0"/>
          </a:p>
          <a:p>
            <a:r>
              <a:rPr lang="ru-RU" dirty="0" smtClean="0"/>
              <a:t>Цель: расчет потенциального влияния </a:t>
            </a:r>
            <a:r>
              <a:rPr lang="ru-RU" dirty="0" err="1" smtClean="0"/>
              <a:t>биосимиляра</a:t>
            </a:r>
            <a:r>
              <a:rPr lang="ru-RU" dirty="0" smtClean="0"/>
              <a:t> </a:t>
            </a:r>
            <a:r>
              <a:rPr lang="ru-RU" dirty="0" err="1" smtClean="0"/>
              <a:t>инфликсимаб</a:t>
            </a:r>
            <a:r>
              <a:rPr lang="ru-RU" dirty="0" smtClean="0"/>
              <a:t> лечения на бюджет здравоохранения в течение 3 лет.</a:t>
            </a:r>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810000"/>
            <a:ext cx="9144000" cy="2661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Заголовок 1"/>
          <p:cNvSpPr txBox="1">
            <a:spLocks/>
          </p:cNvSpPr>
          <p:nvPr/>
        </p:nvSpPr>
        <p:spPr>
          <a:xfrm>
            <a:off x="415766" y="264357"/>
            <a:ext cx="8652034"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000" kern="1200">
                <a:solidFill>
                  <a:srgbClr val="75920A"/>
                </a:solidFill>
                <a:latin typeface="PrivaOnePro"/>
                <a:ea typeface="+mj-ea"/>
                <a:cs typeface="PrivaOnePro"/>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ru-RU" sz="1800" b="1" i="0" u="none" strike="noStrike" kern="1200" cap="none" spc="0" normalizeH="0" baseline="0" noProof="0" dirty="0" smtClean="0">
                <a:ln>
                  <a:noFill/>
                </a:ln>
                <a:solidFill>
                  <a:srgbClr val="000000"/>
                </a:solidFill>
                <a:effectLst/>
                <a:uLnTx/>
                <a:uFillTx/>
                <a:latin typeface="Times New Roman"/>
                <a:ea typeface="Calibri"/>
                <a:cs typeface="Calibri"/>
              </a:rPr>
              <a:t>АНАЛИЗ МОДЕЛИ БЮДЖЕТНОГО РАСХОДА, РАССЧИТАННОГО ДЛЯ ТЕРАПИИ ИНФЛИКСИМАБОМ РЕВМАТОИДНОГО АРТРИТА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ru-RU" sz="1800" b="1" i="0" u="none" strike="noStrike" kern="1200" cap="none" spc="0" normalizeH="0" baseline="0" noProof="0" dirty="0" smtClean="0">
                <a:ln>
                  <a:noFill/>
                </a:ln>
                <a:solidFill>
                  <a:srgbClr val="000000"/>
                </a:solidFill>
                <a:effectLst/>
                <a:uLnTx/>
                <a:uFillTx/>
                <a:latin typeface="Times New Roman"/>
                <a:ea typeface="Calibri"/>
                <a:cs typeface="Calibri"/>
              </a:rPr>
              <a:t>В ШЕСТИ СТРАНАХ ЦЕНТРАЛЬНОЙ ЕВРОПЫ</a:t>
            </a:r>
            <a:r>
              <a:rPr kumimoji="0" lang="ru-RU" sz="1800" b="1" i="0" u="none" strike="noStrike" kern="1200" cap="none" spc="0" normalizeH="0" baseline="0" noProof="0" dirty="0" smtClean="0">
                <a:ln>
                  <a:noFill/>
                </a:ln>
                <a:solidFill>
                  <a:srgbClr val="75920A"/>
                </a:solidFill>
                <a:effectLst/>
                <a:uLnTx/>
                <a:uFillTx/>
                <a:latin typeface="Times New Roman"/>
                <a:ea typeface="Calibri"/>
                <a:cs typeface="Calibri"/>
              </a:rPr>
              <a:t/>
            </a:r>
            <a:br>
              <a:rPr kumimoji="0" lang="ru-RU" sz="1800" b="1" i="0" u="none" strike="noStrike" kern="1200" cap="none" spc="0" normalizeH="0" baseline="0" noProof="0" dirty="0" smtClean="0">
                <a:ln>
                  <a:noFill/>
                </a:ln>
                <a:solidFill>
                  <a:srgbClr val="75920A"/>
                </a:solidFill>
                <a:effectLst/>
                <a:uLnTx/>
                <a:uFillTx/>
                <a:latin typeface="Times New Roman"/>
                <a:ea typeface="Calibri"/>
                <a:cs typeface="Calibri"/>
              </a:rPr>
            </a:br>
            <a:endParaRPr kumimoji="0" lang="ru-RU" sz="1800" b="1" i="0" u="none" strike="noStrike" kern="1200" cap="none" spc="0" normalizeH="0" baseline="0" noProof="0" dirty="0">
              <a:ln>
                <a:noFill/>
              </a:ln>
              <a:solidFill>
                <a:srgbClr val="75920A"/>
              </a:solidFill>
              <a:effectLst/>
              <a:uLnTx/>
              <a:uFillTx/>
            </a:endParaRPr>
          </a:p>
        </p:txBody>
      </p:sp>
    </p:spTree>
    <p:extLst>
      <p:ext uri="{BB962C8B-B14F-4D97-AF65-F5344CB8AC3E}">
        <p14:creationId xmlns:p14="http://schemas.microsoft.com/office/powerpoint/2010/main" xmlns="" val="9754176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33600" y="1524000"/>
            <a:ext cx="5087692" cy="37065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Прямоугольник 3"/>
          <p:cNvSpPr/>
          <p:nvPr/>
        </p:nvSpPr>
        <p:spPr>
          <a:xfrm>
            <a:off x="167460" y="5410200"/>
            <a:ext cx="8900340" cy="923330"/>
          </a:xfrm>
          <a:prstGeom prst="rect">
            <a:avLst/>
          </a:prstGeom>
        </p:spPr>
        <p:txBody>
          <a:bodyPr wrap="square">
            <a:spAutoFit/>
          </a:bodyPr>
          <a:lstStyle/>
          <a:p>
            <a:pPr defTabSz="457200"/>
            <a:r>
              <a:rPr lang="ru-RU" dirty="0">
                <a:solidFill>
                  <a:prstClr val="black"/>
                </a:solidFill>
                <a:latin typeface="Times New Roman"/>
                <a:ea typeface="Calibri"/>
                <a:cs typeface="Calibri"/>
              </a:rPr>
              <a:t>Модель бюджетного расхода была рассчитана как разница между общей стоимостью лечения </a:t>
            </a:r>
            <a:r>
              <a:rPr lang="ru-RU" dirty="0" err="1">
                <a:solidFill>
                  <a:prstClr val="black"/>
                </a:solidFill>
                <a:latin typeface="Times New Roman"/>
                <a:ea typeface="Calibri"/>
                <a:cs typeface="Calibri"/>
              </a:rPr>
              <a:t>биоподобными</a:t>
            </a:r>
            <a:r>
              <a:rPr lang="ru-RU" dirty="0">
                <a:solidFill>
                  <a:prstClr val="black"/>
                </a:solidFill>
                <a:latin typeface="Times New Roman"/>
                <a:ea typeface="Calibri"/>
                <a:cs typeface="Calibri"/>
              </a:rPr>
              <a:t> препаратами, содержащими </a:t>
            </a:r>
            <a:r>
              <a:rPr lang="ru-RU" dirty="0" err="1">
                <a:solidFill>
                  <a:prstClr val="black"/>
                </a:solidFill>
                <a:latin typeface="Times New Roman"/>
                <a:ea typeface="Calibri"/>
                <a:cs typeface="Calibri"/>
              </a:rPr>
              <a:t>инфликсимаб</a:t>
            </a:r>
            <a:r>
              <a:rPr lang="ru-RU" dirty="0">
                <a:solidFill>
                  <a:prstClr val="black"/>
                </a:solidFill>
                <a:latin typeface="Times New Roman"/>
                <a:ea typeface="Calibri"/>
                <a:cs typeface="Calibri"/>
              </a:rPr>
              <a:t>, и другой терапии за каждый год анализа модели.</a:t>
            </a:r>
            <a:endParaRPr lang="ru-RU" dirty="0">
              <a:solidFill>
                <a:prstClr val="black"/>
              </a:solidFill>
            </a:endParaRPr>
          </a:p>
        </p:txBody>
      </p:sp>
      <p:sp>
        <p:nvSpPr>
          <p:cNvPr id="6" name="Заголовок 1"/>
          <p:cNvSpPr txBox="1">
            <a:spLocks/>
          </p:cNvSpPr>
          <p:nvPr/>
        </p:nvSpPr>
        <p:spPr>
          <a:xfrm>
            <a:off x="139582" y="152400"/>
            <a:ext cx="8839200" cy="1143000"/>
          </a:xfrm>
          <a:prstGeom prst="rect">
            <a:avLst/>
          </a:prstGeom>
        </p:spPr>
        <p:txBody>
          <a:bodyPr vert="horz" lIns="91440" tIns="45720" rIns="91440" bIns="45720" rtlCol="0" anchor="ctr">
            <a:normAutofit fontScale="90000" lnSpcReduction="10000"/>
          </a:bodyPr>
          <a:lstStyle>
            <a:lvl1pPr algn="l" defTabSz="457200" rtl="0" eaLnBrk="1" latinLnBrk="0" hangingPunct="1">
              <a:spcBef>
                <a:spcPct val="0"/>
              </a:spcBef>
              <a:buNone/>
              <a:defRPr sz="2000" kern="1200">
                <a:solidFill>
                  <a:srgbClr val="75920A"/>
                </a:solidFill>
                <a:latin typeface="PrivaOnePro"/>
                <a:ea typeface="+mj-ea"/>
                <a:cs typeface="PrivaOnePro"/>
              </a:defRPr>
            </a:lvl1pPr>
          </a:lstStyle>
          <a:p>
            <a:pPr marL="342900" marR="0" lvl="0" indent="-342900" algn="l" defTabSz="457200" rtl="0" eaLnBrk="1" fontAlgn="auto" latinLnBrk="0" hangingPunct="1">
              <a:lnSpc>
                <a:spcPct val="100000"/>
              </a:lnSpc>
              <a:spcBef>
                <a:spcPct val="0"/>
              </a:spcBef>
              <a:spcAft>
                <a:spcPts val="0"/>
              </a:spcAft>
              <a:buClrTx/>
              <a:buSzTx/>
              <a:buFontTx/>
              <a:buAutoNum type="arabicParenR"/>
              <a:tabLst/>
              <a:defRPr/>
            </a:pPr>
            <a:r>
              <a:rPr kumimoji="0" lang="ru-RU" sz="1600" b="0" i="0" u="none" strike="noStrike" kern="1200" cap="none" spc="0" normalizeH="0" baseline="0" noProof="0" dirty="0" smtClean="0">
                <a:ln>
                  <a:noFill/>
                </a:ln>
                <a:solidFill>
                  <a:schemeClr val="tx1"/>
                </a:solidFill>
                <a:effectLst/>
                <a:uLnTx/>
                <a:uFillTx/>
                <a:latin typeface="PrivaOnePro"/>
                <a:ea typeface="+mj-ea"/>
              </a:rPr>
              <a:t>синтетические БПВП, </a:t>
            </a:r>
          </a:p>
          <a:p>
            <a:pPr marL="342900" marR="0" lvl="0" indent="-342900" algn="l" defTabSz="457200" rtl="0" eaLnBrk="1" fontAlgn="auto" latinLnBrk="0" hangingPunct="1">
              <a:lnSpc>
                <a:spcPct val="100000"/>
              </a:lnSpc>
              <a:spcBef>
                <a:spcPct val="0"/>
              </a:spcBef>
              <a:spcAft>
                <a:spcPts val="0"/>
              </a:spcAft>
              <a:buClrTx/>
              <a:buSzTx/>
              <a:buFontTx/>
              <a:buAutoNum type="arabicParenR"/>
              <a:tabLst/>
              <a:defRPr/>
            </a:pPr>
            <a:r>
              <a:rPr kumimoji="0" lang="ru-RU" sz="1600" b="0" i="0" u="none" strike="noStrike" kern="1200" cap="none" spc="0" normalizeH="0" baseline="0" noProof="0" dirty="0" err="1" smtClean="0">
                <a:ln>
                  <a:noFill/>
                </a:ln>
                <a:solidFill>
                  <a:schemeClr val="tx1"/>
                </a:solidFill>
                <a:effectLst/>
                <a:uLnTx/>
                <a:uFillTx/>
                <a:latin typeface="PrivaOnePro"/>
                <a:ea typeface="+mj-ea"/>
              </a:rPr>
              <a:t>инфликсимаб</a:t>
            </a:r>
            <a:r>
              <a:rPr kumimoji="0" lang="ru-RU" sz="1600" b="0" i="0" u="none" strike="noStrike" kern="1200" cap="none" spc="0" normalizeH="0" baseline="0" noProof="0" dirty="0" smtClean="0">
                <a:ln>
                  <a:noFill/>
                </a:ln>
                <a:solidFill>
                  <a:schemeClr val="tx1"/>
                </a:solidFill>
                <a:effectLst/>
                <a:uLnTx/>
                <a:uFillTx/>
                <a:latin typeface="PrivaOnePro"/>
                <a:ea typeface="+mj-ea"/>
              </a:rPr>
              <a:t>, </a:t>
            </a:r>
          </a:p>
          <a:p>
            <a:pPr marL="342900" marR="0" lvl="0" indent="-342900" algn="l" defTabSz="457200" rtl="0" eaLnBrk="1" fontAlgn="auto" latinLnBrk="0" hangingPunct="1">
              <a:lnSpc>
                <a:spcPct val="100000"/>
              </a:lnSpc>
              <a:spcBef>
                <a:spcPct val="0"/>
              </a:spcBef>
              <a:spcAft>
                <a:spcPts val="0"/>
              </a:spcAft>
              <a:buClrTx/>
              <a:buSzTx/>
              <a:buFontTx/>
              <a:buAutoNum type="arabicParenR"/>
              <a:tabLst/>
              <a:defRPr/>
            </a:pPr>
            <a:r>
              <a:rPr kumimoji="0" lang="ru-RU" sz="1600" b="0" i="0" u="none" strike="noStrike" kern="1200" cap="none" spc="0" normalizeH="0" baseline="0" noProof="0" dirty="0" err="1" smtClean="0">
                <a:ln>
                  <a:noFill/>
                </a:ln>
                <a:solidFill>
                  <a:schemeClr val="tx1"/>
                </a:solidFill>
                <a:effectLst/>
                <a:uLnTx/>
                <a:uFillTx/>
                <a:latin typeface="PrivaOnePro"/>
                <a:ea typeface="+mj-ea"/>
              </a:rPr>
              <a:t>биоподобные</a:t>
            </a:r>
            <a:r>
              <a:rPr kumimoji="0" lang="ru-RU" sz="1600" b="0" i="0" u="none" strike="noStrike" kern="1200" cap="none" spc="0" normalizeH="0" baseline="0" noProof="0" dirty="0" smtClean="0">
                <a:ln>
                  <a:noFill/>
                </a:ln>
                <a:solidFill>
                  <a:schemeClr val="tx1"/>
                </a:solidFill>
                <a:effectLst/>
                <a:uLnTx/>
                <a:uFillTx/>
                <a:latin typeface="PrivaOnePro"/>
                <a:ea typeface="+mj-ea"/>
              </a:rPr>
              <a:t> препараты, содержащие </a:t>
            </a:r>
            <a:r>
              <a:rPr kumimoji="0" lang="ru-RU" sz="1600" b="0" i="0" u="none" strike="noStrike" kern="1200" cap="none" spc="0" normalizeH="0" baseline="0" noProof="0" dirty="0" err="1" smtClean="0">
                <a:ln>
                  <a:noFill/>
                </a:ln>
                <a:solidFill>
                  <a:schemeClr val="tx1"/>
                </a:solidFill>
                <a:effectLst/>
                <a:uLnTx/>
                <a:uFillTx/>
                <a:latin typeface="PrivaOnePro"/>
                <a:ea typeface="+mj-ea"/>
              </a:rPr>
              <a:t>инфликсимаб</a:t>
            </a:r>
            <a:r>
              <a:rPr kumimoji="0" lang="ru-RU" sz="1600" b="0" i="0" u="none" strike="noStrike" kern="1200" cap="none" spc="0" normalizeH="0" baseline="0" noProof="0" dirty="0" smtClean="0">
                <a:ln>
                  <a:noFill/>
                </a:ln>
                <a:solidFill>
                  <a:schemeClr val="tx1"/>
                </a:solidFill>
                <a:effectLst/>
                <a:uLnTx/>
                <a:uFillTx/>
                <a:latin typeface="PrivaOnePro"/>
                <a:ea typeface="+mj-ea"/>
              </a:rPr>
              <a:t>, </a:t>
            </a:r>
          </a:p>
          <a:p>
            <a:pPr marR="0" lvl="0" algn="l" defTabSz="457200" rtl="0" eaLnBrk="1" fontAlgn="auto" latinLnBrk="0" hangingPunct="1">
              <a:lnSpc>
                <a:spcPct val="100000"/>
              </a:lnSpc>
              <a:spcBef>
                <a:spcPct val="0"/>
              </a:spcBef>
              <a:spcAft>
                <a:spcPts val="0"/>
              </a:spcAft>
              <a:buClrTx/>
              <a:buSzTx/>
              <a:tabLst/>
              <a:defRPr/>
            </a:pPr>
            <a:r>
              <a:rPr kumimoji="0" lang="ru-RU" sz="1600" b="0" i="0" u="none" strike="noStrike" kern="1200" cap="none" spc="0" normalizeH="0" baseline="0" noProof="0" dirty="0" smtClean="0">
                <a:ln>
                  <a:noFill/>
                </a:ln>
                <a:solidFill>
                  <a:schemeClr val="tx1"/>
                </a:solidFill>
                <a:effectLst/>
                <a:uLnTx/>
                <a:uFillTx/>
                <a:latin typeface="PrivaOnePro"/>
                <a:ea typeface="+mj-ea"/>
              </a:rPr>
              <a:t>4)    ингибиторы ФНО, не содержащие </a:t>
            </a:r>
            <a:r>
              <a:rPr kumimoji="0" lang="ru-RU" sz="1600" b="0" i="0" u="none" strike="noStrike" kern="1200" cap="none" spc="0" normalizeH="0" baseline="0" noProof="0" dirty="0" err="1" smtClean="0">
                <a:ln>
                  <a:noFill/>
                </a:ln>
                <a:solidFill>
                  <a:schemeClr val="tx1"/>
                </a:solidFill>
                <a:effectLst/>
                <a:uLnTx/>
                <a:uFillTx/>
                <a:latin typeface="PrivaOnePro"/>
                <a:ea typeface="+mj-ea"/>
              </a:rPr>
              <a:t>инфликсимаб</a:t>
            </a:r>
            <a:r>
              <a:rPr kumimoji="0" lang="ru-RU" sz="1600" b="0" i="0" u="none" strike="noStrike" kern="1200" cap="none" spc="0" normalizeH="0" baseline="0" noProof="0" dirty="0" smtClean="0">
                <a:ln>
                  <a:noFill/>
                </a:ln>
                <a:solidFill>
                  <a:schemeClr val="tx1"/>
                </a:solidFill>
                <a:effectLst/>
                <a:uLnTx/>
                <a:uFillTx/>
                <a:latin typeface="PrivaOnePro"/>
                <a:ea typeface="+mj-ea"/>
              </a:rPr>
              <a:t>, </a:t>
            </a:r>
            <a:br>
              <a:rPr kumimoji="0" lang="ru-RU" sz="1600" b="0" i="0" u="none" strike="noStrike" kern="1200" cap="none" spc="0" normalizeH="0" baseline="0" noProof="0" dirty="0" smtClean="0">
                <a:ln>
                  <a:noFill/>
                </a:ln>
                <a:solidFill>
                  <a:schemeClr val="tx1"/>
                </a:solidFill>
                <a:effectLst/>
                <a:uLnTx/>
                <a:uFillTx/>
                <a:latin typeface="PrivaOnePro"/>
                <a:ea typeface="+mj-ea"/>
              </a:rPr>
            </a:br>
            <a:r>
              <a:rPr kumimoji="0" lang="ru-RU" sz="1600" b="0" i="0" u="none" strike="noStrike" kern="1200" cap="none" spc="0" normalizeH="0" baseline="0" noProof="0" dirty="0" smtClean="0">
                <a:ln>
                  <a:noFill/>
                </a:ln>
                <a:solidFill>
                  <a:schemeClr val="tx1"/>
                </a:solidFill>
                <a:effectLst/>
                <a:uLnTx/>
                <a:uFillTx/>
                <a:latin typeface="PrivaOnePro"/>
                <a:ea typeface="+mj-ea"/>
              </a:rPr>
              <a:t>5)    другие биологические препараты</a:t>
            </a:r>
            <a:endParaRPr kumimoji="0" lang="ru-RU" sz="1600" b="0" i="0" u="none" strike="noStrike" kern="1200" cap="none" spc="0" normalizeH="0" baseline="0" noProof="0" dirty="0">
              <a:ln>
                <a:noFill/>
              </a:ln>
              <a:solidFill>
                <a:schemeClr val="tx1"/>
              </a:solidFill>
              <a:effectLst/>
              <a:uLnTx/>
              <a:uFillTx/>
              <a:latin typeface="PrivaOnePro"/>
              <a:ea typeface="+mj-ea"/>
            </a:endParaRPr>
          </a:p>
        </p:txBody>
      </p:sp>
    </p:spTree>
    <p:extLst>
      <p:ext uri="{BB962C8B-B14F-4D97-AF65-F5344CB8AC3E}">
        <p14:creationId xmlns:p14="http://schemas.microsoft.com/office/powerpoint/2010/main" xmlns="" val="991105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Биоаналоги</a:t>
            </a:r>
            <a:endParaRPr lang="en-US" dirty="0"/>
          </a:p>
        </p:txBody>
      </p:sp>
      <p:graphicFrame>
        <p:nvGraphicFramePr>
          <p:cNvPr id="4" name="Diagram 3"/>
          <p:cNvGraphicFramePr/>
          <p:nvPr>
            <p:extLst>
              <p:ext uri="{D42A27DB-BD31-4B8C-83A1-F6EECF244321}">
                <p14:modId xmlns:p14="http://schemas.microsoft.com/office/powerpoint/2010/main" xmlns="" val="639558256"/>
              </p:ext>
            </p:extLst>
          </p:nvPr>
        </p:nvGraphicFramePr>
        <p:xfrm>
          <a:off x="228600" y="1447800"/>
          <a:ext cx="83820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2368328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0235" y="1828800"/>
            <a:ext cx="5739372" cy="4615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Прямоугольник 3"/>
          <p:cNvSpPr/>
          <p:nvPr/>
        </p:nvSpPr>
        <p:spPr>
          <a:xfrm>
            <a:off x="6400800" y="2819400"/>
            <a:ext cx="2163170" cy="2554545"/>
          </a:xfrm>
          <a:prstGeom prst="rect">
            <a:avLst/>
          </a:prstGeom>
        </p:spPr>
        <p:txBody>
          <a:bodyPr wrap="square">
            <a:spAutoFit/>
          </a:bodyPr>
          <a:lstStyle/>
          <a:p>
            <a:pPr defTabSz="457200"/>
            <a:r>
              <a:rPr lang="ru-RU" sz="2000" dirty="0">
                <a:solidFill>
                  <a:srgbClr val="FF0000"/>
                </a:solidFill>
                <a:latin typeface="Arial" pitchFamily="34" charset="0"/>
                <a:cs typeface="Arial" pitchFamily="34" charset="0"/>
              </a:rPr>
              <a:t>Переключение позволяет дополнительно пролечить от 1615 до 1025 пациентов в течение 3 </a:t>
            </a:r>
            <a:r>
              <a:rPr lang="ru-RU" sz="2000" dirty="0" smtClean="0">
                <a:solidFill>
                  <a:srgbClr val="FF0000"/>
                </a:solidFill>
                <a:latin typeface="Arial" pitchFamily="34" charset="0"/>
                <a:cs typeface="Arial" pitchFamily="34" charset="0"/>
              </a:rPr>
              <a:t>лет в 6 странах!!!</a:t>
            </a:r>
            <a:endParaRPr lang="ru-RU" sz="2000" dirty="0">
              <a:solidFill>
                <a:srgbClr val="FF0000"/>
              </a:solidFill>
            </a:endParaRPr>
          </a:p>
        </p:txBody>
      </p:sp>
      <p:sp>
        <p:nvSpPr>
          <p:cNvPr id="7" name="Прямоугольник 6"/>
          <p:cNvSpPr/>
          <p:nvPr/>
        </p:nvSpPr>
        <p:spPr>
          <a:xfrm>
            <a:off x="76200" y="234077"/>
            <a:ext cx="8915400" cy="1077218"/>
          </a:xfrm>
          <a:prstGeom prst="rect">
            <a:avLst/>
          </a:prstGeom>
        </p:spPr>
        <p:txBody>
          <a:bodyPr wrap="square">
            <a:spAutoFit/>
          </a:bodyPr>
          <a:lstStyle/>
          <a:p>
            <a:r>
              <a:rPr lang="ru-RU" sz="1600" b="1" dirty="0"/>
              <a:t>Результаты: </a:t>
            </a:r>
            <a:r>
              <a:rPr lang="ru-RU" sz="1600" dirty="0">
                <a:cs typeface="Arial" pitchFamily="34" charset="0"/>
              </a:rPr>
              <a:t>в течение постепенного переключения 80% пациентов с </a:t>
            </a:r>
            <a:r>
              <a:rPr lang="ru-RU" sz="1600" dirty="0" err="1">
                <a:cs typeface="Arial" pitchFamily="34" charset="0"/>
              </a:rPr>
              <a:t>инфликсимаба</a:t>
            </a:r>
            <a:r>
              <a:rPr lang="ru-RU" sz="1600" dirty="0">
                <a:cs typeface="Arial" pitchFamily="34" charset="0"/>
              </a:rPr>
              <a:t> на </a:t>
            </a:r>
            <a:r>
              <a:rPr lang="ru-RU" sz="1600" dirty="0" err="1">
                <a:cs typeface="Arial" pitchFamily="34" charset="0"/>
              </a:rPr>
              <a:t>биосимиляр</a:t>
            </a:r>
            <a:r>
              <a:rPr lang="ru-RU" sz="1600" dirty="0">
                <a:cs typeface="Arial" pitchFamily="34" charset="0"/>
              </a:rPr>
              <a:t> </a:t>
            </a:r>
            <a:r>
              <a:rPr lang="ru-RU" sz="1600" dirty="0" err="1">
                <a:cs typeface="Arial" pitchFamily="34" charset="0"/>
              </a:rPr>
              <a:t>инфликсимаб</a:t>
            </a:r>
            <a:r>
              <a:rPr lang="ru-RU" sz="1600" dirty="0">
                <a:cs typeface="Arial" pitchFamily="34" charset="0"/>
              </a:rPr>
              <a:t> привело к чистой выгоде </a:t>
            </a:r>
            <a:r>
              <a:rPr lang="ru-RU" sz="1600" dirty="0" smtClean="0">
                <a:cs typeface="Arial" pitchFamily="34" charset="0"/>
              </a:rPr>
              <a:t>29,8 млн. </a:t>
            </a:r>
            <a:r>
              <a:rPr lang="ru-RU" sz="1600" dirty="0">
                <a:cs typeface="Arial" pitchFamily="34" charset="0"/>
              </a:rPr>
              <a:t>евро. </a:t>
            </a:r>
            <a:r>
              <a:rPr lang="ru-RU" sz="1600" dirty="0">
                <a:ea typeface="Calibri"/>
                <a:cs typeface="Arial" pitchFamily="34" charset="0"/>
              </a:rPr>
              <a:t>В программах, в которых взаимозаменяемость препаратов была запрещена, экономия бюджетных средств составила </a:t>
            </a:r>
            <a:r>
              <a:rPr lang="ru-RU" sz="1600" dirty="0" smtClean="0">
                <a:ea typeface="Calibri"/>
                <a:cs typeface="Arial" pitchFamily="34" charset="0"/>
              </a:rPr>
              <a:t>18,7 млн. </a:t>
            </a:r>
            <a:r>
              <a:rPr lang="ru-RU" sz="1600" dirty="0">
                <a:ea typeface="Calibri"/>
                <a:cs typeface="Arial" pitchFamily="34" charset="0"/>
              </a:rPr>
              <a:t>евро. </a:t>
            </a:r>
            <a:endParaRPr lang="ru-RU" sz="1600" dirty="0"/>
          </a:p>
        </p:txBody>
      </p:sp>
    </p:spTree>
    <p:extLst>
      <p:ext uri="{BB962C8B-B14F-4D97-AF65-F5344CB8AC3E}">
        <p14:creationId xmlns:p14="http://schemas.microsoft.com/office/powerpoint/2010/main" xmlns="" val="41189028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3200" dirty="0" smtClean="0"/>
              <a:t>Благодарю за внимание!</a:t>
            </a:r>
            <a:endParaRPr lang="ru-RU" sz="3200" dirty="0"/>
          </a:p>
        </p:txBody>
      </p:sp>
    </p:spTree>
    <p:extLst>
      <p:ext uri="{BB962C8B-B14F-4D97-AF65-F5344CB8AC3E}">
        <p14:creationId xmlns:p14="http://schemas.microsoft.com/office/powerpoint/2010/main" xmlns="" val="1616866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sz="4400" dirty="0" smtClean="0"/>
              <a:t>Руководство </a:t>
            </a:r>
            <a:r>
              <a:rPr lang="en-GB" sz="4400" dirty="0" smtClean="0"/>
              <a:t>FDA </a:t>
            </a:r>
            <a:r>
              <a:rPr lang="ru-RU" sz="4400" dirty="0" smtClean="0"/>
              <a:t>по биоаналогам</a:t>
            </a:r>
            <a:endParaRPr lang="en-GB" sz="4400" dirty="0"/>
          </a:p>
        </p:txBody>
      </p:sp>
      <p:sp>
        <p:nvSpPr>
          <p:cNvPr id="3" name="Content Placeholder 2"/>
          <p:cNvSpPr>
            <a:spLocks noGrp="1"/>
          </p:cNvSpPr>
          <p:nvPr>
            <p:ph idx="1"/>
          </p:nvPr>
        </p:nvSpPr>
        <p:spPr>
          <a:xfrm>
            <a:off x="457200" y="1905000"/>
            <a:ext cx="8229600" cy="1295400"/>
          </a:xfrm>
          <a:ln w="38100">
            <a:solidFill>
              <a:srgbClr val="FF0000"/>
            </a:solidFill>
          </a:ln>
        </p:spPr>
        <p:txBody>
          <a:bodyPr>
            <a:normAutofit/>
          </a:bodyPr>
          <a:lstStyle/>
          <a:p>
            <a:pPr algn="just"/>
            <a:r>
              <a:rPr lang="ru-RU" sz="1800" dirty="0" smtClean="0"/>
              <a:t>29 </a:t>
            </a:r>
            <a:r>
              <a:rPr lang="ru-RU" sz="1800" dirty="0"/>
              <a:t>марта 2013 </a:t>
            </a:r>
            <a:r>
              <a:rPr lang="ru-RU" sz="1800" dirty="0" smtClean="0"/>
              <a:t>г. – Соглашение между FDA </a:t>
            </a:r>
            <a:r>
              <a:rPr lang="ru-RU" sz="1800" dirty="0"/>
              <a:t>и </a:t>
            </a:r>
            <a:r>
              <a:rPr lang="ru-RU" sz="1800" dirty="0" smtClean="0"/>
              <a:t>Спонсорами </a:t>
            </a:r>
            <a:r>
              <a:rPr lang="ru-RU" sz="1800" dirty="0"/>
              <a:t>или </a:t>
            </a:r>
            <a:r>
              <a:rPr lang="ru-RU" sz="1800" dirty="0" smtClean="0"/>
              <a:t>Заявителями Биоаналогичных Биологических Препаратов (проект </a:t>
            </a:r>
            <a:r>
              <a:rPr lang="ru-RU" sz="1800" dirty="0"/>
              <a:t>руководства)</a:t>
            </a:r>
            <a:endParaRPr lang="en-GB" sz="1800" dirty="0" smtClean="0"/>
          </a:p>
        </p:txBody>
      </p:sp>
      <p:sp>
        <p:nvSpPr>
          <p:cNvPr id="5" name="Title 1"/>
          <p:cNvSpPr txBox="1">
            <a:spLocks/>
          </p:cNvSpPr>
          <p:nvPr/>
        </p:nvSpPr>
        <p:spPr>
          <a:xfrm>
            <a:off x="609600" y="3429000"/>
            <a:ext cx="8229600" cy="114300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smtClean="0">
                <a:solidFill>
                  <a:srgbClr val="55554A">
                    <a:lumMod val="50000"/>
                  </a:srgbClr>
                </a:solidFill>
              </a:rPr>
              <a:t>Запланирована публикация Правил оценки </a:t>
            </a:r>
            <a:r>
              <a:rPr lang="ru-RU" dirty="0">
                <a:solidFill>
                  <a:srgbClr val="55554A">
                    <a:lumMod val="50000"/>
                  </a:srgbClr>
                </a:solidFill>
              </a:rPr>
              <a:t>и </a:t>
            </a:r>
            <a:r>
              <a:rPr lang="ru-RU" dirty="0" smtClean="0">
                <a:solidFill>
                  <a:srgbClr val="55554A">
                    <a:lumMod val="50000"/>
                  </a:srgbClr>
                </a:solidFill>
              </a:rPr>
              <a:t>исследования </a:t>
            </a:r>
            <a:r>
              <a:rPr lang="ru-RU" dirty="0">
                <a:solidFill>
                  <a:srgbClr val="55554A">
                    <a:lumMod val="50000"/>
                  </a:srgbClr>
                </a:solidFill>
              </a:rPr>
              <a:t>биопрепаратов </a:t>
            </a:r>
            <a:r>
              <a:rPr lang="ru-RU" dirty="0" smtClean="0">
                <a:solidFill>
                  <a:srgbClr val="55554A">
                    <a:lumMod val="50000"/>
                  </a:srgbClr>
                </a:solidFill>
              </a:rPr>
              <a:t> в 2013 году</a:t>
            </a:r>
            <a:endParaRPr lang="en-GB" dirty="0">
              <a:solidFill>
                <a:srgbClr val="55554A">
                  <a:lumMod val="50000"/>
                </a:srgbClr>
              </a:solidFill>
            </a:endParaRPr>
          </a:p>
        </p:txBody>
      </p:sp>
      <p:sp>
        <p:nvSpPr>
          <p:cNvPr id="6" name="Content Placeholder 2"/>
          <p:cNvSpPr txBox="1">
            <a:spLocks/>
          </p:cNvSpPr>
          <p:nvPr/>
        </p:nvSpPr>
        <p:spPr>
          <a:xfrm>
            <a:off x="457200" y="4800600"/>
            <a:ext cx="8382000" cy="106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457200" indent="-457200" algn="just">
              <a:buClr>
                <a:srgbClr val="F4680B"/>
              </a:buClr>
              <a:buFont typeface="Arial" pitchFamily="34" charset="0"/>
              <a:buChar char="•"/>
            </a:pPr>
            <a:r>
              <a:rPr lang="ru-RU" sz="1800" dirty="0" smtClean="0">
                <a:solidFill>
                  <a:srgbClr val="55554A"/>
                </a:solidFill>
              </a:rPr>
              <a:t>Биоаналогичность - </a:t>
            </a:r>
            <a:r>
              <a:rPr lang="ru-RU" sz="1800" dirty="0">
                <a:solidFill>
                  <a:srgbClr val="55554A"/>
                </a:solidFill>
              </a:rPr>
              <a:t>Представление данных клинической фармакологии в качестве доказательства </a:t>
            </a:r>
            <a:r>
              <a:rPr lang="ru-RU" sz="1800" dirty="0" smtClean="0">
                <a:solidFill>
                  <a:srgbClr val="55554A"/>
                </a:solidFill>
              </a:rPr>
              <a:t>биоаналогов для </a:t>
            </a:r>
            <a:r>
              <a:rPr lang="ru-RU" sz="1800" dirty="0">
                <a:solidFill>
                  <a:srgbClr val="55554A"/>
                </a:solidFill>
              </a:rPr>
              <a:t>биопрепаратов и </a:t>
            </a:r>
            <a:r>
              <a:rPr lang="ru-RU" sz="1800" dirty="0" smtClean="0">
                <a:solidFill>
                  <a:srgbClr val="55554A"/>
                </a:solidFill>
              </a:rPr>
              <a:t>протеиновых препаратов</a:t>
            </a:r>
            <a:endParaRPr lang="en-GB" sz="1800" dirty="0">
              <a:solidFill>
                <a:srgbClr val="55554A"/>
              </a:solidFill>
            </a:endParaRPr>
          </a:p>
        </p:txBody>
      </p:sp>
    </p:spTree>
    <p:extLst>
      <p:ext uri="{BB962C8B-B14F-4D97-AF65-F5344CB8AC3E}">
        <p14:creationId xmlns:p14="http://schemas.microsoft.com/office/powerpoint/2010/main" xmlns="" val="4102343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2880"/>
            <a:ext cx="8686800" cy="1111664"/>
          </a:xfrm>
        </p:spPr>
        <p:txBody>
          <a:bodyPr>
            <a:normAutofit/>
          </a:bodyPr>
          <a:lstStyle/>
          <a:p>
            <a:r>
              <a:rPr lang="ru-RU" sz="2400" b="1" dirty="0" smtClean="0"/>
              <a:t>Соглашение между </a:t>
            </a:r>
            <a:r>
              <a:rPr lang="ru-RU" sz="2400" b="1" dirty="0"/>
              <a:t>FDA и </a:t>
            </a:r>
            <a:r>
              <a:rPr lang="ru-RU" sz="2400" b="1" dirty="0" smtClean="0"/>
              <a:t>Спонсорами </a:t>
            </a:r>
            <a:r>
              <a:rPr lang="ru-RU" sz="2400" b="1" dirty="0"/>
              <a:t>или </a:t>
            </a:r>
            <a:r>
              <a:rPr lang="ru-RU" sz="2400" b="1" dirty="0" smtClean="0"/>
              <a:t>Заявителями </a:t>
            </a:r>
            <a:r>
              <a:rPr lang="ru-RU" sz="2400" b="1" dirty="0"/>
              <a:t>Биоаналогичных Биологических </a:t>
            </a:r>
            <a:r>
              <a:rPr lang="ru-RU" sz="2400" b="1" dirty="0" smtClean="0"/>
              <a:t>Препаратов</a:t>
            </a:r>
            <a:endParaRPr lang="en-GB" sz="2400" b="1" dirty="0"/>
          </a:p>
        </p:txBody>
      </p:sp>
      <p:sp>
        <p:nvSpPr>
          <p:cNvPr id="3" name="Content Placeholder 2"/>
          <p:cNvSpPr>
            <a:spLocks noGrp="1"/>
          </p:cNvSpPr>
          <p:nvPr>
            <p:ph idx="1"/>
          </p:nvPr>
        </p:nvSpPr>
        <p:spPr>
          <a:xfrm>
            <a:off x="457200" y="2362200"/>
            <a:ext cx="8229600" cy="2514600"/>
          </a:xfrm>
        </p:spPr>
        <p:txBody>
          <a:bodyPr>
            <a:normAutofit fontScale="92500" lnSpcReduction="20000"/>
          </a:bodyPr>
          <a:lstStyle/>
          <a:p>
            <a:pPr algn="just"/>
            <a:r>
              <a:rPr lang="ru-RU" dirty="0" smtClean="0"/>
              <a:t>Цель </a:t>
            </a:r>
            <a:r>
              <a:rPr lang="ru-RU" dirty="0"/>
              <a:t>- оптимизировать разработку продукта и способствовать представлению </a:t>
            </a:r>
            <a:r>
              <a:rPr lang="ru-RU" dirty="0" smtClean="0"/>
              <a:t>заявок на коммерциализацию</a:t>
            </a:r>
            <a:endParaRPr lang="ru-RU" dirty="0"/>
          </a:p>
          <a:p>
            <a:endParaRPr lang="ru-RU" dirty="0"/>
          </a:p>
          <a:p>
            <a:pPr algn="just"/>
            <a:r>
              <a:rPr lang="ru-RU" dirty="0" smtClean="0"/>
              <a:t>Надлежащая практика управлением </a:t>
            </a:r>
            <a:r>
              <a:rPr lang="ru-RU" dirty="0"/>
              <a:t>встреч </a:t>
            </a:r>
            <a:r>
              <a:rPr lang="ru-RU" dirty="0" smtClean="0"/>
              <a:t>(</a:t>
            </a:r>
            <a:r>
              <a:rPr lang="ru-RU" dirty="0"/>
              <a:t>GMMPs) </a:t>
            </a:r>
            <a:r>
              <a:rPr lang="ru-RU" dirty="0" smtClean="0"/>
              <a:t>обеспечивает </a:t>
            </a:r>
            <a:r>
              <a:rPr lang="ru-RU" dirty="0"/>
              <a:t>процедуры для </a:t>
            </a:r>
            <a:r>
              <a:rPr lang="ru-RU" dirty="0" smtClean="0"/>
              <a:t>хорошего управления заседаниями, следит </a:t>
            </a:r>
            <a:r>
              <a:rPr lang="ru-RU" dirty="0"/>
              <a:t>за </a:t>
            </a:r>
            <a:r>
              <a:rPr lang="ru-RU" dirty="0" smtClean="0"/>
              <a:t>назначенным временем заседания, эффективностью </a:t>
            </a:r>
            <a:r>
              <a:rPr lang="ru-RU" dirty="0"/>
              <a:t>и </a:t>
            </a:r>
            <a:r>
              <a:rPr lang="ru-RU" dirty="0" smtClean="0"/>
              <a:t>ведет документацию</a:t>
            </a:r>
            <a:endParaRPr lang="en-GB" dirty="0"/>
          </a:p>
        </p:txBody>
      </p:sp>
    </p:spTree>
    <p:extLst>
      <p:ext uri="{BB962C8B-B14F-4D97-AF65-F5344CB8AC3E}">
        <p14:creationId xmlns:p14="http://schemas.microsoft.com/office/powerpoint/2010/main" xmlns="" val="36166238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8229600" cy="1219200"/>
          </a:xfrm>
        </p:spPr>
        <p:txBody>
          <a:bodyPr>
            <a:noAutofit/>
          </a:bodyPr>
          <a:lstStyle/>
          <a:p>
            <a:r>
              <a:rPr lang="ru-RU" sz="2400" b="1" dirty="0" err="1" smtClean="0"/>
              <a:t>Соглащение</a:t>
            </a:r>
            <a:r>
              <a:rPr lang="ru-RU" sz="2400" b="1" dirty="0" smtClean="0"/>
              <a:t> между </a:t>
            </a:r>
            <a:r>
              <a:rPr lang="ru-RU" sz="2400" b="1" dirty="0"/>
              <a:t>FDA и Спонсорами или Заявителями Биоаналогичных Биологических </a:t>
            </a:r>
            <a:r>
              <a:rPr lang="ru-RU" sz="2400" b="1" dirty="0" smtClean="0"/>
              <a:t>Препаратов</a:t>
            </a:r>
            <a:endParaRPr lang="en-GB" sz="2400" dirty="0"/>
          </a:p>
        </p:txBody>
      </p:sp>
      <p:sp>
        <p:nvSpPr>
          <p:cNvPr id="6" name="Rectangle 5"/>
          <p:cNvSpPr/>
          <p:nvPr/>
        </p:nvSpPr>
        <p:spPr>
          <a:xfrm>
            <a:off x="1137701" y="1002268"/>
            <a:ext cx="7091899" cy="369332"/>
          </a:xfrm>
          <a:prstGeom prst="rect">
            <a:avLst/>
          </a:prstGeom>
        </p:spPr>
        <p:txBody>
          <a:bodyPr wrap="square">
            <a:spAutoFit/>
          </a:bodyPr>
          <a:lstStyle/>
          <a:p>
            <a:r>
              <a:rPr lang="ru-RU" dirty="0" smtClean="0">
                <a:solidFill>
                  <a:prstClr val="black"/>
                </a:solidFill>
              </a:rPr>
              <a:t>Виды встреч</a:t>
            </a:r>
            <a:r>
              <a:rPr lang="en-GB" dirty="0" smtClean="0">
                <a:solidFill>
                  <a:prstClr val="black"/>
                </a:solidFill>
              </a:rPr>
              <a:t>– </a:t>
            </a:r>
            <a:r>
              <a:rPr lang="ru-RU" dirty="0" smtClean="0">
                <a:solidFill>
                  <a:prstClr val="black"/>
                </a:solidFill>
              </a:rPr>
              <a:t>личная</a:t>
            </a:r>
            <a:r>
              <a:rPr lang="en-GB" dirty="0" smtClean="0">
                <a:solidFill>
                  <a:prstClr val="black"/>
                </a:solidFill>
              </a:rPr>
              <a:t>, </a:t>
            </a:r>
            <a:r>
              <a:rPr lang="ru-RU" dirty="0" smtClean="0">
                <a:solidFill>
                  <a:prstClr val="black"/>
                </a:solidFill>
              </a:rPr>
              <a:t>телеконференция</a:t>
            </a:r>
            <a:r>
              <a:rPr lang="en-GB" dirty="0" smtClean="0">
                <a:solidFill>
                  <a:prstClr val="black"/>
                </a:solidFill>
              </a:rPr>
              <a:t>, </a:t>
            </a:r>
            <a:r>
              <a:rPr lang="ru-RU" dirty="0" smtClean="0">
                <a:solidFill>
                  <a:prstClr val="black"/>
                </a:solidFill>
              </a:rPr>
              <a:t>видеоконференция</a:t>
            </a:r>
            <a:endParaRPr lang="en-GB" dirty="0">
              <a:solidFill>
                <a:prstClr val="black"/>
              </a:solidFill>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1600200"/>
            <a:ext cx="8534400" cy="51585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60925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ru-RU" sz="3200" dirty="0" smtClean="0"/>
              <a:t>Руководство EMA </a:t>
            </a:r>
            <a:r>
              <a:rPr lang="ru-RU" sz="3200" dirty="0"/>
              <a:t>для конкретного </a:t>
            </a:r>
            <a:r>
              <a:rPr lang="ru-RU" sz="3200" dirty="0" smtClean="0"/>
              <a:t>биоаналогичного продукта</a:t>
            </a:r>
            <a:endParaRPr lang="en-GB" sz="32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6700" y="2057400"/>
            <a:ext cx="8724900" cy="396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56376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9144000" cy="1111664"/>
          </a:xfrm>
        </p:spPr>
        <p:txBody>
          <a:bodyPr>
            <a:noAutofit/>
          </a:bodyPr>
          <a:lstStyle/>
          <a:p>
            <a:r>
              <a:rPr lang="ru-RU" sz="2000" dirty="0"/>
              <a:t>Руководство по </a:t>
            </a:r>
            <a:r>
              <a:rPr lang="ru-RU" sz="2000" dirty="0" smtClean="0"/>
              <a:t>доклинической </a:t>
            </a:r>
            <a:r>
              <a:rPr lang="ru-RU" sz="2000" dirty="0"/>
              <a:t>и </a:t>
            </a:r>
            <a:r>
              <a:rPr lang="ru-RU" sz="2000" dirty="0" smtClean="0"/>
              <a:t>клинической разработке биоаналогичных лекарственных </a:t>
            </a:r>
            <a:r>
              <a:rPr lang="ru-RU" sz="2000" dirty="0"/>
              <a:t>препаратов, содержащих рекомбинантный человеческий гормон стимулирующий фолликулы (рчФСГ)</a:t>
            </a:r>
            <a:endParaRPr lang="en-US" sz="20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691053"/>
            <a:ext cx="8762345" cy="49246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30194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defRPr/>
            </a:pPr>
            <a:r>
              <a:rPr lang="ru-RU" sz="3200" smtClean="0"/>
              <a:t>Указания </a:t>
            </a:r>
            <a:r>
              <a:rPr lang="en-US" sz="3200" smtClean="0"/>
              <a:t>EMEA: </a:t>
            </a:r>
            <a:br>
              <a:rPr lang="en-US" sz="3200" smtClean="0"/>
            </a:br>
            <a:r>
              <a:rPr lang="ru-RU" sz="3200" smtClean="0"/>
              <a:t>Доклиническая и клиническая разработка</a:t>
            </a:r>
            <a:endParaRPr lang="en-US" sz="3200" smtClean="0"/>
          </a:p>
        </p:txBody>
      </p:sp>
      <p:sp>
        <p:nvSpPr>
          <p:cNvPr id="153603" name="Rectangle 3"/>
          <p:cNvSpPr>
            <a:spLocks noGrp="1" noChangeArrowheads="1"/>
          </p:cNvSpPr>
          <p:nvPr>
            <p:ph idx="1"/>
          </p:nvPr>
        </p:nvSpPr>
        <p:spPr/>
        <p:txBody>
          <a:bodyPr/>
          <a:lstStyle/>
          <a:p>
            <a:pPr eaLnBrk="1" hangingPunct="1">
              <a:lnSpc>
                <a:spcPct val="90000"/>
              </a:lnSpc>
              <a:defRPr/>
            </a:pPr>
            <a:r>
              <a:rPr lang="ru-RU" sz="2000" dirty="0" smtClean="0"/>
              <a:t>Для того, чтобы продемонстрировать сходство между </a:t>
            </a:r>
            <a:r>
              <a:rPr lang="ru-RU" sz="2000" dirty="0" err="1" smtClean="0"/>
              <a:t>биосимиляром</a:t>
            </a:r>
            <a:r>
              <a:rPr lang="ru-RU" sz="2000" dirty="0" smtClean="0"/>
              <a:t> и оригинальным продуктом, необходимо следовать нижеперечисленным принципам разработки</a:t>
            </a:r>
            <a:r>
              <a:rPr lang="en-US" sz="2000" dirty="0" smtClean="0"/>
              <a:t>:</a:t>
            </a:r>
          </a:p>
          <a:p>
            <a:pPr eaLnBrk="1" hangingPunct="1">
              <a:lnSpc>
                <a:spcPct val="90000"/>
              </a:lnSpc>
              <a:defRPr/>
            </a:pPr>
            <a:r>
              <a:rPr lang="ru-RU" sz="2000" dirty="0" smtClean="0"/>
              <a:t>Доклиническая разработка</a:t>
            </a:r>
            <a:endParaRPr lang="en-US" sz="2000" dirty="0" smtClean="0"/>
          </a:p>
          <a:p>
            <a:pPr lvl="1" eaLnBrk="1" hangingPunct="1">
              <a:lnSpc>
                <a:spcPct val="90000"/>
              </a:lnSpc>
              <a:defRPr/>
            </a:pPr>
            <a:r>
              <a:rPr lang="ru-RU" sz="2000" dirty="0" smtClean="0"/>
              <a:t>Подтвердить режим дозирования посредством адекватного фармакокинетического исследования</a:t>
            </a:r>
            <a:endParaRPr lang="en-US" sz="2000" dirty="0" smtClean="0"/>
          </a:p>
          <a:p>
            <a:pPr lvl="1" eaLnBrk="1" hangingPunct="1">
              <a:lnSpc>
                <a:spcPct val="90000"/>
              </a:lnSpc>
              <a:defRPr/>
            </a:pPr>
            <a:r>
              <a:rPr lang="ru-RU" sz="2000" dirty="0" smtClean="0"/>
              <a:t>Подтвердить фармакодинамические характеристики и профиль безопасности посредством адекватной токсикологической программы</a:t>
            </a:r>
            <a:endParaRPr lang="en-US" sz="2000" dirty="0" smtClean="0"/>
          </a:p>
          <a:p>
            <a:pPr eaLnBrk="1" hangingPunct="1">
              <a:lnSpc>
                <a:spcPct val="90000"/>
              </a:lnSpc>
              <a:defRPr/>
            </a:pPr>
            <a:r>
              <a:rPr lang="ru-RU" sz="2000" dirty="0" smtClean="0"/>
              <a:t>Клиническая разработка</a:t>
            </a:r>
            <a:endParaRPr lang="en-US" sz="2000" dirty="0" smtClean="0"/>
          </a:p>
          <a:p>
            <a:pPr lvl="1" eaLnBrk="1" hangingPunct="1">
              <a:lnSpc>
                <a:spcPct val="90000"/>
              </a:lnSpc>
              <a:defRPr/>
            </a:pPr>
            <a:r>
              <a:rPr lang="ru-RU" sz="2000" dirty="0" smtClean="0"/>
              <a:t>Подтвердить клиническую сравнительную </a:t>
            </a:r>
            <a:r>
              <a:rPr lang="ru-RU" sz="2000" dirty="0" err="1" smtClean="0"/>
              <a:t>фармакокинетику</a:t>
            </a:r>
            <a:r>
              <a:rPr lang="ru-RU" sz="2000" dirty="0" smtClean="0"/>
              <a:t>, безопасность и эффективность в ходе выполнения клинической программы </a:t>
            </a:r>
            <a:endParaRPr lang="en-US" sz="2000" dirty="0" smtClean="0"/>
          </a:p>
        </p:txBody>
      </p:sp>
      <p:sp>
        <p:nvSpPr>
          <p:cNvPr id="7" name="Tijdelijke aanduiding voor dianummer 6"/>
          <p:cNvSpPr>
            <a:spLocks noGrp="1"/>
          </p:cNvSpPr>
          <p:nvPr>
            <p:ph type="sldNum" sz="quarter" idx="12"/>
          </p:nvPr>
        </p:nvSpPr>
        <p:spPr/>
        <p:txBody>
          <a:bodyPr/>
          <a:lstStyle/>
          <a:p>
            <a:pPr>
              <a:defRPr/>
            </a:pPr>
            <a:fld id="{7D578349-CC4C-4AD5-8F21-1F624F134EC0}" type="slidenum">
              <a:rPr lang="en-US">
                <a:solidFill>
                  <a:srgbClr val="FFFFFF"/>
                </a:solidFill>
              </a:rPr>
              <a:pPr>
                <a:defRPr/>
              </a:pPr>
              <a:t>9</a:t>
            </a:fld>
            <a:endParaRPr lang="en-US">
              <a:solidFill>
                <a:srgbClr val="FFFFFF"/>
              </a:solidFill>
            </a:endParaRPr>
          </a:p>
        </p:txBody>
      </p:sp>
      <p:sp>
        <p:nvSpPr>
          <p:cNvPr id="17412" name="Text Box 4"/>
          <p:cNvSpPr txBox="1">
            <a:spLocks noChangeArrowheads="1"/>
          </p:cNvSpPr>
          <p:nvPr/>
        </p:nvSpPr>
        <p:spPr bwMode="auto">
          <a:xfrm>
            <a:off x="17463" y="6127750"/>
            <a:ext cx="8686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fontAlgn="base" hangingPunct="1">
              <a:spcBef>
                <a:spcPct val="0"/>
              </a:spcBef>
              <a:spcAft>
                <a:spcPct val="0"/>
              </a:spcAft>
            </a:pPr>
            <a:r>
              <a:rPr lang="en-US" sz="1000" smtClean="0">
                <a:solidFill>
                  <a:srgbClr val="FFFFFF"/>
                </a:solidFill>
                <a:latin typeface="Arial" charset="0"/>
              </a:rPr>
              <a:t>Schaeffner G. Regulatory issues – European perspective. In: Lyscom N, ed. </a:t>
            </a:r>
            <a:r>
              <a:rPr lang="en-US" sz="1000" i="1" smtClean="0">
                <a:solidFill>
                  <a:srgbClr val="FFFFFF"/>
                </a:solidFill>
                <a:latin typeface="Arial" charset="0"/>
              </a:rPr>
              <a:t>Biosimilars – Evolution or Revolution?</a:t>
            </a:r>
            <a:r>
              <a:rPr lang="en-US" sz="1000" smtClean="0">
                <a:solidFill>
                  <a:srgbClr val="FFFFFF"/>
                </a:solidFill>
                <a:latin typeface="Arial" charset="0"/>
              </a:rPr>
              <a:t> London, UK: Biopharm Knowledge Publishing; 2006: 105-106.</a:t>
            </a:r>
          </a:p>
        </p:txBody>
      </p:sp>
    </p:spTree>
    <p:extLst>
      <p:ext uri="{BB962C8B-B14F-4D97-AF65-F5344CB8AC3E}">
        <p14:creationId xmlns:p14="http://schemas.microsoft.com/office/powerpoint/2010/main" xmlns="" val="9330080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Civic">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Decatur">
  <a:themeElements>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634</TotalTime>
  <Words>3094</Words>
  <Application>Microsoft Office PowerPoint</Application>
  <PresentationFormat>Экран (4:3)</PresentationFormat>
  <Paragraphs>243</Paragraphs>
  <Slides>31</Slides>
  <Notes>14</Notes>
  <HiddenSlides>0</HiddenSlides>
  <MMClips>0</MMClips>
  <ScaleCrop>false</ScaleCrop>
  <HeadingPairs>
    <vt:vector size="4" baseType="variant">
      <vt:variant>
        <vt:lpstr>Тема</vt:lpstr>
      </vt:variant>
      <vt:variant>
        <vt:i4>2</vt:i4>
      </vt:variant>
      <vt:variant>
        <vt:lpstr>Заголовки слайдов</vt:lpstr>
      </vt:variant>
      <vt:variant>
        <vt:i4>31</vt:i4>
      </vt:variant>
    </vt:vector>
  </HeadingPairs>
  <TitlesOfParts>
    <vt:vector size="33" baseType="lpstr">
      <vt:lpstr>Civic</vt:lpstr>
      <vt:lpstr>Decatur</vt:lpstr>
      <vt:lpstr>Слайд 1</vt:lpstr>
      <vt:lpstr>Новые правила регистрации биоаналогов в 2013 в США и ЕС</vt:lpstr>
      <vt:lpstr>Биоаналоги</vt:lpstr>
      <vt:lpstr>Руководство FDA по биоаналогам</vt:lpstr>
      <vt:lpstr>Соглашение между FDA и Спонсорами или Заявителями Биоаналогичных Биологических Препаратов</vt:lpstr>
      <vt:lpstr>Соглащение между FDA и Спонсорами или Заявителями Биоаналогичных Биологических Препаратов</vt:lpstr>
      <vt:lpstr>Руководство EMA для конкретного биоаналогичного продукта</vt:lpstr>
      <vt:lpstr>Руководство по доклинической и клинической разработке биоаналогичных лекарственных препаратов, содержащих рекомбинантный человеческий гормон стимулирующий фолликулы (рчФСГ)</vt:lpstr>
      <vt:lpstr>Указания EMEA:  Доклиническая и клиническая разработка</vt:lpstr>
      <vt:lpstr>Руководство по доклинической и клинической разработке биоаналогичных лекарственных препаратов, содержащих рекомбинантный человеческий гормон стимулирующий фолликулы (рчФСГ)</vt:lpstr>
      <vt:lpstr>Руководство по биоаналогичным лекарственным средствам, содержащим интерферон бета</vt:lpstr>
      <vt:lpstr>Руководство по биоаналогичным лекарственным средствам, содержащим интерферон бета</vt:lpstr>
      <vt:lpstr>Рынок биоаналогов в США</vt:lpstr>
      <vt:lpstr>Рынок Биоаналогов в ЕС</vt:lpstr>
      <vt:lpstr>Заявки биоаналогов под рассмотрением в ЕМА 2013 год 1 квартал</vt:lpstr>
      <vt:lpstr>Ценообразование на биосимиляры </vt:lpstr>
      <vt:lpstr>Перспективы рынка биосимиляров</vt:lpstr>
      <vt:lpstr>Перспективы рынка биосимиляров</vt:lpstr>
      <vt:lpstr>Сравнение Экономической Доступности БП  в Казахстане, России, Турции, Великобритании и Дании</vt:lpstr>
      <vt:lpstr>сБПРП и БЛС</vt:lpstr>
      <vt:lpstr>Экономическая Доступность БЛС</vt:lpstr>
      <vt:lpstr>Доступность БЛС</vt:lpstr>
      <vt:lpstr>Соотношение Средней Стоимости БЛС в Каждой Стране </vt:lpstr>
      <vt:lpstr>Расходы на Лечение</vt:lpstr>
      <vt:lpstr>Возмещение Расходов</vt:lpstr>
      <vt:lpstr>Возмещение Расходов</vt:lpstr>
      <vt:lpstr>Возмещение Расходов</vt:lpstr>
      <vt:lpstr>Слайд 28</vt:lpstr>
      <vt:lpstr>Слайд 29</vt:lpstr>
      <vt:lpstr>Слайд 30</vt:lpstr>
      <vt:lpstr>Благодарю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Alma Akhmetova</dc:creator>
  <cp:lastModifiedBy>Masters Trade</cp:lastModifiedBy>
  <cp:revision>64</cp:revision>
  <dcterms:created xsi:type="dcterms:W3CDTF">2006-08-16T00:00:00Z</dcterms:created>
  <dcterms:modified xsi:type="dcterms:W3CDTF">2014-04-16T13:44:52Z</dcterms:modified>
</cp:coreProperties>
</file>