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8" r:id="rId3"/>
    <p:sldId id="271" r:id="rId4"/>
    <p:sldId id="275" r:id="rId5"/>
    <p:sldId id="276" r:id="rId6"/>
    <p:sldId id="269" r:id="rId7"/>
    <p:sldId id="278" r:id="rId8"/>
    <p:sldId id="277" r:id="rId9"/>
    <p:sldId id="279" r:id="rId10"/>
    <p:sldId id="280" r:id="rId11"/>
    <p:sldId id="282" r:id="rId12"/>
    <p:sldId id="281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ECFF"/>
    <a:srgbClr val="FF6600"/>
    <a:srgbClr val="00CCFF"/>
    <a:srgbClr val="66FFFF"/>
    <a:srgbClr val="66CCFF"/>
    <a:srgbClr val="339828"/>
    <a:srgbClr val="3399FF"/>
    <a:srgbClr val="E9F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03A4A-E013-4034-83F7-1C73AC8BBF06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BE3D8-6ECB-4DA7-9199-4F54C3AC9A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3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8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0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24000"/>
            <a:ext cx="6630888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60AA-B3DC-4317-AB4A-2FDABADE9793}" type="datetimeFigureOut">
              <a:rPr lang="ru-RU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2EA0-446A-48AC-AF49-1F5F7DD0B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50F4D-068B-4027-931D-87FD9DC820C6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E3A47-C13D-4ADA-A7B8-B83F76DDA7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857A9-D350-4B93-9C98-F9220F989077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D92C4-F53C-4AB3-A7EF-0069A676F6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0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5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0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DF15B-CC4C-4BC2-A98A-9A8CEB1C8D79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7511-3FD3-45B2-8983-997EFB204E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3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8FAF58-0B57-4E83-8F37-80EA4C73BC01}" type="datetimeFigureOut">
              <a:rPr lang="ru-RU" smtClean="0"/>
              <a:pPr>
                <a:defRPr/>
              </a:pPr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1E1038-A900-4269-91BB-74F83DB1E0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exchange3d.com/images/uploads/aff105/office_building_01/color_000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xchange3d.com/images/uploads/aff105/office_building_01/color_0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exchange3d.com/images/uploads/aff105/office_building_01/color_0001.jpg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7620000" cy="73025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РГП на ПХВ « Национальный центр экспертизы лекарственных средств, изделий медицинского назначения и медицинской техники» МЗ и СР РК </a:t>
            </a:r>
          </a:p>
        </p:txBody>
      </p:sp>
      <p:sp>
        <p:nvSpPr>
          <p:cNvPr id="2051" name="Объект 2"/>
          <p:cNvSpPr>
            <a:spLocks noGrp="1"/>
          </p:cNvSpPr>
          <p:nvPr>
            <p:ph idx="1"/>
          </p:nvPr>
        </p:nvSpPr>
        <p:spPr>
          <a:xfrm>
            <a:off x="684213" y="1268413"/>
            <a:ext cx="8202612" cy="468153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ЭКСПЕРТИЗА И РЕГИСТРАЦИЯ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ИЗДЕЛИЙ МЕДИЦИНСКОГО НАЗНАЧЕНИЯ И МЕДИЦИНСКОЙ ТЕХНИКИ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СВЕТЕ НОВЫХ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НОРМАТИВНО-ПРАВОВЫХ  АКТОВ 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4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71184" cy="432048"/>
          </a:xfrm>
        </p:spPr>
        <p:txBody>
          <a:bodyPr wrap="square"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ПРОВЕДЕНИЯ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ЭКСПЕРТИЗЫ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ИМН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64398" y="1261460"/>
            <a:ext cx="3384376" cy="72738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ПЕРВИЧНАЯ ЭКСПЕРТИЗА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20368" y="2361376"/>
            <a:ext cx="3384376" cy="72738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АНАЛИТИЧЕСКАЯ  ЭКСПЕРТИЗА ( для ИМН)</a:t>
            </a: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2285148" y="2054745"/>
            <a:ext cx="372536" cy="24072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64398" y="3637724"/>
            <a:ext cx="3384376" cy="72738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СПЕЦИАЛИЗИРОВАННАЯ ЭКСПЕРТИЗА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2224863" y="3270808"/>
            <a:ext cx="493106" cy="24072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99592" y="4797152"/>
            <a:ext cx="3384376" cy="86409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Формирование заключения о безопасности, эффективности и качестве ИМН и МТ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2342175" y="4460419"/>
            <a:ext cx="431356" cy="24072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474946" y="865705"/>
            <a:ext cx="3456384" cy="1800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присутствия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рынке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Республики Казахстан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ИМН,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произведенных в условиях ИСО 13485 или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GMP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менее десяти лет без рекламаций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его безопасность, эффективность и качество, последующая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перерегистрация проводится без проведения аналитической экспертизы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4283968" y="2522464"/>
            <a:ext cx="1208007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16" name="Прямоугольник 15"/>
          <p:cNvSpPr/>
          <p:nvPr/>
        </p:nvSpPr>
        <p:spPr bwMode="auto">
          <a:xfrm>
            <a:off x="5474946" y="2852936"/>
            <a:ext cx="3456384" cy="20162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После проведения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СЭ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заявителю предоставляется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календарных дней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 входящих в срок проведения экспертизы, 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окончательного согласования итоговых документов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электронного согласования по индивидуальному паролю и предоставления листа согласования</a:t>
            </a: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>
            <a:off x="4244036" y="4001414"/>
            <a:ext cx="1224136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4304744" y="5373216"/>
            <a:ext cx="1224136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20" name="Прямоугольник 19"/>
          <p:cNvSpPr/>
          <p:nvPr/>
        </p:nvSpPr>
        <p:spPr bwMode="auto">
          <a:xfrm>
            <a:off x="5465893" y="5229200"/>
            <a:ext cx="3456384" cy="14401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Заключение действительно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календарных дней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случае истечения срока действия заключения, заявитель вправе повторно подать заявление, документы и материалы для проведения повторной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экспертизы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3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88640"/>
            <a:ext cx="7620000" cy="57606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РЕГИСТРАЦИОННОЕ 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ДОСЬЕ  ИМН И МТ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419872" y="971727"/>
            <a:ext cx="2808312" cy="63903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ТИПЫ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ВНЕСЕНИЙ  ИЗМЕНЕНИЙ  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677212" y="1610760"/>
            <a:ext cx="2166595" cy="738119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ИЗМЕНЕНИЯ  ТИПА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не требуют новой регистрации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6660232" y="1610761"/>
            <a:ext cx="2376264" cy="11701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ИЗМЕНЕНИЯ  ТИПА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требуют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регистрации,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не указанные в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изменениях типа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4" idx="1"/>
          </p:cNvCxnSpPr>
          <p:nvPr/>
        </p:nvCxnSpPr>
        <p:spPr bwMode="auto">
          <a:xfrm flipV="1">
            <a:off x="2195736" y="1291244"/>
            <a:ext cx="1224136" cy="319518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8" name="Прямая со стрелкой 7"/>
          <p:cNvCxnSpPr>
            <a:stCxn id="4" idx="3"/>
            <a:endCxn id="6" idx="0"/>
          </p:cNvCxnSpPr>
          <p:nvPr/>
        </p:nvCxnSpPr>
        <p:spPr bwMode="auto">
          <a:xfrm>
            <a:off x="6228184" y="1291244"/>
            <a:ext cx="1620180" cy="319517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24" name="Скругленный прямоугольник 23"/>
          <p:cNvSpPr/>
          <p:nvPr/>
        </p:nvSpPr>
        <p:spPr bwMode="auto">
          <a:xfrm>
            <a:off x="395536" y="2780928"/>
            <a:ext cx="2166595" cy="738119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 проведения аналитической экспертизы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3584752" y="2696697"/>
            <a:ext cx="2166595" cy="86409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проведением </a:t>
            </a:r>
            <a:r>
              <a:rPr lang="kk-KZ" sz="1400" b="1" dirty="0">
                <a:latin typeface="Times New Roman" pitchFamily="18" charset="0"/>
                <a:cs typeface="Times New Roman" pitchFamily="18" charset="0"/>
              </a:rPr>
              <a:t>аналитической 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экспертизы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 ИМН )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flipV="1">
            <a:off x="827584" y="2348879"/>
            <a:ext cx="504056" cy="43205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2562131" y="2348879"/>
            <a:ext cx="1001757" cy="640537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32" name="Скругленный прямоугольник 31"/>
          <p:cNvSpPr/>
          <p:nvPr/>
        </p:nvSpPr>
        <p:spPr bwMode="auto">
          <a:xfrm>
            <a:off x="1142087" y="4005064"/>
            <a:ext cx="2166595" cy="86409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Изменение  в процедуре контроля качества готового продукта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3748702" y="4005064"/>
            <a:ext cx="2166595" cy="86409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Изменение первичной упаковки стерильного ИМН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300192" y="3923704"/>
            <a:ext cx="2166595" cy="86409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Добавления комплектующего являющего ИМН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 bwMode="auto">
          <a:xfrm>
            <a:off x="5773621" y="3283167"/>
            <a:ext cx="1001757" cy="640537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36" name="Прямая со стрелкой 35"/>
          <p:cNvCxnSpPr>
            <a:endCxn id="33" idx="0"/>
          </p:cNvCxnSpPr>
          <p:nvPr/>
        </p:nvCxnSpPr>
        <p:spPr bwMode="auto">
          <a:xfrm>
            <a:off x="4832000" y="3560793"/>
            <a:ext cx="0" cy="444271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37" name="Прямая со стрелкой 36"/>
          <p:cNvCxnSpPr>
            <a:stCxn id="32" idx="0"/>
          </p:cNvCxnSpPr>
          <p:nvPr/>
        </p:nvCxnSpPr>
        <p:spPr bwMode="auto">
          <a:xfrm flipV="1">
            <a:off x="2225385" y="3356993"/>
            <a:ext cx="1338503" cy="648071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43" name="Прямоугольник 42"/>
          <p:cNvSpPr/>
          <p:nvPr/>
        </p:nvSpPr>
        <p:spPr bwMode="auto">
          <a:xfrm>
            <a:off x="827584" y="5373216"/>
            <a:ext cx="7704856" cy="92706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Заявитель в течение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двух месяцев после утверждения вносимых изменений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стране производителя или держателя регистрационного удостоверения подает заявление на экспертизу внесения изменений в регистрационное досье.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6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20000" cy="5859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ЭКСПЕРТИЗЫ  ИМН и МТ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028012" y="775057"/>
            <a:ext cx="2056156" cy="51015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ИМН 1 и 2а класс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876256" y="786896"/>
            <a:ext cx="1923112" cy="55387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календарных  дней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3"/>
          </p:cNvCxnSpPr>
          <p:nvPr/>
        </p:nvCxnSpPr>
        <p:spPr bwMode="auto">
          <a:xfrm>
            <a:off x="6084168" y="1030135"/>
            <a:ext cx="792088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7" name="Прямоугольник 6"/>
          <p:cNvSpPr/>
          <p:nvPr/>
        </p:nvSpPr>
        <p:spPr bwMode="auto">
          <a:xfrm>
            <a:off x="4067404" y="1551471"/>
            <a:ext cx="2056156" cy="437369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ИМН 2б и  3 класс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23528" y="1161540"/>
            <a:ext cx="2376264" cy="1129372"/>
          </a:xfrm>
          <a:prstGeom prst="rect">
            <a:avLst/>
          </a:prstGeom>
          <a:solidFill>
            <a:srgbClr val="00CC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РЕГИСТРАЦИЯ И ПЕРЕРЕГИСТРАЦИЯ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876256" y="1492961"/>
            <a:ext cx="1923112" cy="49587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160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календарных  дней </a:t>
            </a:r>
          </a:p>
        </p:txBody>
      </p:sp>
      <p:cxnSp>
        <p:nvCxnSpPr>
          <p:cNvPr id="11" name="Прямая со стрелкой 10"/>
          <p:cNvCxnSpPr>
            <a:endCxn id="10" idx="1"/>
          </p:cNvCxnSpPr>
          <p:nvPr/>
        </p:nvCxnSpPr>
        <p:spPr bwMode="auto">
          <a:xfrm>
            <a:off x="6123560" y="1738282"/>
            <a:ext cx="752696" cy="2619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13" name="Прямоугольник 12"/>
          <p:cNvSpPr/>
          <p:nvPr/>
        </p:nvSpPr>
        <p:spPr bwMode="auto">
          <a:xfrm>
            <a:off x="4080055" y="2187432"/>
            <a:ext cx="2056156" cy="73751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независимо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910681" y="2276872"/>
            <a:ext cx="1854262" cy="57606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календарных  дней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endCxn id="14" idx="1"/>
          </p:cNvCxnSpPr>
          <p:nvPr/>
        </p:nvCxnSpPr>
        <p:spPr bwMode="auto">
          <a:xfrm>
            <a:off x="6123560" y="2564904"/>
            <a:ext cx="787121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6" name="Прямая со стрелкой 15"/>
          <p:cNvCxnSpPr/>
          <p:nvPr/>
        </p:nvCxnSpPr>
        <p:spPr bwMode="auto">
          <a:xfrm flipV="1">
            <a:off x="2699792" y="1010666"/>
            <a:ext cx="1328220" cy="540805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7" name="Прямая со стрелкой 16"/>
          <p:cNvCxnSpPr>
            <a:stCxn id="8" idx="3"/>
            <a:endCxn id="7" idx="1"/>
          </p:cNvCxnSpPr>
          <p:nvPr/>
        </p:nvCxnSpPr>
        <p:spPr bwMode="auto">
          <a:xfrm>
            <a:off x="2699792" y="1726226"/>
            <a:ext cx="1367612" cy="4393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8" name="Прямая со стрелкой 17"/>
          <p:cNvCxnSpPr>
            <a:endCxn id="13" idx="1"/>
          </p:cNvCxnSpPr>
          <p:nvPr/>
        </p:nvCxnSpPr>
        <p:spPr bwMode="auto">
          <a:xfrm>
            <a:off x="2699792" y="2025636"/>
            <a:ext cx="1380263" cy="530552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24" name="Прямоугольник 23"/>
          <p:cNvSpPr/>
          <p:nvPr/>
        </p:nvSpPr>
        <p:spPr bwMode="auto">
          <a:xfrm>
            <a:off x="351889" y="3429000"/>
            <a:ext cx="2376264" cy="864096"/>
          </a:xfrm>
          <a:prstGeom prst="rect">
            <a:avLst/>
          </a:prstGeom>
          <a:solidFill>
            <a:srgbClr val="00CC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ВНЕСЕНИЕ ИЗМЕНЕНИЙ </a:t>
            </a: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3995936" y="3173922"/>
            <a:ext cx="2056156" cy="51015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Без аналитической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кспертизы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995936" y="4038018"/>
            <a:ext cx="2056156" cy="51015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аналитической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экспертизы </a:t>
            </a: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6920213" y="3990980"/>
            <a:ext cx="1923112" cy="55387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календарных  дней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6876256" y="3099272"/>
            <a:ext cx="1923112" cy="55387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календарных  дней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 стрелкой 42"/>
          <p:cNvCxnSpPr>
            <a:endCxn id="42" idx="1"/>
          </p:cNvCxnSpPr>
          <p:nvPr/>
        </p:nvCxnSpPr>
        <p:spPr bwMode="auto">
          <a:xfrm>
            <a:off x="6052092" y="3376208"/>
            <a:ext cx="824164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44" name="Прямая со стрелкой 43"/>
          <p:cNvCxnSpPr/>
          <p:nvPr/>
        </p:nvCxnSpPr>
        <p:spPr bwMode="auto">
          <a:xfrm>
            <a:off x="6123559" y="4293096"/>
            <a:ext cx="787121" cy="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46" name="Прямая со стрелкой 45"/>
          <p:cNvCxnSpPr>
            <a:endCxn id="39" idx="1"/>
          </p:cNvCxnSpPr>
          <p:nvPr/>
        </p:nvCxnSpPr>
        <p:spPr bwMode="auto">
          <a:xfrm flipV="1">
            <a:off x="2728153" y="3429000"/>
            <a:ext cx="1267783" cy="432048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2728153" y="3896138"/>
            <a:ext cx="1299859" cy="530552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52" name="Прямоугольник 51"/>
          <p:cNvSpPr/>
          <p:nvPr/>
        </p:nvSpPr>
        <p:spPr bwMode="auto">
          <a:xfrm>
            <a:off x="351888" y="5301208"/>
            <a:ext cx="8324568" cy="86409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Уменьшение сроков экспертизы при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регистра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ции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ИМН  2 б и 3 класс- на 30 дней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МТ  2 б и 3 класс – на 20 дней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4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6632"/>
            <a:ext cx="7620000" cy="64807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Основания для выдачи отрицательного заключения  безопасности, эффективности и качества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ИМН и МТ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89851" y="980728"/>
            <a:ext cx="7668042" cy="6553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Непредставления полного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комплекта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после выдачи замечаний заявителю 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процессе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ПЭ, 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устранения замечаний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АЭ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СЭ в установленные сроки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89851" y="1861897"/>
            <a:ext cx="7668042" cy="504056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 Представления заявителем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недостоверных сведений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28823" y="2551039"/>
            <a:ext cx="7668042" cy="6480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Более низкая  безопасность, эффективность и  качество ИМН и МТ относительно  требований  законодательства РК  в сфере обращения ЛС, ИМН и МТ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28823" y="3356617"/>
            <a:ext cx="7668042" cy="6480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Отрицательное заключение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безопасности, эффективности и качестве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 и МТ 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результатам  любого этапа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экспертизы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928823" y="4293096"/>
            <a:ext cx="7668042" cy="93610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Несоответствие фактических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условий производства и системы обеспечения качества условиям, обеспечивающим заявленную безопасность, эффективность и качество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 и МТ,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результатам оценки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производства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906099" y="5373216"/>
            <a:ext cx="7668042" cy="999728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отказ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заявителя от организации посещения предприятия (производственной площадки) с целью оценки условий производства и системы обеспечения качества, в соответствии с требованиями законодательства Республики Казахстан</a:t>
            </a:r>
            <a:r>
              <a:rPr lang="ru-RU" sz="1600" dirty="0"/>
              <a:t>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2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88640"/>
            <a:ext cx="7620000" cy="5760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В ПЕРЕЧНЕ ДОКУМЕНТОВ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РЕГИСТРАЦИОННОГО ДОСЬЕ  ИМН и МТ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907976" y="1052737"/>
            <a:ext cx="7737303" cy="57606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НОВАЯ ФОРМА ЗАЯВЛЕНИЯ ( приложение №1)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43543" y="1844824"/>
            <a:ext cx="7739176" cy="432048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НОРМАТИВНЫЙ ДОКУМЕНТ ПО КОНТРОЛЮ КАЧЕСТВА И БЕЗОПАСНОСТИ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52364" y="2492896"/>
            <a:ext cx="7731666" cy="6553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РУКОВОДСТВО ПО СЕРВИСНОМУ ОБСЛУЖИВАНИЮ МТ  В ЧАСТИ КОМПЛЕКТАЦИИ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SERVIC MANUAL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12348" y="3356992"/>
            <a:ext cx="7820442" cy="6553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– ОБОСНОВАНИЕ ПРОИЗВОДИТЕЛЯ О ТИПЕ МТ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(ОТКРЫТАЯ ИЛИ ЗАКРЫТАЯ СИСТЕМА)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918703" y="4293096"/>
            <a:ext cx="7849881" cy="136815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КОМПЛЕКТУЮЩИХ МТ: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ОСНОВНОЙ БЛОК  ( при наличии)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ДОПОЛНИТЕЛЬНЫЕ КОМПЛЕКТУЮЩИЕ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наличии)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РАСХОДНЫЕ МАТЕРИАЛЫ 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наличии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7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20000" cy="4320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ТИПИЧНЫЕ ОШИБКИ  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ЗАМЕЧАНИЯ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2832" cy="5544616"/>
          </a:xfrm>
        </p:spPr>
        <p:txBody>
          <a:bodyPr>
            <a:normAutofit/>
          </a:bodyPr>
          <a:lstStyle/>
          <a:p>
            <a:pPr marL="342900" lvl="1" indent="-342900" algn="just">
              <a:buSzTx/>
              <a:buFont typeface="Wingdings" pitchFamily="2" charset="2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Регистрационные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досье некомплектны – отсутствуют документы согласно утвержденного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перечня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( 85 % заключения ПЭ с замечаниями)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сдается менеджерами по регистрации  не подготовленным  для  проведения экспертных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Слабый уровень подготовленности менеджеров по регистрации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Замечания по оформлению документов , требующих заверения в соответствии с международными  нормами :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Документы могут предоставляться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апостилирования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консульской легализации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Некорректный, неточный перевод документов 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Предоставляются документы с истекшим сроком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3"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унифицированы торговые названия, производитель, комплектующие, сроки и условия  хранения и </a:t>
            </a:r>
            <a:r>
              <a:rPr lang="ru-RU" sz="1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документах РД  ( заявление, спецификация, инструкции, макеты). Данные могут меняться  на этапах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экспертных работ до нескольких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</a:t>
            </a:r>
          </a:p>
          <a:p>
            <a:pPr marL="342900" indent="-342900" algn="just">
              <a:buFont typeface="Wingdings" pitchFamily="2" charset="2"/>
              <a:buAutoNum type="arabicPeriod" startAt="5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РД могут быть  не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читабельны, плохо откопированы и отсканированы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AutoNum type="arabicPeriod" startAt="5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Небрежное отношение менеджеров к оформлению  РД – отсутствует опись,  нумерация   документов РД  и  его фактическое  содержание не соответствует представленной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описи (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вместо одного документа находится совершенно другой),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досье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электронном носителе не соответствует бумажному  варианту. </a:t>
            </a:r>
          </a:p>
          <a:p>
            <a:pPr marL="342900" indent="-342900" algn="just">
              <a:buFont typeface="Wingdings" pitchFamily="2" charset="2"/>
              <a:buAutoNum type="arabicPeriod" startAt="5"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3"/>
            </a:pP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1825" lvl="1" indent="0">
              <a:buNone/>
            </a:pP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b="1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85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208912" cy="56955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Образцы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ИМН на аналитическую экспертизу  могут предоставляться просроченными, в количестве недостаточным для проведения трехкратного анализа.  Не проводится предварительный расчет количества образцов и  стандартных образцов 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указании об их применении в нормативном документе ) необходимых для регистрации ИМН.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Замечания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оформлению  текста проекта инструкции по медицинскому применению ИМН и эксплуатационного документа МТ требованиям законодательства РК 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Замечания по нормативному  документу, требованиям которого должны соответствовать ИМН:</a:t>
            </a:r>
          </a:p>
          <a:p>
            <a:pPr marL="992188" lvl="1" indent="-28575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Стандарт  организации /технические  условия/ технический файл должен   заверяться печатью организации- производителя, в нем должны быть описаны методы испытания; </a:t>
            </a:r>
          </a:p>
          <a:p>
            <a:pPr marL="992188" lvl="1" indent="-28575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Стандарт национальный, международный должны иметь учетную регистрацию в РК  - ГОСТ РК  - должны иметь штамп 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КазИнСТ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с актуализированной датой, и голограммой;  ГОСТ- Р,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ISO –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должны  иметь штамп  Комитета технического регулирования и метрологии  с указанием учетного номера, даты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штампа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 Перевод верен» с указанием номера и даты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Замечания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макетам упаковки на соответствие требованиям законодательства РК.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9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403648" y="260648"/>
            <a:ext cx="6264696" cy="3888432"/>
          </a:xfrm>
          <a:prstGeom prst="horizontalScroll">
            <a:avLst/>
          </a:prstGeom>
          <a:solidFill>
            <a:srgbClr val="CCECFF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НИКОГДА НЕ СУМЕЕТЕ РЕШИТЬ ВОЗНИКШУЮ</a:t>
            </a:r>
          </a:p>
          <a:p>
            <a:pPr algn="ctr">
              <a:defRPr/>
            </a:pPr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ПРОБЛЕМУ, ЕСЛИ СОХРАНИТЕ   ТО  ЖЕ </a:t>
            </a:r>
          </a:p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 И ТОТ ЖЕ ПОДХОД,</a:t>
            </a:r>
          </a:p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КОТОРЫЙ ПРИВЕЛ ВАС К ЭТОЙ ПРОБЛЕМЕ</a:t>
            </a:r>
          </a:p>
          <a:p>
            <a:pPr algn="ctr">
              <a:defRPr/>
            </a:pPr>
            <a:endParaRPr lang="ru-RU" sz="1400" b="1" i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ru-RU" sz="1400" b="1" i="1" smtClean="0">
                <a:solidFill>
                  <a:schemeClr val="tx1"/>
                </a:solidFill>
              </a:rPr>
              <a:t>АЛЬБЕРТ ЭНШТЕЙН 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331640" y="4293096"/>
            <a:ext cx="6912768" cy="187220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ВНИМАНИЕ !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6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150943"/>
            <a:ext cx="7200800" cy="576064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ЭКСПЕРТИЗЫ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ИМН и МТ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1627773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6" descr="C:\Documents and Settings\SemechevaSV\Мои документы\Мои рисунки\картинки для презинтаций\MP900443330.JPG"/>
          <p:cNvPicPr>
            <a:picLocks noChangeAspect="1" noChangeArrowheads="1"/>
          </p:cNvPicPr>
          <p:nvPr/>
        </p:nvPicPr>
        <p:blipFill>
          <a:blip r:embed="rId3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59228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3275857" y="2492896"/>
            <a:ext cx="1512168" cy="7200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i-main-pic" descr="Картинка 9 из 9827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600400" cy="288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5292080" y="1124744"/>
            <a:ext cx="3096344" cy="396044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НЦЭЛС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5774490" y="4797152"/>
            <a:ext cx="2736305" cy="158417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Экспертиза на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безопасность,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эффективность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108876" y="3442176"/>
            <a:ext cx="1584177" cy="86409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Образцы ИМН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7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9 из 9827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8865" y="4365103"/>
            <a:ext cx="2461327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838866" y="6309320"/>
            <a:ext cx="2242200" cy="396044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НЦЭЛС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pic>
        <p:nvPicPr>
          <p:cNvPr id="6" name="Рисунок 6" descr="C:\Documents and Settings\SemechevaSV\Мои документы\Мои рисунки\картинки для презинтаций\MP900443330.JPG"/>
          <p:cNvPicPr>
            <a:picLocks noChangeAspect="1" noChangeArrowheads="1"/>
          </p:cNvPicPr>
          <p:nvPr/>
        </p:nvPicPr>
        <p:blipFill>
          <a:blip r:embed="rId4" cstate="print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115" y="903389"/>
            <a:ext cx="185031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право 6"/>
          <p:cNvSpPr/>
          <p:nvPr/>
        </p:nvSpPr>
        <p:spPr>
          <a:xfrm rot="19203874">
            <a:off x="5252719" y="3227553"/>
            <a:ext cx="1299674" cy="40254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48" y="818710"/>
            <a:ext cx="4929724" cy="1962218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1403648" y="289013"/>
            <a:ext cx="3096344" cy="396044"/>
          </a:xfrm>
          <a:prstGeom prst="roundRect">
            <a:avLst/>
          </a:prstGeom>
          <a:solidFill>
            <a:srgbClr val="FF505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Государственный орган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2836598">
            <a:off x="3340516" y="3199864"/>
            <a:ext cx="1358796" cy="43241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90348" y="3861048"/>
            <a:ext cx="3131433" cy="2833897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Направляет в электронном виде: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заключение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безопасности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эффективности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качестве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(положительное  или  отрицательное)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нормативный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качества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инструкции по медицинскому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применению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акеты упаковок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825" y="311659"/>
            <a:ext cx="1627773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Скругленный прямоугольник 18"/>
          <p:cNvSpPr/>
          <p:nvPr/>
        </p:nvSpPr>
        <p:spPr bwMode="auto">
          <a:xfrm>
            <a:off x="6494417" y="4365104"/>
            <a:ext cx="2326055" cy="151216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извещает через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интернет-ресурс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www.dari.kz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направлении документов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государственный орган.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465565" y="2847605"/>
            <a:ext cx="2776011" cy="725411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полной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СУЛО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4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150943"/>
            <a:ext cx="7200800" cy="576064"/>
          </a:xfrm>
          <a:prstGeom prst="roundRect">
            <a:avLst/>
          </a:prstGeom>
          <a:solidFill>
            <a:srgbClr val="4F81BD">
              <a:lumMod val="40000"/>
              <a:lumOff val="6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ПРОЦЕДУРА </a:t>
            </a:r>
            <a:r>
              <a:rPr lang="ru-RU" b="1" kern="0" dirty="0" smtClean="0">
                <a:solidFill>
                  <a:sysClr val="windowText" lastClr="000000"/>
                </a:solidFill>
                <a:latin typeface="Calibri"/>
              </a:rPr>
              <a:t>РЕГИСТРАЦИИ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ИМН и МТ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7" y="1033641"/>
            <a:ext cx="1627773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6" descr="C:\Documents and Settings\SemechevaSV\Мои документы\Мои рисунки\картинки для презинтаций\MP900443330.JPG"/>
          <p:cNvPicPr>
            <a:picLocks noChangeAspect="1" noChangeArrowheads="1"/>
          </p:cNvPicPr>
          <p:nvPr/>
        </p:nvPicPr>
        <p:blipFill>
          <a:blip r:embed="rId3" cstate="print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368152" cy="210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290254">
            <a:off x="2149374" y="3153544"/>
            <a:ext cx="893060" cy="2824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385417"/>
            <a:ext cx="2276844" cy="1476164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6249823" y="965166"/>
            <a:ext cx="2665614" cy="396044"/>
          </a:xfrm>
          <a:prstGeom prst="roundRect">
            <a:avLst/>
          </a:prstGeom>
          <a:solidFill>
            <a:srgbClr val="FF505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Государственный орган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0104543">
            <a:off x="2151251" y="1810386"/>
            <a:ext cx="779226" cy="26255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" name="Picture 2" descr="C:\Documents and Settings\SemechevaSV\Мои документы\Мои рисунки\картинки для презинтаций\MC90043480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95" y="3586192"/>
            <a:ext cx="2434560" cy="175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6141387" y="2907223"/>
            <a:ext cx="2665614" cy="396044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ЦОН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063126" y="1163188"/>
            <a:ext cx="2877026" cy="336079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заявление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документ, удостоверяющий личность уполномоченного представителя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копию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положительного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заключения экспертного органа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копию документа, подтверждающего уплату сбора в бюджет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Сведения документов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форме электронных данных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699123" y="4236646"/>
            <a:ext cx="720079" cy="25692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528" y="6093296"/>
            <a:ext cx="6048672" cy="62420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ГБД ЕЛ </a:t>
            </a:r>
            <a:r>
              <a:rPr lang="ru-RU" sz="1600" dirty="0" smtClean="0">
                <a:solidFill>
                  <a:schemeClr val="tx1"/>
                </a:solidFill>
              </a:rPr>
              <a:t>- Государственная база </a:t>
            </a:r>
            <a:r>
              <a:rPr lang="ru-RU" sz="1600" dirty="0">
                <a:solidFill>
                  <a:schemeClr val="tx1"/>
                </a:solidFill>
              </a:rPr>
              <a:t>данных «Е-лицензирование»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85361" y="4869161"/>
            <a:ext cx="4216436" cy="936104"/>
          </a:xfrm>
          <a:prstGeom prst="roundRect">
            <a:avLst>
              <a:gd name="adj" fmla="val 12095"/>
            </a:avLst>
          </a:prstGeom>
          <a:solidFill>
            <a:schemeClr val="bg2">
              <a:lumMod val="90000"/>
            </a:schemeClr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форме электронного документа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электронную копию  положительного заключения экспертного органа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3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30678"/>
            <a:ext cx="2665614" cy="1386154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043608" y="134634"/>
            <a:ext cx="2665614" cy="396044"/>
          </a:xfrm>
          <a:prstGeom prst="roundRect">
            <a:avLst/>
          </a:prstGeom>
          <a:solidFill>
            <a:srgbClr val="FF505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Государственный орган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882101" y="713248"/>
            <a:ext cx="1551719" cy="30715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649328" y="262122"/>
            <a:ext cx="2273176" cy="1209410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Ввод данных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( 1 рабочий день)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502099" y="2204864"/>
            <a:ext cx="4283817" cy="609040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роект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решения о государственной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регистрации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( 3 рабочих  дня)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6018932" y="1723585"/>
            <a:ext cx="476742" cy="19778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9256538">
            <a:off x="1720288" y="2631588"/>
            <a:ext cx="718986" cy="28304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81158" y="3029651"/>
            <a:ext cx="1598624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Положительное решение 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2229284" y="5286800"/>
            <a:ext cx="830548" cy="283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3319642" y="3151123"/>
            <a:ext cx="2738507" cy="610632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Государственная регистрация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( 5 рабочих дней)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229283" y="3314918"/>
            <a:ext cx="946396" cy="28304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548373" y="4423054"/>
            <a:ext cx="2422359" cy="518114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Оформление решения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( 1 рабочий день)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480178" y="4000177"/>
            <a:ext cx="518981" cy="24072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3175678" y="5085184"/>
            <a:ext cx="3136312" cy="1589053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Представляет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электронном виде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егистрационное удостоверение</a:t>
            </a: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Утвержденная инструкция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Согласованный НД  с номером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Утвержденные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макеты упаковок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6" descr="C:\Documents and Settings\SemechevaSV\Мои документы\Мои рисунки\картинки для презинтаций\MP900443330.JPG"/>
          <p:cNvPicPr>
            <a:picLocks noChangeAspect="1" noChangeArrowheads="1"/>
          </p:cNvPicPr>
          <p:nvPr/>
        </p:nvPicPr>
        <p:blipFill>
          <a:blip r:embed="rId3" cstate="print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44" y="4629986"/>
            <a:ext cx="1490469" cy="189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312" y="6189055"/>
            <a:ext cx="1522520" cy="42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i-main-pic" descr="Картинка 9 из 9827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lum brigh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3232"/>
            <a:ext cx="2049772" cy="169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Стрелка вправо 22"/>
          <p:cNvSpPr/>
          <p:nvPr/>
        </p:nvSpPr>
        <p:spPr>
          <a:xfrm rot="2560949">
            <a:off x="6803288" y="2609989"/>
            <a:ext cx="593256" cy="28304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7141229" y="3029651"/>
            <a:ext cx="1632383" cy="90340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Отрицательное решение Уведомление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об отказе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3566" y="6242620"/>
            <a:ext cx="1556986" cy="287170"/>
          </a:xfrm>
          <a:prstGeom prst="roundRect">
            <a:avLst/>
          </a:prstGeom>
          <a:solidFill>
            <a:srgbClr val="00B0F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663300"/>
                </a:solidFill>
              </a:rPr>
              <a:t>НЦЭЛС </a:t>
            </a:r>
            <a:endParaRPr lang="ru-RU" sz="1600" b="1" dirty="0">
              <a:solidFill>
                <a:srgbClr val="66330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7769369" y="4225815"/>
            <a:ext cx="545468" cy="16936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356195" y="5262849"/>
            <a:ext cx="894903" cy="283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2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920880" cy="5760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ОБЯЗАТЕЛЬНЫЕ  УСЛОВИЯ ГОСУДАРСТВЕННОЙ РЕГИСТРАЦИИ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95866" y="692696"/>
            <a:ext cx="7488832" cy="79208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Наличие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организации-производителя сертификата системы менеджмента качества на соответствие требованиям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13485                 с 2016 года, до 2016 года (при наличии)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46162" y="1978937"/>
            <a:ext cx="1584176" cy="504056"/>
          </a:xfrm>
          <a:prstGeom prst="roundRect">
            <a:avLst/>
          </a:prstGeom>
          <a:solidFill>
            <a:srgbClr val="FF5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ИСКЛЮЧЕНИЯ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532170" y="1640842"/>
            <a:ext cx="4752528" cy="5794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организации-производители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ИМН и МТ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класса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2а класса  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кроме  стерильных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1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585890" y="2305313"/>
            <a:ext cx="4752528" cy="684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организации-производители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стерильных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ватно-марлевых изделий, белья и комплектов белья, перчаток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3"/>
            <a:endCxn id="5" idx="1"/>
          </p:cNvCxnSpPr>
          <p:nvPr/>
        </p:nvCxnSpPr>
        <p:spPr bwMode="auto">
          <a:xfrm flipV="1">
            <a:off x="2330338" y="1930545"/>
            <a:ext cx="1201832" cy="300420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cxnSp>
        <p:nvCxnSpPr>
          <p:cNvPr id="16" name="Прямая со стрелкой 15"/>
          <p:cNvCxnSpPr>
            <a:endCxn id="6" idx="1"/>
          </p:cNvCxnSpPr>
          <p:nvPr/>
        </p:nvCxnSpPr>
        <p:spPr bwMode="auto">
          <a:xfrm>
            <a:off x="2304739" y="2260918"/>
            <a:ext cx="1281151" cy="386433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28" name="Скругленный прямоугольник 27"/>
          <p:cNvSpPr/>
          <p:nvPr/>
        </p:nvSpPr>
        <p:spPr bwMode="auto">
          <a:xfrm>
            <a:off x="723858" y="3212976"/>
            <a:ext cx="7632848" cy="79208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стране-производителе и (или) в стране-держателе производственной лицензии, и (или) в стране-владельце регистрационного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удостоверения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746162" y="4299697"/>
            <a:ext cx="1584176" cy="584411"/>
          </a:xfrm>
          <a:prstGeom prst="roundRect">
            <a:avLst/>
          </a:prstGeom>
          <a:solidFill>
            <a:srgbClr val="FF5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ИСКЛЮЧЕНИЯ 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626482" y="4205154"/>
            <a:ext cx="4752528" cy="7360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предназначенные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профилактики и лечения социально-значимых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орфанных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заболеваний,  не имеющих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регистрации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(при наличии обоснования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1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stCxn id="30" idx="3"/>
          </p:cNvCxnSpPr>
          <p:nvPr/>
        </p:nvCxnSpPr>
        <p:spPr bwMode="auto">
          <a:xfrm>
            <a:off x="2330338" y="4591903"/>
            <a:ext cx="1305915" cy="1"/>
          </a:xfrm>
          <a:prstGeom prst="straightConnector1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41" name="Скругленный прямоугольник 40"/>
          <p:cNvSpPr/>
          <p:nvPr/>
        </p:nvSpPr>
        <p:spPr bwMode="auto">
          <a:xfrm>
            <a:off x="635842" y="5265204"/>
            <a:ext cx="7632848" cy="1260140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ИМН и МТ,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содержащие в составе или в качестве составной части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подлежат государственной регистрации, перерегистрации в качестве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ИМН и МТ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условии регистрации в стране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-производителя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ИМН и МТ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4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20000" cy="57606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РЕГИСТРАЦИОННОГО УДОСТОВЕРЕНИЯ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971600" y="1064340"/>
            <a:ext cx="2592288" cy="56446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ИМН  - 5 лет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5724128" y="1080752"/>
            <a:ext cx="2520280" cy="47604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МТ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11560" y="1772816"/>
            <a:ext cx="8064896" cy="108012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регистрации и одной перерегистрации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выдается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БЕССРОЧНОЕ РЕГИСТРАЦИОННОЕ УДОСТОВЕРЕНИЕ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периодической оценкой соотношения польза/риск на основании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мониторинга побочных действий   на ИМН и МТ,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произведенные в соответствии с требованиями ISO 13485 и GMP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11560" y="3140968"/>
            <a:ext cx="8064896" cy="136815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перерегистрированные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  ИМН и МТ,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произведенные в соответствии с требованиями ISO 13485 и GMP проводится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ДОСРОЧНАЯ  ПЕРЕРЕГИСТРАЦИЯ С ВЫДАЧЕЙ БЕССРОЧНОГО РЕГИСТРАЦИОННОГО УДОСТОВЕРЕНИЯ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периодической оценкой соотношения польза/риск на основании мониторинга побочных действий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11560" y="4725144"/>
            <a:ext cx="8055184" cy="136815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 и МТ,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имеющих бессрочное регистрационное удостоверение, осуществляется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ежегодная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по утвержденному прейскуранту)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присутствие их в Государственном реестре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соответствии с периодической оценкой соотношения польза/риск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мониторинга побочных действий </a:t>
            </a:r>
          </a:p>
        </p:txBody>
      </p:sp>
    </p:spTree>
    <p:extLst>
      <p:ext uri="{BB962C8B-B14F-4D97-AF65-F5344CB8AC3E}">
        <p14:creationId xmlns:p14="http://schemas.microsoft.com/office/powerpoint/2010/main" val="67491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В ПРАВИЛАХ ПРОВЕДЕНИЯ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ЭКСПЕРТИЗЫ ИМН и МТ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11560" y="908720"/>
            <a:ext cx="8064896" cy="108012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 заявлении и РУ указывается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держатель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регистрационного удостоверения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разработчик, организация-производитель (изготовитель), организация, имеющая документ от производителя на право владения регистрационным удостоверением,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несущее ответственность за безопасность, эффективность и качество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ИМН и МТ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11560" y="2141240"/>
            <a:ext cx="8064896" cy="78370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Производитель 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изготовитель)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ИМН и МТ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индивидуальный предприниматель или юридическое лицо, осуществляющее одну или несколько стадий производства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79304" y="3068960"/>
            <a:ext cx="8064896" cy="78370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ИМН и МТ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словесное обозначение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 и МТ,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определяющее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модель, разновидность, модификацию, тип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99270" y="4005064"/>
            <a:ext cx="8064896" cy="648072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Заявление на проведение экспертизы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 и МТ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 подается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каждое наименование отдельно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618397" y="4849449"/>
            <a:ext cx="8064896" cy="78370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Клинические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исследования ИМН и МТ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исключением 1 и 2а класса безопасности),  заявленных к регистрации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разрабатываются, проводятся в соответствии с положениями надлежащей клинической практики</a:t>
            </a:r>
            <a:r>
              <a:rPr lang="ru-RU" sz="1600" dirty="0"/>
              <a:t>. 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18397" y="5805264"/>
            <a:ext cx="8064896" cy="783704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Доклинические исследования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ИМН и МТ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исключением 1 и 2а класса безопасности),  заявленных к регистрации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разрабатываются, проводятся в соответствии с положениями надлежащей лабораторной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3655736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899592" y="548680"/>
            <a:ext cx="8064896" cy="1087420"/>
          </a:xfrm>
          <a:prstGeom prst="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Нормативный документ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 контролю за качеством и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безопасностью ИМН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документ, устанавливающий комплекс требований к  качеству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ИМН,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 также методик его определения, обеспечивающих  их одинаковую безопасность и качество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403648" y="1772817"/>
            <a:ext cx="7441045" cy="864096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Нормативный документ по контролю за качеством и  безопасностью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ИМН (НД)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разрабатывается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требованиями:</a:t>
            </a:r>
          </a:p>
          <a:p>
            <a:pPr marL="171450" indent="-1714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стандартов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РК,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Межгосударственных стандартов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СНГ, ГФ РК,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зарубежных фармакопей, признанных действующими на территории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РК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403647" y="2780928"/>
            <a:ext cx="7440922" cy="720080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Введение НД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позволит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стандартизировать показатели качества для однородных групп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ИМН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обеспечит проведение действенного контроля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их качеством и безопасностью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рынке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1403647" y="3650212"/>
            <a:ext cx="7441045" cy="720080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Повысит требования к ИМН отечественных производителей,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 показатели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качества основных разделов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должны быть не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ниже международных требований , что соответственно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повысит качество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продукции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439651" y="4509120"/>
            <a:ext cx="7369036" cy="576064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Оценка  НД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контролю качества и безопасности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предмет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воспроизводимости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методик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анализа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соответствия регистрационных образцов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проводится на этапе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аналитической экспертизы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1393025" y="5301208"/>
            <a:ext cx="7369036" cy="576064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Экспертиза соответствия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показателей качества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указанных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НД,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международным стандартам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качества проводится на этапе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специализированной экспертизы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424663" y="6093296"/>
            <a:ext cx="7369036" cy="576064"/>
          </a:xfrm>
          <a:prstGeom prst="roundRect">
            <a:avLst/>
          </a:prstGeom>
          <a:solidFill>
            <a:srgbClr val="66FFFF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НД разрабатывается производителем, утверждается заявителем, согласовывается экспертной организацией, номер присваивается  государственным органом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5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1669</Words>
  <Application>Microsoft Office PowerPoint</Application>
  <PresentationFormat>Экран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РГП на ПХВ « Национальный центр экспертизы лекарственных средств, изделий медицинского назначения и медицинской техники» МЗ и СР РК 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ОБЯЗАТЕЛЬНЫЕ  УСЛОВИЯ ГОСУДАРСТВЕННОЙ РЕГИСТРАЦИИ</vt:lpstr>
      <vt:lpstr>СРОК ДЕЙСТВИЯ  РЕГИСТРАЦИОННОГО УДОСТОВЕРЕНИЯ </vt:lpstr>
      <vt:lpstr>ИЗМЕНЕНИЯ В ПРАВИЛАХ ПРОВЕДЕНИЯ  ЭКСПЕРТИЗЫ ИМН и МТ </vt:lpstr>
      <vt:lpstr>Презентация PowerPoint</vt:lpstr>
      <vt:lpstr>ЭТАПЫ ПРОВЕДЕНИЯ ЭКСПЕРТИЗЫ  ИМН и МТ </vt:lpstr>
      <vt:lpstr>ВНЕСЕНИЕ ИЗМЕНЕНИЙ В РЕГИСТРАЦИОННОЕ  ДОСЬЕ  ИМН И МТ</vt:lpstr>
      <vt:lpstr>СРОКИ  ПРОВЕДЕНИЯ ЭКСПЕРТИЗЫ  ИМН и МТ </vt:lpstr>
      <vt:lpstr>Основания для выдачи отрицательного заключения  безопасности, эффективности и качества ИМН и МТ</vt:lpstr>
      <vt:lpstr>ИЗМЕНЕНИЯ В ПЕРЕЧНЕ ДОКУМЕНТОВ  РЕГИСТРАЦИОННОГО ДОСЬЕ  ИМН и МТ</vt:lpstr>
      <vt:lpstr>ТИПИЧНЫЕ ОШИБКИ  И ЗАМЕЧАНИЯ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РГП на ПХВ « Национальный центр экспертизы лекарственных средств, изделий медицинского назначения и медицинской техники» МЗ РК </dc:title>
  <dc:creator>Абдиманова Бахыт Жексеновна</dc:creator>
  <cp:lastModifiedBy>asd</cp:lastModifiedBy>
  <cp:revision>66</cp:revision>
  <cp:lastPrinted>2015-02-05T09:08:24Z</cp:lastPrinted>
  <dcterms:created xsi:type="dcterms:W3CDTF">2015-02-03T05:01:03Z</dcterms:created>
  <dcterms:modified xsi:type="dcterms:W3CDTF">2015-02-06T03:26:41Z</dcterms:modified>
</cp:coreProperties>
</file>