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1" r:id="rId2"/>
    <p:sldId id="272" r:id="rId3"/>
    <p:sldId id="259" r:id="rId4"/>
    <p:sldId id="265" r:id="rId5"/>
    <p:sldId id="267" r:id="rId6"/>
    <p:sldId id="268" r:id="rId7"/>
    <p:sldId id="269" r:id="rId8"/>
    <p:sldId id="270" r:id="rId9"/>
    <p:sldId id="275" r:id="rId10"/>
    <p:sldId id="276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945D8-2D77-4C7D-B7B6-D64919FE3401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4E419-5F33-44BE-AC70-0DCCD007C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39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4E419-5F33-44BE-AC70-0DCCD007C2B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81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2C9DF2-BF13-488A-BCD6-B67DD0CD6DC0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2F84358-6B9D-4DF5-B8C2-3729533EC8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Управление экспертизы доклинических и клинических исследований, мониторинга побочных действий ЛС, ИМН и МТ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/>
              <a:t>Количество заявок на </a:t>
            </a:r>
            <a:r>
              <a:rPr lang="ru-RU" sz="2000" b="1" dirty="0" smtClean="0"/>
              <a:t>КИ</a:t>
            </a:r>
            <a:r>
              <a:rPr lang="ru-RU" sz="2000" b="1" dirty="0"/>
              <a:t>, </a:t>
            </a:r>
            <a:r>
              <a:rPr lang="ru-RU" sz="2000" b="1" dirty="0" smtClean="0"/>
              <a:t>поданных </a:t>
            </a:r>
            <a:r>
              <a:rPr lang="ru-RU" sz="2000" b="1" dirty="0"/>
              <a:t>на экспертизу в 2014 </a:t>
            </a:r>
            <a:r>
              <a:rPr lang="ru-RU" sz="2000" b="1" dirty="0" smtClean="0"/>
              <a:t>году</a:t>
            </a:r>
          </a:p>
          <a:p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540776"/>
              </p:ext>
            </p:extLst>
          </p:nvPr>
        </p:nvGraphicFramePr>
        <p:xfrm>
          <a:off x="457200" y="2270601"/>
          <a:ext cx="8229600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1240"/>
                <a:gridCol w="983520"/>
                <a:gridCol w="1080120"/>
                <a:gridCol w="2218809"/>
                <a:gridCol w="1175911"/>
              </a:tblGrid>
              <a:tr h="8530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заявок 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 числе отечественных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производителей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</a:tr>
              <a:tr h="28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ctr"/>
                        </a:tabLst>
                      </a:pPr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фаза КИ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</a:tr>
              <a:tr h="28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ctr"/>
                        </a:tabLst>
                      </a:pPr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фаза КИ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</a:tr>
              <a:tr h="28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ctr"/>
                        </a:tabLst>
                      </a:pPr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фаза КИ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36,8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85,7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</a:tr>
              <a:tr h="28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ctr"/>
                        </a:tabLst>
                      </a:pPr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фаза КИ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</a:tr>
              <a:tr h="28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Неинтервенционные КИ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</a:tr>
              <a:tr h="5687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Исследование биоэквивалентности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26,3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</a:tr>
              <a:tr h="28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ctr"/>
                        </a:tabLs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ctr"/>
                        </a:tabLs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979" marR="639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51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675456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Актуальные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вопросы клинических исследований и мониторинга побочных действий ЛС, требующие решения  и отражения их в проектах законодательных актов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250424"/>
            <a:ext cx="6400800" cy="3474720"/>
          </a:xfrm>
        </p:spPr>
        <p:txBody>
          <a:bodyPr>
            <a:no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Повышение  участия  медицинских работников в мониторинге побочных действий ЛС (не выполняется требование приказа МЗ РК №647 – предоставление годового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статотчета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медицинскими организации по ПД ЛС, ИМН и МТ)</a:t>
            </a:r>
          </a:p>
          <a:p>
            <a:pPr marL="0" indent="0"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Внедрение активного мониторинга ПД ЛС, ИМН и МТ (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когортные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исследования, пострегистрационные исследования безопасности ЛС) в сотрудничестве с медицинскими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организациями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Понимание  важности 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постмаркетингового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мониторинга ПД ЛС (владельцы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регистрационных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удостоверений не сообщают о запретах, ограничениях в применении в других странах)</a:t>
            </a: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Проведение  работы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  населением по вопросам безопасности лекарственных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средств</a:t>
            </a:r>
          </a:p>
          <a:p>
            <a:pPr marL="0" indent="0"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Повышение участия сотрудников кафедр клинической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фармакологии медицинских ВУЗов  республики  в мониторинге ПД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ЛС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Утверждение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 регулярное обновление  списка запрещенных  лекарственных средств в РК по результатам мониторинга безопасности ЛС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РК и  других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странах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6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 заявкам КИ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период 2012-2014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г.г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71509762"/>
              </p:ext>
            </p:extLst>
          </p:nvPr>
        </p:nvGraphicFramePr>
        <p:xfrm>
          <a:off x="457201" y="1836261"/>
          <a:ext cx="8229598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9875"/>
                <a:gridCol w="966620"/>
                <a:gridCol w="966620"/>
                <a:gridCol w="905237"/>
                <a:gridCol w="882296"/>
                <a:gridCol w="882296"/>
                <a:gridCol w="878576"/>
                <a:gridCol w="1408078"/>
              </a:tblGrid>
              <a:tr h="4166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Заявки отечественных производителей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Международные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</a:tr>
              <a:tr h="6249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БЭ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КИН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БЭ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КИН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3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(из них 9 поправок)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</a:tr>
              <a:tr h="833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(из них 5 поправок)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</a:tr>
              <a:tr h="624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</a:tr>
              <a:tr h="624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6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63" marR="669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Мониторинг побочных действий ЛС, ИМН и МТ</a:t>
            </a:r>
          </a:p>
          <a:p>
            <a:pPr marL="0" indent="0">
              <a:buNone/>
            </a:pP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836712"/>
            <a:ext cx="849694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2014 году в программе ПДЛС зарегистрировано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1666 карт-сообщений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 побочных действиях лекарственных средств, изделий медицинского назначения и медицинской техники, из них: 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Количество карт-сообщений ПД ЛС в зависимости от страны-производителя: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377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(23,7%) количество карт-сообщений о ПД ЛС отечественных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производителей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1096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(68,8%) количество карт-сообщений  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ПД ЛС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дальнего зарубежья (733 – Индийские производители и др. стран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120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(7,5%) количество карт-сообщений  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ПД ЛС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стран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СНГ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Отправлено карт-сообщений в центр ВОЗ по Международной программе мониторинга ПД ЛС-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marL="285750" indent="-285750">
              <a:buFontTx/>
              <a:buChar char="-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08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69445"/>
            <a:ext cx="8229600" cy="5995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Количество карт-сообщений  по регионам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836712"/>
            <a:ext cx="84969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Алматы                      855                 53,67%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Павлодар                    335                 21,02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Тараз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130                   8,16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Астана                    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6,08%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Костанай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103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6,46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Кызылорда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41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2,49%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Петропавловск           36                   2,19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Актобе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     24                   1,50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Шымкент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16                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1,00%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Кокшетау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11                   0,66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Уральск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   10                    0,60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Караганда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       4                    0,25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Усть-каменогорск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1                    0,06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33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69445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карт-сообщений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анатомо-терапевтическо-химической классификации (АТХ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96752"/>
            <a:ext cx="74168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    </a:t>
            </a:r>
            <a:endParaRPr lang="ru-RU" sz="2000" dirty="0"/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АТХ коду (фармакотерапевтической группе) побочные реакции выявлены на нижеперечисленные препараты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противомикробные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препараты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1293 (81,16%),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том числе противотуберкулезные препараты  - 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1068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(82,5%)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аминогликозидные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антибактериальные препараты, применяемые для лечения туберкулеза  - 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83 (6,4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препараты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 влияющие на кроветворение и кровь – 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35 (2,19%)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противоопухолевые 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иммуномодуляторы –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72 (4,51%)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6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5760"/>
            <a:ext cx="7704856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Оценка причинно-следственной связи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Причины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смерти в 40%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случаев СПР связаны с основными заболеваниями пациентов: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миелодиспластический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синдром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острый лейкоз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ревматоидный артрит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хронический вирусный гепатит С, осложненный циррозом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печени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50% случаев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причинами смерти,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возможно, являются подозреваемые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лекарственные средства: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листенон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суксаметония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хлорид)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новофер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-Д (железа оксид декстран комплекс)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диклофенак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диклофенак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бенлиста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белимумаб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аркоксиа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эторикоксиб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10%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случае невозможно оценить связь между СПР со смертельным исходом и применением препарата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Бенлиста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из-за не предоставления полной информации о данной побочной реакции представительством компании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РК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6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Аналитическая экспертиза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2132856"/>
            <a:ext cx="6400800" cy="347472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Количество поступивших карт-сообщений об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отсутствии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эффективности ЛС,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том числе отечественных производителей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39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препаратов проведен контроль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качества, из них: 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препаратов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соответствуют требованиям нормативного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документа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(НД) 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препарата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соответствуют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НД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 не представлены  серийные номера препаратов, в связи с отказом врачей, пациентов и ответственных лиц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фармаконадзор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дать информацию для дальнейшего проведения оценки причинно-следственной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связи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4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Принятые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регуляторные решения со стороны уполномоченного органа по выявленным ПД в ходе мониторинга, а также на основании анализа данных международного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фармаконадзора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810210"/>
              </p:ext>
            </p:extLst>
          </p:nvPr>
        </p:nvGraphicFramePr>
        <p:xfrm>
          <a:off x="395536" y="1772816"/>
          <a:ext cx="8229600" cy="2987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2088232">
                <a:tc>
                  <a:txBody>
                    <a:bodyPr/>
                    <a:lstStyle/>
                    <a:p>
                      <a:pPr marL="68580" algn="just"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</a:endParaRPr>
                    </a:p>
                    <a:p>
                      <a:pPr marL="68580" algn="just"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</a:endParaRPr>
                    </a:p>
                    <a:p>
                      <a:pPr marL="68580" algn="just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8580"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Запрещены </a:t>
                      </a: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(5) 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8580" algn="just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8580"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Приостановлено  </a:t>
                      </a: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медицинские применения препаратов (7) 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8580" algn="just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8580"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Отозвано </a:t>
                      </a: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регистрационное удостоверение (1)  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8580" algn="just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8580"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Возобновление </a:t>
                      </a: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медицинского применения лекарственных средств (6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800" marR="648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34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/>
              <a:t>Актуальные </a:t>
            </a:r>
            <a:r>
              <a:rPr lang="ru-RU" sz="2200" b="1" dirty="0" smtClean="0"/>
              <a:t>вопросы клинических исследований и мониторинга побочных действий ЛС, требующие решения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Разработка нормативно-правовых актов, регламентирующих проведение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клинических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исследований и мониторинга побочных действий  (проекты  приказов 744, 745, 647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производителей/заявителей/спонсоров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вопросах обеспечения   </a:t>
            </a:r>
          </a:p>
          <a:p>
            <a:pPr marL="0" indent="0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качества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исследуемых образцов и  организации/проведении  КИ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понимание важности проведения мониторинга и аудита клинических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исследований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ответственность исследователей при проведении КИ с участием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несовершеннолетних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недееспособных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лиц</a:t>
            </a:r>
          </a:p>
          <a:p>
            <a:pPr marL="0" indent="0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Обновление Перечня доклинических и клинических баз, имеющих право проведения доклинических и клинических исследований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специалистов принципам  надлежащей клинической практики в соответствие с требованиями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ICH GCP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фармаконадзора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Отрегулировать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работу локальных этических комиссий (возможно разработать Положение об этических комиссиях)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Обратить внимание страховых компаний на вопрос страхования здоровья и жизни субъектов исследования  при проведении клинических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исследований</a:t>
            </a:r>
          </a:p>
          <a:p>
            <a:pPr marL="0" lvl="0" indent="0">
              <a:buNone/>
            </a:pPr>
            <a:endParaRPr lang="ru-RU" sz="1600" b="1" dirty="0"/>
          </a:p>
          <a:p>
            <a:pPr marL="0" lvl="0" indent="0">
              <a:buNone/>
            </a:pPr>
            <a:endParaRPr lang="ru-RU" sz="1600" b="1" dirty="0" smtClean="0"/>
          </a:p>
          <a:p>
            <a:pPr marL="0" lv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9909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1021</TotalTime>
  <Words>602</Words>
  <Application>Microsoft Office PowerPoint</Application>
  <PresentationFormat>Экран (4:3)</PresentationFormat>
  <Paragraphs>235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Управление экспертизы доклинических и клинических исследований, мониторинга побочных действий ЛС, ИМН и МТ</vt:lpstr>
      <vt:lpstr> Данные по заявкам КИ за период 2012-2014 г.г. </vt:lpstr>
      <vt:lpstr>Презентация PowerPoint</vt:lpstr>
      <vt:lpstr>Презентация PowerPoint</vt:lpstr>
      <vt:lpstr>Презентация PowerPoint</vt:lpstr>
      <vt:lpstr>Оценка причинно-следственной связи</vt:lpstr>
      <vt:lpstr>Аналитическая экспертиза</vt:lpstr>
      <vt:lpstr> Принятые регуляторные решения со стороны уполномоченного органа по выявленным ПД в ходе мониторинга, а также на основании анализа данных международного фармаконадзора </vt:lpstr>
      <vt:lpstr>Актуальные вопросы клинических исследований и мониторинга побочных действий ЛС, требующие решения </vt:lpstr>
      <vt:lpstr>  Актуальные вопросы клинических исследований и мониторинга побочных действий ЛС, требующие решения  и отражения их в проектах законодательных актов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экспертизы доклинических и клинических исследований, мониторинга побочных действий ЛС,</dc:title>
  <dc:creator>Байдуллаева Шынар Амановна</dc:creator>
  <cp:lastModifiedBy>asd</cp:lastModifiedBy>
  <cp:revision>73</cp:revision>
  <cp:lastPrinted>2015-01-20T03:59:46Z</cp:lastPrinted>
  <dcterms:created xsi:type="dcterms:W3CDTF">2015-01-05T06:26:44Z</dcterms:created>
  <dcterms:modified xsi:type="dcterms:W3CDTF">2015-02-06T03:09:51Z</dcterms:modified>
</cp:coreProperties>
</file>