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notesMasterIdLst>
    <p:notesMasterId r:id="rId17"/>
  </p:notesMasterIdLst>
  <p:handoutMasterIdLst>
    <p:handoutMasterId r:id="rId18"/>
  </p:handoutMasterIdLst>
  <p:sldIdLst>
    <p:sldId id="411" r:id="rId2"/>
    <p:sldId id="397" r:id="rId3"/>
    <p:sldId id="398" r:id="rId4"/>
    <p:sldId id="399" r:id="rId5"/>
    <p:sldId id="400" r:id="rId6"/>
    <p:sldId id="401" r:id="rId7"/>
    <p:sldId id="402" r:id="rId8"/>
    <p:sldId id="403" r:id="rId9"/>
    <p:sldId id="404" r:id="rId10"/>
    <p:sldId id="405" r:id="rId11"/>
    <p:sldId id="406" r:id="rId12"/>
    <p:sldId id="407" r:id="rId13"/>
    <p:sldId id="408" r:id="rId14"/>
    <p:sldId id="409" r:id="rId15"/>
    <p:sldId id="410" r:id="rId16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Мейрамбеккызы Айнур" initials="МА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00CC"/>
    <a:srgbClr val="875B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192" y="5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5B6160-52C2-457A-9124-95648E4B4EAF}" type="datetimeFigureOut">
              <a:rPr lang="ru-RU" smtClean="0"/>
              <a:t>06.02.2015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0524D5-0BBF-4B1B-93E5-772CF43041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2109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6B3ED-9041-41F4-97DD-8EA5686A3F75}" type="datetimeFigureOut">
              <a:rPr lang="ru-RU" smtClean="0"/>
              <a:t>06.02.2015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12FD35-234F-4C1E-A783-F69868D6324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1522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CBF2D0-4988-44ED-B982-EBB0DC07243B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6609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9E9F3-1F0C-4A78-B4CC-80C3AF19B8A3}" type="datetimeFigureOut">
              <a:rPr lang="ru-RU" smtClean="0"/>
              <a:t>06.02.2015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49A90-74DD-4F0E-A6DD-A07430A4FA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9E9F3-1F0C-4A78-B4CC-80C3AF19B8A3}" type="datetimeFigureOut">
              <a:rPr lang="ru-RU" smtClean="0"/>
              <a:t>06.02.2015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49A90-74DD-4F0E-A6DD-A07430A4FA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9E9F3-1F0C-4A78-B4CC-80C3AF19B8A3}" type="datetimeFigureOut">
              <a:rPr lang="ru-RU" smtClean="0"/>
              <a:t>06.02.2015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49A90-74DD-4F0E-A6DD-A07430A4FA1A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BF1594-53E0-40DD-A906-6B5972E980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451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9E9F3-1F0C-4A78-B4CC-80C3AF19B8A3}" type="datetimeFigureOut">
              <a:rPr lang="ru-RU" smtClean="0"/>
              <a:t>06.02.2015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49A90-74DD-4F0E-A6DD-A07430A4FA1A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9E9F3-1F0C-4A78-B4CC-80C3AF19B8A3}" type="datetimeFigureOut">
              <a:rPr lang="ru-RU" smtClean="0"/>
              <a:t>06.02.2015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49A90-74DD-4F0E-A6DD-A07430A4FA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9E9F3-1F0C-4A78-B4CC-80C3AF19B8A3}" type="datetimeFigureOut">
              <a:rPr lang="ru-RU" smtClean="0"/>
              <a:t>06.02.2015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49A90-74DD-4F0E-A6DD-A07430A4FA1A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9E9F3-1F0C-4A78-B4CC-80C3AF19B8A3}" type="datetimeFigureOut">
              <a:rPr lang="ru-RU" smtClean="0"/>
              <a:t>06.02.2015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49A90-74DD-4F0E-A6DD-A07430A4FA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9E9F3-1F0C-4A78-B4CC-80C3AF19B8A3}" type="datetimeFigureOut">
              <a:rPr lang="ru-RU" smtClean="0"/>
              <a:t>06.02.2015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49A90-74DD-4F0E-A6DD-A07430A4FA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9E9F3-1F0C-4A78-B4CC-80C3AF19B8A3}" type="datetimeFigureOut">
              <a:rPr lang="ru-RU" smtClean="0"/>
              <a:t>06.02.2015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49A90-74DD-4F0E-A6DD-A07430A4FA1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9E9F3-1F0C-4A78-B4CC-80C3AF19B8A3}" type="datetimeFigureOut">
              <a:rPr lang="ru-RU" smtClean="0"/>
              <a:t>06.02.2015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49A90-74DD-4F0E-A6DD-A07430A4FA1A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9E9F3-1F0C-4A78-B4CC-80C3AF19B8A3}" type="datetimeFigureOut">
              <a:rPr lang="ru-RU" smtClean="0"/>
              <a:t>06.02.2015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349A90-74DD-4F0E-A6DD-A07430A4FA1A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sharpenSoften amount="-2000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B99E9F3-1F0C-4A78-B4CC-80C3AF19B8A3}" type="datetimeFigureOut">
              <a:rPr lang="ru-RU" smtClean="0"/>
              <a:t>06.02.2015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6349A90-74DD-4F0E-A6DD-A07430A4FA1A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  <p:sldLayoutId id="214748390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556792"/>
            <a:ext cx="7704856" cy="1584176"/>
          </a:xfrm>
        </p:spPr>
        <p:txBody>
          <a:bodyPr>
            <a:noAutofit/>
          </a:bodyPr>
          <a:lstStyle/>
          <a:p>
            <a:r>
              <a:rPr lang="ru-RU" dirty="0" smtClean="0"/>
              <a:t>Изменения в приказы №735 и №736 по вопросам фармакологической экспертизы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/>
              <a:t>Начальник управления </a:t>
            </a:r>
            <a:r>
              <a:rPr lang="ru-RU" sz="2800" dirty="0" err="1" smtClean="0"/>
              <a:t>фармакологичекой</a:t>
            </a:r>
            <a:r>
              <a:rPr lang="ru-RU" sz="2800" dirty="0" smtClean="0"/>
              <a:t> экспертизы Кузденбаева Раиса Салмаганбетовна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482808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620000" cy="1143000"/>
          </a:xfrm>
        </p:spPr>
        <p:txBody>
          <a:bodyPr/>
          <a:lstStyle/>
          <a:p>
            <a:pPr algn="ctr"/>
            <a:r>
              <a:rPr lang="ru-RU" sz="2200" b="1" dirty="0"/>
              <a:t>3. Особенности предоставления документов и материалов</a:t>
            </a:r>
            <a:r>
              <a:rPr lang="ru-RU" sz="2200" dirty="0"/>
              <a:t/>
            </a:r>
            <a:br>
              <a:rPr lang="ru-RU" sz="2200" dirty="0"/>
            </a:br>
            <a:r>
              <a:rPr lang="ru-RU" sz="2200" b="1" dirty="0"/>
              <a:t> регистрационного досье на различные виды лекарственных </a:t>
            </a:r>
            <a:r>
              <a:rPr lang="ru-RU" sz="2200" b="1" dirty="0" smtClean="0"/>
              <a:t>средств</a:t>
            </a:r>
            <a:endParaRPr lang="ru-RU" sz="2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268760"/>
            <a:ext cx="8136904" cy="5256584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ru-RU" sz="2000" dirty="0" smtClean="0"/>
              <a:t>38</a:t>
            </a:r>
            <a:r>
              <a:rPr lang="ru-RU" sz="2000" dirty="0"/>
              <a:t>. В </a:t>
            </a:r>
            <a:r>
              <a:rPr lang="ru-RU" sz="2000" dirty="0" smtClean="0"/>
              <a:t>модулях регистрационного </a:t>
            </a:r>
            <a:r>
              <a:rPr lang="ru-RU" sz="2000" dirty="0"/>
              <a:t>досье </a:t>
            </a:r>
            <a:r>
              <a:rPr lang="ru-RU" sz="2000" dirty="0" err="1"/>
              <a:t>биосимляра</a:t>
            </a:r>
            <a:r>
              <a:rPr lang="ru-RU" sz="2000" dirty="0"/>
              <a:t> должна содержаться следующая информация: </a:t>
            </a:r>
            <a:endParaRPr lang="ru-RU" sz="2000" dirty="0" smtClean="0"/>
          </a:p>
          <a:p>
            <a:pPr marL="114300" indent="0">
              <a:buNone/>
            </a:pPr>
            <a:endParaRPr lang="ru-RU" sz="2000" dirty="0" smtClean="0"/>
          </a:p>
          <a:p>
            <a:pPr marL="571500" indent="-457200">
              <a:buFont typeface="+mj-lt"/>
              <a:buAutoNum type="arabicParenR" startAt="10"/>
            </a:pPr>
            <a:r>
              <a:rPr lang="ru-RU" sz="2000" dirty="0" smtClean="0"/>
              <a:t>результаты </a:t>
            </a:r>
            <a:r>
              <a:rPr lang="ru-RU" sz="2000" dirty="0"/>
              <a:t>клинических исследований </a:t>
            </a:r>
            <a:endParaRPr lang="ru-RU" sz="2000" dirty="0" smtClean="0"/>
          </a:p>
          <a:p>
            <a:pPr lvl="1">
              <a:buFont typeface="Wingdings" panose="05000000000000000000" pitchFamily="2" charset="2"/>
              <a:buChar char="ü"/>
            </a:pPr>
            <a:r>
              <a:rPr lang="ru-RU" dirty="0" smtClean="0"/>
              <a:t>фармакокинетические исследования;</a:t>
            </a:r>
            <a:endParaRPr lang="ru-RU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ru-RU" dirty="0"/>
              <a:t>фармакодинамические </a:t>
            </a:r>
            <a:r>
              <a:rPr lang="ru-RU" dirty="0" smtClean="0"/>
              <a:t>исследования;</a:t>
            </a:r>
            <a:endParaRPr lang="ru-RU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ru-RU" dirty="0"/>
              <a:t>сравнительные клинические исследования, включая оценку вида, частоты и тяжести нежелательных явлений/побочных реакций</a:t>
            </a:r>
            <a:r>
              <a:rPr lang="ru-RU" dirty="0" smtClean="0"/>
              <a:t>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ru-RU" dirty="0"/>
              <a:t>исследования иммуногенности на целевой </a:t>
            </a:r>
            <a:r>
              <a:rPr lang="ru-RU" dirty="0" smtClean="0"/>
              <a:t>группе</a:t>
            </a:r>
            <a:endParaRPr lang="en-US" dirty="0" smtClean="0"/>
          </a:p>
          <a:p>
            <a:pPr marL="411480" lvl="1" indent="0">
              <a:buNone/>
            </a:pPr>
            <a:endParaRPr lang="en-US" dirty="0" smtClean="0"/>
          </a:p>
          <a:p>
            <a:pPr marL="571500" indent="-457200">
              <a:buFont typeface="+mj-lt"/>
              <a:buAutoNum type="arabicParenR" startAt="11"/>
            </a:pPr>
            <a:r>
              <a:rPr lang="ru-RU" sz="2000" dirty="0" smtClean="0"/>
              <a:t>спецификация </a:t>
            </a:r>
            <a:r>
              <a:rPr lang="ru-RU" sz="2000" dirty="0"/>
              <a:t>безопасности и план </a:t>
            </a:r>
            <a:r>
              <a:rPr lang="ru-RU" sz="2000" dirty="0" err="1"/>
              <a:t>фармаконадзора</a:t>
            </a:r>
            <a:r>
              <a:rPr lang="ru-RU" sz="2000" dirty="0"/>
              <a:t> </a:t>
            </a:r>
            <a:r>
              <a:rPr lang="ru-RU" sz="2000" dirty="0" err="1"/>
              <a:t>биосимиляра</a:t>
            </a:r>
            <a:r>
              <a:rPr lang="ru-RU" sz="2000" dirty="0"/>
              <a:t> в пострегистрационный </a:t>
            </a:r>
            <a:r>
              <a:rPr lang="ru-RU" sz="2000" dirty="0" smtClean="0"/>
              <a:t>период</a:t>
            </a:r>
            <a:endParaRPr lang="en-US" sz="2000" dirty="0" smtClean="0"/>
          </a:p>
          <a:p>
            <a:pPr marL="571500" indent="-457200">
              <a:buFont typeface="+mj-lt"/>
              <a:buAutoNum type="arabicParenR" startAt="11"/>
            </a:pPr>
            <a:endParaRPr lang="en-US" sz="2000" dirty="0" smtClean="0"/>
          </a:p>
          <a:p>
            <a:pPr marL="571500" indent="-457200">
              <a:buFont typeface="+mj-lt"/>
              <a:buAutoNum type="arabicParenR" startAt="11"/>
            </a:pPr>
            <a:r>
              <a:rPr lang="ru-RU" sz="2000" dirty="0"/>
              <a:t>экстраполирование данных по эффективности и безопасности с одного терапевтического показания на другое</a:t>
            </a:r>
          </a:p>
          <a:p>
            <a:pPr marL="114300" indent="0">
              <a:buNone/>
            </a:pPr>
            <a:endParaRPr lang="ru-RU" sz="2000" dirty="0" smtClean="0"/>
          </a:p>
          <a:p>
            <a:pPr marL="114300" indent="0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47452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620000" cy="1143000"/>
          </a:xfrm>
        </p:spPr>
        <p:txBody>
          <a:bodyPr/>
          <a:lstStyle/>
          <a:p>
            <a:pPr algn="ctr"/>
            <a:r>
              <a:rPr lang="ru-RU" sz="2200" b="1" dirty="0"/>
              <a:t>3. Особенности предоставления документов и материалов</a:t>
            </a:r>
            <a:r>
              <a:rPr lang="ru-RU" sz="2200" dirty="0"/>
              <a:t/>
            </a:r>
            <a:br>
              <a:rPr lang="ru-RU" sz="2200" dirty="0"/>
            </a:br>
            <a:r>
              <a:rPr lang="ru-RU" sz="2200" b="1" dirty="0"/>
              <a:t> регистрационного досье на различные виды лекарственных </a:t>
            </a:r>
            <a:r>
              <a:rPr lang="ru-RU" sz="2200" b="1" dirty="0" smtClean="0"/>
              <a:t>средств</a:t>
            </a:r>
            <a:endParaRPr lang="ru-RU" sz="2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268760"/>
            <a:ext cx="8136904" cy="5256584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ru-RU" sz="2000" dirty="0" smtClean="0"/>
              <a:t>исследования </a:t>
            </a:r>
            <a:r>
              <a:rPr lang="ru-RU" sz="2000" b="1" dirty="0"/>
              <a:t>иммуногенности</a:t>
            </a:r>
            <a:r>
              <a:rPr lang="ru-RU" sz="2000" dirty="0"/>
              <a:t> на целевой </a:t>
            </a:r>
            <a:r>
              <a:rPr lang="ru-RU" sz="2000" dirty="0" smtClean="0"/>
              <a:t>группе</a:t>
            </a:r>
            <a:endParaRPr lang="en-US" sz="2000" dirty="0" smtClean="0"/>
          </a:p>
          <a:p>
            <a:pPr marL="114300" indent="0">
              <a:buNone/>
            </a:pPr>
            <a:endParaRPr lang="ru-RU" sz="1800" dirty="0" smtClean="0"/>
          </a:p>
          <a:p>
            <a:pPr>
              <a:spcBef>
                <a:spcPts val="800"/>
              </a:spcBef>
              <a:buFont typeface="Wingdings" panose="05000000000000000000" pitchFamily="2" charset="2"/>
              <a:buChar char="ü"/>
            </a:pPr>
            <a:r>
              <a:rPr lang="ru-RU" sz="2000" dirty="0" smtClean="0"/>
              <a:t>сравнение </a:t>
            </a:r>
            <a:r>
              <a:rPr lang="ru-RU" sz="2000" dirty="0"/>
              <a:t>частоты и типа образующихся антител и потенциальные клинические последствия иммунного </a:t>
            </a:r>
            <a:r>
              <a:rPr lang="ru-RU" sz="2000" dirty="0" smtClean="0"/>
              <a:t>ответа;</a:t>
            </a:r>
          </a:p>
          <a:p>
            <a:pPr>
              <a:spcBef>
                <a:spcPts val="800"/>
              </a:spcBef>
              <a:buFont typeface="Wingdings" panose="05000000000000000000" pitchFamily="2" charset="2"/>
              <a:buChar char="ü"/>
            </a:pPr>
            <a:r>
              <a:rPr lang="ru-RU" sz="2000" dirty="0" smtClean="0"/>
              <a:t>иммуногенность </a:t>
            </a:r>
            <a:r>
              <a:rPr lang="ru-RU" sz="2000" dirty="0"/>
              <a:t>исследуется на популяции пациентов с самым высоким риском иммунного </a:t>
            </a:r>
            <a:r>
              <a:rPr lang="ru-RU" sz="2000" dirty="0" smtClean="0"/>
              <a:t>ответа; </a:t>
            </a:r>
          </a:p>
          <a:p>
            <a:pPr>
              <a:spcBef>
                <a:spcPts val="800"/>
              </a:spcBef>
              <a:buFont typeface="Wingdings" panose="05000000000000000000" pitchFamily="2" charset="2"/>
              <a:buChar char="ü"/>
            </a:pPr>
            <a:r>
              <a:rPr lang="ru-RU" sz="2000" dirty="0" smtClean="0"/>
              <a:t>предоставляется </a:t>
            </a:r>
            <a:r>
              <a:rPr lang="ru-RU" sz="2000" dirty="0"/>
              <a:t>обоснование стратегии определения </a:t>
            </a:r>
            <a:r>
              <a:rPr lang="ru-RU" sz="2000" dirty="0" smtClean="0"/>
              <a:t>антител;</a:t>
            </a:r>
          </a:p>
          <a:p>
            <a:pPr>
              <a:spcBef>
                <a:spcPts val="800"/>
              </a:spcBef>
              <a:buFont typeface="Wingdings" panose="05000000000000000000" pitchFamily="2" charset="2"/>
              <a:buChar char="ü"/>
            </a:pPr>
            <a:r>
              <a:rPr lang="ru-RU" sz="2000" dirty="0" smtClean="0"/>
              <a:t>аналитические </a:t>
            </a:r>
            <a:r>
              <a:rPr lang="ru-RU" sz="2000" dirty="0"/>
              <a:t>методы определения антител должны быть </a:t>
            </a:r>
            <a:r>
              <a:rPr lang="ru-RU" sz="2000" dirty="0" err="1" smtClean="0"/>
              <a:t>валидированы</a:t>
            </a:r>
            <a:r>
              <a:rPr lang="ru-RU" sz="2000" dirty="0" smtClean="0"/>
              <a:t>;</a:t>
            </a:r>
            <a:endParaRPr lang="ru-RU" sz="2000" dirty="0"/>
          </a:p>
          <a:p>
            <a:pPr>
              <a:spcBef>
                <a:spcPts val="800"/>
              </a:spcBef>
              <a:buFont typeface="Wingdings" panose="05000000000000000000" pitchFamily="2" charset="2"/>
              <a:buChar char="ü"/>
            </a:pPr>
            <a:r>
              <a:rPr lang="ru-RU" sz="2000" dirty="0"/>
              <a:t>период наблюдения при исследованиях на иммуногенность должен </a:t>
            </a:r>
            <a:r>
              <a:rPr lang="ru-RU" sz="2000" dirty="0" smtClean="0"/>
              <a:t>не </a:t>
            </a:r>
            <a:r>
              <a:rPr lang="ru-RU" sz="2000" dirty="0"/>
              <a:t>должен быть меньше 12 месяцев</a:t>
            </a:r>
          </a:p>
          <a:p>
            <a:pPr marL="114300" indent="0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667428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620000" cy="1143000"/>
          </a:xfrm>
        </p:spPr>
        <p:txBody>
          <a:bodyPr/>
          <a:lstStyle/>
          <a:p>
            <a:pPr algn="ctr"/>
            <a:r>
              <a:rPr lang="ru-RU" sz="2200" b="1" dirty="0"/>
              <a:t>3. Особенности предоставления документов и материалов</a:t>
            </a:r>
            <a:r>
              <a:rPr lang="ru-RU" sz="2200" dirty="0"/>
              <a:t/>
            </a:r>
            <a:br>
              <a:rPr lang="ru-RU" sz="2200" dirty="0"/>
            </a:br>
            <a:r>
              <a:rPr lang="ru-RU" sz="2200" b="1" dirty="0"/>
              <a:t> регистрационного досье на различные виды лекарственных </a:t>
            </a:r>
            <a:r>
              <a:rPr lang="ru-RU" sz="2200" b="1" dirty="0" smtClean="0"/>
              <a:t>средств</a:t>
            </a:r>
            <a:endParaRPr lang="ru-RU" sz="2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268760"/>
            <a:ext cx="8136904" cy="5256584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ru-RU" sz="1800" b="1" dirty="0" smtClean="0"/>
              <a:t>экстраполирование </a:t>
            </a:r>
            <a:r>
              <a:rPr lang="ru-RU" sz="1800" dirty="0"/>
              <a:t>данных по эффективности и безопасности с одного терапевтического показания на </a:t>
            </a:r>
            <a:r>
              <a:rPr lang="ru-RU" sz="1800" dirty="0" smtClean="0"/>
              <a:t>другое: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800" dirty="0" smtClean="0"/>
              <a:t>заявитель </a:t>
            </a:r>
            <a:r>
              <a:rPr lang="ru-RU" sz="1800" dirty="0"/>
              <a:t>предоставляет обоснование отсутствия клинических исследований эффективности и </a:t>
            </a:r>
            <a:r>
              <a:rPr lang="ru-RU" sz="1800" dirty="0" smtClean="0"/>
              <a:t>безопасности;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800" dirty="0" smtClean="0"/>
              <a:t> </a:t>
            </a:r>
            <a:r>
              <a:rPr lang="ru-RU" sz="1800" dirty="0"/>
              <a:t>в обосновании отражается опыт клинического применения, доступность данных литературы, механизмов действия активного вещества </a:t>
            </a:r>
            <a:r>
              <a:rPr lang="ru-RU" sz="1800" dirty="0" err="1"/>
              <a:t>референтного</a:t>
            </a:r>
            <a:r>
              <a:rPr lang="ru-RU" sz="1800" dirty="0"/>
              <a:t> препарата для каждого показания (включая степень их достоверности) и вовлеченных </a:t>
            </a:r>
            <a:r>
              <a:rPr lang="ru-RU" sz="1800" dirty="0" smtClean="0"/>
              <a:t>рецепторов;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800" dirty="0" smtClean="0"/>
              <a:t>данные клинических исследований предоставляются  при наличии доказательств, что при разных показаниях к применению вовлекаются различные активные центры действующего вещества </a:t>
            </a:r>
            <a:r>
              <a:rPr lang="ru-RU" sz="1800" dirty="0" err="1" smtClean="0"/>
              <a:t>референтного</a:t>
            </a:r>
            <a:r>
              <a:rPr lang="ru-RU" sz="1800" dirty="0" smtClean="0"/>
              <a:t> препарата или различные рецепторы клетки мишени или что профиль безопасности препарата различается для разных показаний к применению;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800" dirty="0" smtClean="0"/>
              <a:t>для </a:t>
            </a:r>
            <a:r>
              <a:rPr lang="ru-RU" sz="1800" dirty="0"/>
              <a:t>экстраполирования данных по безопасности следует принять во внимание факторы, связанные с </a:t>
            </a:r>
            <a:r>
              <a:rPr lang="ru-RU" sz="1800" dirty="0" smtClean="0"/>
              <a:t>пациентом и </a:t>
            </a:r>
            <a:r>
              <a:rPr lang="ru-RU" sz="1800" dirty="0"/>
              <a:t>с </a:t>
            </a:r>
            <a:r>
              <a:rPr lang="ru-RU" sz="1800" dirty="0" smtClean="0"/>
              <a:t>заболеванием;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1800" dirty="0" smtClean="0"/>
              <a:t>объем </a:t>
            </a:r>
            <a:r>
              <a:rPr lang="ru-RU" sz="1800" dirty="0"/>
              <a:t>таких данных должен быть рассмотрен в свете совокупности доказательств, полученных при установлении сопоставимости </a:t>
            </a:r>
            <a:r>
              <a:rPr lang="ru-RU" sz="1800" dirty="0" err="1"/>
              <a:t>биосимиляра</a:t>
            </a:r>
            <a:r>
              <a:rPr lang="ru-RU" sz="1800" dirty="0"/>
              <a:t> и потенциальных остающихся неопределенностей.</a:t>
            </a:r>
            <a:endParaRPr lang="ru-RU" sz="1800" dirty="0" smtClean="0"/>
          </a:p>
          <a:p>
            <a:pPr marL="114300" indent="0">
              <a:buNone/>
            </a:pPr>
            <a:endParaRPr lang="ru-RU" sz="1800" dirty="0"/>
          </a:p>
          <a:p>
            <a:pPr marL="114300" indent="0">
              <a:buNone/>
            </a:pPr>
            <a:endParaRPr lang="ru-RU" sz="1800" dirty="0" smtClean="0"/>
          </a:p>
          <a:p>
            <a:pPr marL="114300" indent="0"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4101609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620000" cy="1143000"/>
          </a:xfrm>
        </p:spPr>
        <p:txBody>
          <a:bodyPr/>
          <a:lstStyle/>
          <a:p>
            <a:pPr algn="ctr"/>
            <a:r>
              <a:rPr lang="ru-RU" sz="2200" b="1" dirty="0"/>
              <a:t>3. Особенности предоставления документов и материалов</a:t>
            </a:r>
            <a:r>
              <a:rPr lang="ru-RU" sz="2200" dirty="0"/>
              <a:t/>
            </a:r>
            <a:br>
              <a:rPr lang="ru-RU" sz="2200" dirty="0"/>
            </a:br>
            <a:r>
              <a:rPr lang="ru-RU" sz="2200" b="1" dirty="0"/>
              <a:t> регистрационного досье на различные виды лекарственных </a:t>
            </a:r>
            <a:r>
              <a:rPr lang="ru-RU" sz="2200" b="1" dirty="0" smtClean="0"/>
              <a:t>средств</a:t>
            </a:r>
            <a:endParaRPr lang="ru-RU" sz="2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268760"/>
            <a:ext cx="8136904" cy="5256584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ru-RU" sz="1800" dirty="0" smtClean="0"/>
              <a:t>39.</a:t>
            </a:r>
          </a:p>
          <a:p>
            <a:pPr marL="114300" indent="0">
              <a:buNone/>
            </a:pPr>
            <a:r>
              <a:rPr lang="ru-RU" sz="1800" dirty="0"/>
              <a:t>На экспертизу при государственной перерегистрации биологического лекарственного средства, в том числе </a:t>
            </a:r>
            <a:r>
              <a:rPr lang="ru-RU" sz="1800" dirty="0" err="1"/>
              <a:t>биосимиляра</a:t>
            </a:r>
            <a:r>
              <a:rPr lang="ru-RU" sz="1800" dirty="0"/>
              <a:t>, предоставляются </a:t>
            </a:r>
            <a:r>
              <a:rPr lang="ru-RU" sz="1800" dirty="0" smtClean="0"/>
              <a:t>: </a:t>
            </a:r>
            <a:endParaRPr lang="ru-RU" sz="1800" dirty="0"/>
          </a:p>
          <a:p>
            <a:pPr marL="457200" indent="-342900">
              <a:buFont typeface="+mj-lt"/>
              <a:buAutoNum type="arabicParenR"/>
            </a:pPr>
            <a:r>
              <a:rPr lang="ru-RU" sz="1800" dirty="0" smtClean="0"/>
              <a:t>периодически </a:t>
            </a:r>
            <a:r>
              <a:rPr lang="ru-RU" sz="1800" dirty="0"/>
              <a:t>обновляемый отчет по безопасности или периодически отчет;</a:t>
            </a:r>
          </a:p>
          <a:p>
            <a:pPr marL="457200" indent="-342900">
              <a:buFont typeface="+mj-lt"/>
              <a:buAutoNum type="arabicParenR"/>
            </a:pPr>
            <a:r>
              <a:rPr lang="ru-RU" sz="1800" dirty="0" smtClean="0"/>
              <a:t>результаты </a:t>
            </a:r>
            <a:r>
              <a:rPr lang="ru-RU" sz="1800" dirty="0"/>
              <a:t>мониторинга Плана управления рисками и минимизации риска, иммуногенности, в том числе в </a:t>
            </a:r>
            <a:r>
              <a:rPr lang="ru-RU" sz="1800" dirty="0" smtClean="0"/>
              <a:t>РК,  </a:t>
            </a:r>
            <a:r>
              <a:rPr lang="ru-RU" sz="1800" dirty="0"/>
              <a:t>полученных в результате: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ru-RU" sz="1600" dirty="0" smtClean="0"/>
              <a:t>пострегистрационных </a:t>
            </a:r>
            <a:r>
              <a:rPr lang="ru-RU" sz="1600" dirty="0"/>
              <a:t>наблюдательных исследований безопасности и эффективности лекарственных </a:t>
            </a:r>
            <a:r>
              <a:rPr lang="ru-RU" sz="1600" dirty="0" smtClean="0"/>
              <a:t>средств;</a:t>
            </a:r>
            <a:endParaRPr lang="ru-RU" sz="16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ru-RU" sz="1600" dirty="0" smtClean="0"/>
              <a:t>анализа </a:t>
            </a:r>
            <a:r>
              <a:rPr lang="ru-RU" sz="1600" dirty="0"/>
              <a:t>Регистров пациентов, получающих лечение определённым биологическим лекарственным средством;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ru-RU" sz="1600" dirty="0" err="1" smtClean="0"/>
              <a:t>постмаркетинговых</a:t>
            </a:r>
            <a:r>
              <a:rPr lang="ru-RU" sz="1600" dirty="0" smtClean="0"/>
              <a:t> </a:t>
            </a:r>
            <a:r>
              <a:rPr lang="ru-RU" sz="1600" dirty="0"/>
              <a:t>клинических исследований;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ru-RU" sz="1600" dirty="0" smtClean="0"/>
              <a:t>проведения </a:t>
            </a:r>
            <a:r>
              <a:rPr lang="ru-RU" sz="1600" dirty="0"/>
              <a:t>обучающих мероприятий по повышению информированности врачей, фармацевтов и пациентов с целью снижения рисков, связанных с применением биологического лекарственного </a:t>
            </a:r>
            <a:r>
              <a:rPr lang="ru-RU" sz="1600" dirty="0" smtClean="0"/>
              <a:t>средства в Республике Казахстан. </a:t>
            </a:r>
            <a:endParaRPr lang="ru-RU" sz="1600" dirty="0"/>
          </a:p>
          <a:p>
            <a:pPr marL="114300" indent="0">
              <a:buNone/>
            </a:pPr>
            <a:endParaRPr lang="ru-RU" sz="1800" dirty="0"/>
          </a:p>
          <a:p>
            <a:pPr marL="114300" indent="0">
              <a:buNone/>
            </a:pPr>
            <a:endParaRPr lang="ru-RU" sz="1800" dirty="0" smtClean="0"/>
          </a:p>
          <a:p>
            <a:pPr marL="114300" indent="0"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565222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620000" cy="1143000"/>
          </a:xfrm>
        </p:spPr>
        <p:txBody>
          <a:bodyPr/>
          <a:lstStyle/>
          <a:p>
            <a:pPr algn="ctr"/>
            <a:r>
              <a:rPr lang="ru-RU" sz="2200" b="1" dirty="0"/>
              <a:t>3. Особенности предоставления документов и материалов</a:t>
            </a:r>
            <a:r>
              <a:rPr lang="ru-RU" sz="2200" dirty="0"/>
              <a:t/>
            </a:r>
            <a:br>
              <a:rPr lang="ru-RU" sz="2200" dirty="0"/>
            </a:br>
            <a:r>
              <a:rPr lang="ru-RU" sz="2200" b="1" dirty="0"/>
              <a:t> регистрационного досье на различные виды лекарственных </a:t>
            </a:r>
            <a:r>
              <a:rPr lang="ru-RU" sz="2200" b="1" dirty="0" smtClean="0"/>
              <a:t>средств</a:t>
            </a:r>
            <a:endParaRPr lang="ru-RU" sz="2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268760"/>
            <a:ext cx="8136904" cy="5256584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ru-RU" sz="1800" dirty="0" smtClean="0"/>
              <a:t>40.</a:t>
            </a:r>
          </a:p>
          <a:p>
            <a:pPr marL="114300" indent="0">
              <a:buNone/>
            </a:pPr>
            <a:r>
              <a:rPr lang="ru-RU" sz="1800" dirty="0" smtClean="0"/>
              <a:t>Для </a:t>
            </a:r>
            <a:r>
              <a:rPr lang="ru-RU" sz="1800" dirty="0"/>
              <a:t>экспертизы при государственной перерегистрации </a:t>
            </a:r>
            <a:r>
              <a:rPr lang="ru-RU" sz="1800" dirty="0" err="1"/>
              <a:t>биосимиляров</a:t>
            </a:r>
            <a:r>
              <a:rPr lang="ru-RU" sz="1800" dirty="0"/>
              <a:t>, но зарегистрированных в Республике Казахстан до вступления в силу требований по государственной регистрации </a:t>
            </a:r>
            <a:r>
              <a:rPr lang="ru-RU" sz="1800" dirty="0" err="1"/>
              <a:t>биосимиляров</a:t>
            </a:r>
            <a:r>
              <a:rPr lang="ru-RU" sz="1800" dirty="0"/>
              <a:t>, предоставляется регистрационное досье, как для регистрации в соответствии с пунктом 38 настоящих Правил.</a:t>
            </a:r>
            <a:endParaRPr lang="ru-RU" sz="1800" dirty="0" smtClean="0"/>
          </a:p>
          <a:p>
            <a:pPr marL="114300" indent="0"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897867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Номер слайда 4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fld id="{579D2BC7-189C-451D-8D55-EF6F296C3DBF}" type="slidenum">
              <a:rPr lang="ru-RU" b="0"/>
              <a:pPr eaLnBrk="1" hangingPunct="1">
                <a:defRPr/>
              </a:pPr>
              <a:t>15</a:t>
            </a:fld>
            <a:endParaRPr lang="ru-RU" b="0"/>
          </a:p>
        </p:txBody>
      </p:sp>
      <p:sp>
        <p:nvSpPr>
          <p:cNvPr id="135170" name="AutoShape 2"/>
          <p:cNvSpPr>
            <a:spLocks noChangeArrowheads="1"/>
          </p:cNvSpPr>
          <p:nvPr/>
        </p:nvSpPr>
        <p:spPr bwMode="gray">
          <a:xfrm>
            <a:off x="755650" y="1196975"/>
            <a:ext cx="7632700" cy="1511300"/>
          </a:xfrm>
          <a:prstGeom prst="roundRect">
            <a:avLst>
              <a:gd name="adj" fmla="val 5333"/>
            </a:avLst>
          </a:prstGeom>
          <a:noFill/>
          <a:ln w="9525">
            <a:noFill/>
            <a:round/>
            <a:headEnd/>
            <a:tailEnd/>
          </a:ln>
          <a:effectLst>
            <a:outerShdw dist="17961" dir="2700000" algn="ctr" rotWithShape="0">
              <a:schemeClr val="tx1"/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ru-RU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Благодарю за внимание!</a:t>
            </a:r>
          </a:p>
          <a:p>
            <a:pPr algn="ctr">
              <a:defRPr/>
            </a:pPr>
            <a:endParaRPr lang="ru-RU" sz="3200" dirty="0">
              <a:effectLst>
                <a:outerShdw blurRad="38100" dist="38100" dir="2700000" algn="tl">
                  <a:srgbClr val="000000"/>
                </a:outerShdw>
              </a:effectLst>
              <a:latin typeface="Futura Bk" pitchFamily="34" charset="0"/>
            </a:endParaRPr>
          </a:p>
          <a:p>
            <a:pPr algn="ctr">
              <a:defRPr/>
            </a:pPr>
            <a:r>
              <a:rPr lang="ru-RU" sz="3200" dirty="0">
                <a:latin typeface="Futura Bk" pitchFamily="34" charset="0"/>
              </a:rPr>
              <a:t>И прошу Вас </a:t>
            </a:r>
            <a:r>
              <a:rPr lang="ru-RU" sz="3200" dirty="0" smtClean="0">
                <a:latin typeface="Futura Bk" pitchFamily="34" charset="0"/>
              </a:rPr>
              <a:t>внимательно </a:t>
            </a:r>
            <a:r>
              <a:rPr lang="ru-RU" sz="3200" smtClean="0">
                <a:latin typeface="Futura Bk" pitchFamily="34" charset="0"/>
              </a:rPr>
              <a:t>изучить приказы №735 и №736</a:t>
            </a:r>
            <a:endParaRPr lang="en-GB" sz="3200" dirty="0">
              <a:latin typeface="Futura Bk" pitchFamily="34" charset="0"/>
              <a:cs typeface="Arial" charset="0"/>
            </a:endParaRPr>
          </a:p>
        </p:txBody>
      </p:sp>
      <p:pic>
        <p:nvPicPr>
          <p:cNvPr id="63492" name="Picture 51" descr="j030125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050" y="3860800"/>
            <a:ext cx="5400675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54809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412776"/>
            <a:ext cx="8640959" cy="5328592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>
                <a:solidFill>
                  <a:schemeClr val="tx1"/>
                </a:solidFill>
              </a:rPr>
              <a:t>2. Введены новые нормы: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tx1"/>
                </a:solidFill>
              </a:rPr>
              <a:t>1) требование о проведении доклинических и клинических исследований в соответствии с </a:t>
            </a:r>
            <a:r>
              <a:rPr lang="en-US" b="1" dirty="0" smtClean="0">
                <a:solidFill>
                  <a:schemeClr val="tx1"/>
                </a:solidFill>
              </a:rPr>
              <a:t>GLP </a:t>
            </a:r>
            <a:r>
              <a:rPr lang="ru-RU" b="1" dirty="0" smtClean="0">
                <a:solidFill>
                  <a:schemeClr val="tx1"/>
                </a:solidFill>
              </a:rPr>
              <a:t>и </a:t>
            </a:r>
            <a:r>
              <a:rPr lang="en-US" b="1" dirty="0" smtClean="0">
                <a:solidFill>
                  <a:schemeClr val="tx1"/>
                </a:solidFill>
              </a:rPr>
              <a:t>GCP</a:t>
            </a:r>
            <a:r>
              <a:rPr lang="ru-RU" b="1" dirty="0" smtClean="0">
                <a:solidFill>
                  <a:schemeClr val="tx1"/>
                </a:solidFill>
              </a:rPr>
              <a:t>;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tx1"/>
                </a:solidFill>
              </a:rPr>
              <a:t>2) специфические требования к регистрационному досье различных типов ЛС (оригинальные, </a:t>
            </a:r>
            <a:r>
              <a:rPr lang="ru-RU" b="1" dirty="0" err="1" smtClean="0">
                <a:solidFill>
                  <a:schemeClr val="tx1"/>
                </a:solidFill>
              </a:rPr>
              <a:t>генерики</a:t>
            </a:r>
            <a:r>
              <a:rPr lang="ru-RU" b="1" dirty="0" smtClean="0">
                <a:solidFill>
                  <a:schemeClr val="tx1"/>
                </a:solidFill>
              </a:rPr>
              <a:t>, </a:t>
            </a:r>
            <a:r>
              <a:rPr lang="ru-RU" b="1" dirty="0" err="1" smtClean="0">
                <a:solidFill>
                  <a:schemeClr val="tx1"/>
                </a:solidFill>
              </a:rPr>
              <a:t>биосимиляры</a:t>
            </a:r>
            <a:r>
              <a:rPr lang="ru-RU" b="1" dirty="0" smtClean="0">
                <a:solidFill>
                  <a:schemeClr val="tx1"/>
                </a:solidFill>
              </a:rPr>
              <a:t>, хорошо изученные ЛС, радиофармацевтические и т.д.)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tx1"/>
                </a:solidFill>
              </a:rPr>
              <a:t>3) </a:t>
            </a:r>
            <a:r>
              <a:rPr lang="ru-RU" b="1" dirty="0" err="1" smtClean="0">
                <a:solidFill>
                  <a:schemeClr val="tx1"/>
                </a:solidFill>
              </a:rPr>
              <a:t>референтным</a:t>
            </a:r>
            <a:r>
              <a:rPr lang="ru-RU" b="1" dirty="0" smtClean="0">
                <a:solidFill>
                  <a:schemeClr val="tx1"/>
                </a:solidFill>
              </a:rPr>
              <a:t> препаратом для </a:t>
            </a:r>
            <a:r>
              <a:rPr lang="ru-RU" b="1" dirty="0" err="1" smtClean="0">
                <a:solidFill>
                  <a:schemeClr val="tx1"/>
                </a:solidFill>
              </a:rPr>
              <a:t>генерика</a:t>
            </a:r>
            <a:r>
              <a:rPr lang="ru-RU" b="1" dirty="0" smtClean="0">
                <a:solidFill>
                  <a:schemeClr val="tx1"/>
                </a:solidFill>
              </a:rPr>
              <a:t> и </a:t>
            </a:r>
            <a:r>
              <a:rPr lang="ru-RU" b="1" dirty="0" err="1" smtClean="0">
                <a:solidFill>
                  <a:schemeClr val="tx1"/>
                </a:solidFill>
              </a:rPr>
              <a:t>биосимиляра</a:t>
            </a:r>
            <a:r>
              <a:rPr lang="ru-RU" b="1" dirty="0" smtClean="0">
                <a:solidFill>
                  <a:schemeClr val="tx1"/>
                </a:solidFill>
              </a:rPr>
              <a:t> может быть только оригинальный препарат;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tx1"/>
                </a:solidFill>
              </a:rPr>
              <a:t>4 </a:t>
            </a:r>
            <a:r>
              <a:rPr lang="ru-RU" b="1" dirty="0">
                <a:solidFill>
                  <a:schemeClr val="tx1"/>
                </a:solidFill>
              </a:rPr>
              <a:t>) </a:t>
            </a:r>
            <a:r>
              <a:rPr lang="en-US" b="1" dirty="0">
                <a:solidFill>
                  <a:schemeClr val="tx1"/>
                </a:solidFill>
              </a:rPr>
              <a:t>GMP </a:t>
            </a:r>
            <a:r>
              <a:rPr lang="ru-RU" b="1" dirty="0">
                <a:solidFill>
                  <a:schemeClr val="tx1"/>
                </a:solidFill>
              </a:rPr>
              <a:t>для отечественных производителей ЛС – с 2018 года;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tx1"/>
                </a:solidFill>
              </a:rPr>
              <a:t>5) </a:t>
            </a:r>
            <a:r>
              <a:rPr lang="ru-RU" b="1" dirty="0">
                <a:solidFill>
                  <a:schemeClr val="tx1"/>
                </a:solidFill>
              </a:rPr>
              <a:t>возможность переноса технологий производства (трансфер);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tx1"/>
                </a:solidFill>
              </a:rPr>
              <a:t>6) </a:t>
            </a:r>
            <a:r>
              <a:rPr lang="ru-RU" b="1" dirty="0">
                <a:solidFill>
                  <a:schemeClr val="tx1"/>
                </a:solidFill>
              </a:rPr>
              <a:t>проведение клинических испытаний параллельно с процедурой экспертизы;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tx1"/>
                </a:solidFill>
              </a:rPr>
              <a:t>7) </a:t>
            </a:r>
            <a:r>
              <a:rPr lang="ru-RU" b="1" dirty="0">
                <a:solidFill>
                  <a:schemeClr val="tx1"/>
                </a:solidFill>
              </a:rPr>
              <a:t>выдача сертификата на фармацевтический продукт (СРР);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tx1"/>
                </a:solidFill>
              </a:rPr>
              <a:t>8) </a:t>
            </a:r>
            <a:r>
              <a:rPr lang="ru-RU" b="1" dirty="0">
                <a:solidFill>
                  <a:schemeClr val="tx1"/>
                </a:solidFill>
              </a:rPr>
              <a:t>проведение исследований ин-</a:t>
            </a:r>
            <a:r>
              <a:rPr lang="ru-RU" b="1" dirty="0" err="1">
                <a:solidFill>
                  <a:schemeClr val="tx1"/>
                </a:solidFill>
              </a:rPr>
              <a:t>витро</a:t>
            </a:r>
            <a:r>
              <a:rPr lang="ru-RU" b="1" dirty="0">
                <a:solidFill>
                  <a:schemeClr val="tx1"/>
                </a:solidFill>
              </a:rPr>
              <a:t> на водные растворы без предоставления данных </a:t>
            </a:r>
            <a:r>
              <a:rPr lang="ru-RU" b="1" dirty="0" smtClean="0">
                <a:solidFill>
                  <a:schemeClr val="tx1"/>
                </a:solidFill>
              </a:rPr>
              <a:t>КИ (процедура </a:t>
            </a:r>
            <a:r>
              <a:rPr lang="ru-RU" b="1" dirty="0" err="1" smtClean="0">
                <a:solidFill>
                  <a:schemeClr val="tx1"/>
                </a:solidFill>
              </a:rPr>
              <a:t>Биовейвер</a:t>
            </a:r>
            <a:r>
              <a:rPr lang="ru-RU" b="1" dirty="0" smtClean="0">
                <a:solidFill>
                  <a:schemeClr val="tx1"/>
                </a:solidFill>
              </a:rPr>
              <a:t>), указаны все условия возможности ее применения и случаи не возможности применения;</a:t>
            </a:r>
            <a:endParaRPr lang="ru-RU" b="1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tx1"/>
                </a:solidFill>
              </a:rPr>
              <a:t>9) </a:t>
            </a:r>
            <a:r>
              <a:rPr lang="ru-RU" b="1" dirty="0">
                <a:solidFill>
                  <a:schemeClr val="tx1"/>
                </a:solidFill>
              </a:rPr>
              <a:t>регистрация нескольких торговых названий для отечественных производителей ;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tx1"/>
                </a:solidFill>
              </a:rPr>
              <a:t>10) </a:t>
            </a:r>
            <a:r>
              <a:rPr lang="ru-RU" b="1" dirty="0">
                <a:solidFill>
                  <a:schemeClr val="tx1"/>
                </a:solidFill>
              </a:rPr>
              <a:t>бессрочная регистрация после первой перерегистрации;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tx1"/>
                </a:solidFill>
              </a:rPr>
              <a:t>11) </a:t>
            </a:r>
            <a:r>
              <a:rPr lang="ru-RU" b="1" dirty="0">
                <a:solidFill>
                  <a:schemeClr val="tx1"/>
                </a:solidFill>
              </a:rPr>
              <a:t>досрочная перерегистрация в случае присутствия на рынке 8 лет; </a:t>
            </a:r>
          </a:p>
          <a:p>
            <a:pPr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tx1"/>
                </a:solidFill>
              </a:rPr>
              <a:t>12) </a:t>
            </a:r>
            <a:r>
              <a:rPr lang="ru-RU" b="1" dirty="0">
                <a:solidFill>
                  <a:schemeClr val="tx1"/>
                </a:solidFill>
              </a:rPr>
              <a:t>применение </a:t>
            </a:r>
            <a:r>
              <a:rPr lang="ru-RU" b="1" dirty="0" smtClean="0">
                <a:solidFill>
                  <a:schemeClr val="tx1"/>
                </a:solidFill>
              </a:rPr>
              <a:t>исключения </a:t>
            </a:r>
            <a:r>
              <a:rPr lang="ru-RU" b="1" dirty="0">
                <a:solidFill>
                  <a:schemeClr val="tx1"/>
                </a:solidFill>
              </a:rPr>
              <a:t>«</a:t>
            </a:r>
            <a:r>
              <a:rPr lang="ru-RU" b="1" dirty="0" err="1">
                <a:solidFill>
                  <a:schemeClr val="tx1"/>
                </a:solidFill>
              </a:rPr>
              <a:t>Болар</a:t>
            </a:r>
            <a:r>
              <a:rPr lang="ru-RU" b="1" dirty="0">
                <a:solidFill>
                  <a:schemeClr val="tx1"/>
                </a:solidFill>
              </a:rPr>
              <a:t>».</a:t>
            </a:r>
          </a:p>
          <a:p>
            <a:endParaRPr lang="ru-RU" dirty="0">
              <a:solidFill>
                <a:srgbClr val="C00000"/>
              </a:solidFill>
            </a:endParaRPr>
          </a:p>
          <a:p>
            <a:endParaRPr lang="ru-RU" dirty="0"/>
          </a:p>
        </p:txBody>
      </p:sp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1152128"/>
          </a:xfrm>
          <a:effectLst>
            <a:glow rad="1397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Изменения в приказ №736</a:t>
            </a:r>
            <a:endParaRPr lang="ru-RU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23851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196752"/>
            <a:ext cx="7408333" cy="4929411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tx1"/>
                </a:solidFill>
              </a:rPr>
              <a:t>6. </a:t>
            </a:r>
            <a:r>
              <a:rPr lang="ru-RU" sz="2000" b="1" dirty="0" smtClean="0">
                <a:solidFill>
                  <a:schemeClr val="tx1"/>
                </a:solidFill>
              </a:rPr>
              <a:t>В </a:t>
            </a:r>
            <a:r>
              <a:rPr lang="ru-RU" sz="2000" b="1" dirty="0">
                <a:solidFill>
                  <a:schemeClr val="tx1"/>
                </a:solidFill>
              </a:rPr>
              <a:t>случае внесения изменений в инструкцию по медицинскому применению </a:t>
            </a:r>
            <a:r>
              <a:rPr lang="ru-RU" sz="2000" b="1" dirty="0" smtClean="0">
                <a:solidFill>
                  <a:schemeClr val="tx1"/>
                </a:solidFill>
              </a:rPr>
              <a:t>ЛС, ИМН, </a:t>
            </a:r>
            <a:r>
              <a:rPr lang="ru-RU" sz="2000" b="1" dirty="0">
                <a:solidFill>
                  <a:schemeClr val="tx1"/>
                </a:solidFill>
              </a:rPr>
              <a:t>касающихся безопасности, эффективности и </a:t>
            </a:r>
            <a:r>
              <a:rPr lang="ru-RU" sz="2000" b="1" dirty="0" smtClean="0">
                <a:solidFill>
                  <a:schemeClr val="tx1"/>
                </a:solidFill>
              </a:rPr>
              <a:t>качества разрешается </a:t>
            </a:r>
            <a:r>
              <a:rPr lang="ru-RU" sz="2000" b="1" dirty="0">
                <a:solidFill>
                  <a:schemeClr val="tx1"/>
                </a:solidFill>
              </a:rPr>
              <a:t>ввоз и реализация </a:t>
            </a:r>
            <a:r>
              <a:rPr lang="ru-RU" sz="2000" b="1" dirty="0" smtClean="0">
                <a:solidFill>
                  <a:schemeClr val="tx1"/>
                </a:solidFill>
              </a:rPr>
              <a:t>ЛС, ИМН </a:t>
            </a:r>
            <a:r>
              <a:rPr lang="ru-RU" sz="2000" b="1" dirty="0">
                <a:solidFill>
                  <a:schemeClr val="tx1"/>
                </a:solidFill>
              </a:rPr>
              <a:t>с приложением вновь утвержденной инструкции</a:t>
            </a:r>
            <a:r>
              <a:rPr lang="ru-RU" sz="2000" b="1" dirty="0" smtClean="0">
                <a:solidFill>
                  <a:schemeClr val="tx1"/>
                </a:solidFill>
              </a:rPr>
              <a:t>. При этом держатель РУ обязан </a:t>
            </a:r>
            <a:r>
              <a:rPr lang="ru-RU" sz="2000" b="1" dirty="0">
                <a:solidFill>
                  <a:schemeClr val="tx1"/>
                </a:solidFill>
              </a:rPr>
              <a:t>обеспечить доведение информации о внесенных изменениях, </a:t>
            </a:r>
            <a:r>
              <a:rPr lang="ru-RU" sz="2000" b="1" dirty="0" smtClean="0">
                <a:solidFill>
                  <a:schemeClr val="tx1"/>
                </a:solidFill>
              </a:rPr>
              <a:t> до </a:t>
            </a:r>
            <a:r>
              <a:rPr lang="ru-RU" sz="2000" b="1" dirty="0">
                <a:solidFill>
                  <a:schemeClr val="tx1"/>
                </a:solidFill>
              </a:rPr>
              <a:t>всех субъектов фармацевтического рынка и медицинских организаций всеми доступными способами</a:t>
            </a:r>
            <a:r>
              <a:rPr lang="ru-RU" sz="2000" b="1" dirty="0" smtClean="0">
                <a:solidFill>
                  <a:schemeClr val="tx1"/>
                </a:solidFill>
              </a:rPr>
              <a:t>.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smtClean="0">
                <a:solidFill>
                  <a:schemeClr val="tx1"/>
                </a:solidFill>
              </a:rPr>
              <a:t>(Пункт 24) </a:t>
            </a:r>
          </a:p>
          <a:p>
            <a:endParaRPr lang="ru-RU" sz="2000" b="1" dirty="0" smtClean="0">
              <a:solidFill>
                <a:schemeClr val="tx1"/>
              </a:solidFill>
            </a:endParaRPr>
          </a:p>
          <a:p>
            <a:r>
              <a:rPr lang="ru-RU" sz="2000" b="1" dirty="0" smtClean="0">
                <a:solidFill>
                  <a:schemeClr val="tx1"/>
                </a:solidFill>
              </a:rPr>
              <a:t>7. Ответственность за безопасность, эффективность и качество, а также функционирование системы </a:t>
            </a:r>
            <a:r>
              <a:rPr lang="ru-RU" sz="2000" b="1" dirty="0" err="1" smtClean="0">
                <a:solidFill>
                  <a:schemeClr val="tx1"/>
                </a:solidFill>
              </a:rPr>
              <a:t>фармаконадзора</a:t>
            </a:r>
            <a:r>
              <a:rPr lang="ru-RU" sz="2000" b="1" dirty="0" smtClean="0">
                <a:solidFill>
                  <a:schemeClr val="tx1"/>
                </a:solidFill>
              </a:rPr>
              <a:t>  возлагается на держателя РУ.</a:t>
            </a:r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2000" b="1" dirty="0" smtClean="0">
                <a:solidFill>
                  <a:schemeClr val="tx1"/>
                </a:solidFill>
              </a:rPr>
              <a:t>(Пункт 25)</a:t>
            </a:r>
          </a:p>
          <a:p>
            <a:endParaRPr lang="ru-RU" sz="2000" b="1" dirty="0">
              <a:solidFill>
                <a:schemeClr val="tx1"/>
              </a:solidFill>
            </a:endParaRPr>
          </a:p>
          <a:p>
            <a:r>
              <a:rPr lang="ru-RU" sz="2000" b="1" dirty="0" smtClean="0">
                <a:solidFill>
                  <a:schemeClr val="tx1"/>
                </a:solidFill>
              </a:rPr>
              <a:t>8. Возможность применения </a:t>
            </a:r>
            <a:r>
              <a:rPr lang="ru-RU" sz="2000" b="1" dirty="0">
                <a:solidFill>
                  <a:schemeClr val="tx1"/>
                </a:solidFill>
              </a:rPr>
              <a:t>поправки «</a:t>
            </a:r>
            <a:r>
              <a:rPr lang="ru-RU" sz="2000" b="1" dirty="0" err="1">
                <a:solidFill>
                  <a:schemeClr val="tx1"/>
                </a:solidFill>
              </a:rPr>
              <a:t>Болар</a:t>
            </a:r>
            <a:r>
              <a:rPr lang="ru-RU" sz="2000" b="1" dirty="0" smtClean="0">
                <a:solidFill>
                  <a:schemeClr val="tx1"/>
                </a:solidFill>
              </a:rPr>
              <a:t>» (пункт 11) </a:t>
            </a:r>
            <a:endParaRPr lang="ru-RU" sz="2000" b="1" dirty="0">
              <a:solidFill>
                <a:schemeClr val="tx1"/>
              </a:solidFill>
            </a:endParaRPr>
          </a:p>
          <a:p>
            <a:endParaRPr lang="ru-RU" sz="2000" b="1" dirty="0">
              <a:solidFill>
                <a:schemeClr val="tx1"/>
              </a:solidFill>
            </a:endParaRPr>
          </a:p>
          <a:p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507288" cy="642400"/>
          </a:xfrm>
        </p:spPr>
        <p:txBody>
          <a:bodyPr>
            <a:normAutofit/>
          </a:bodyPr>
          <a:lstStyle/>
          <a:p>
            <a:pPr algn="r"/>
            <a:r>
              <a:rPr lang="ru-RU" sz="2000" b="1" dirty="0" smtClean="0">
                <a:solidFill>
                  <a:srgbClr val="CC00CC"/>
                </a:solidFill>
                <a:cs typeface="Aharoni" pitchFamily="2" charset="-79"/>
              </a:rPr>
              <a:t> </a:t>
            </a:r>
            <a:r>
              <a:rPr lang="ru-RU" sz="2700" b="1" dirty="0" smtClean="0">
                <a:solidFill>
                  <a:srgbClr val="C00000"/>
                </a:solidFill>
                <a:cs typeface="Aharoni" pitchFamily="2" charset="-79"/>
              </a:rPr>
              <a:t>Продолжение </a:t>
            </a:r>
            <a:endParaRPr lang="ru-RU" sz="27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6484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4400" b="1" dirty="0"/>
              <a:t>Правила </a:t>
            </a:r>
            <a:r>
              <a:rPr lang="ru-RU" sz="4400" dirty="0"/>
              <a:t/>
            </a:r>
            <a:br>
              <a:rPr lang="ru-RU" sz="4400" dirty="0"/>
            </a:br>
            <a:r>
              <a:rPr lang="ru-RU" sz="4400" b="1" dirty="0"/>
              <a:t>проведения экспертизы лекарственных </a:t>
            </a:r>
            <a:r>
              <a:rPr lang="ru-RU" sz="4400" b="1" dirty="0" smtClean="0"/>
              <a:t>средств.</a:t>
            </a:r>
            <a:br>
              <a:rPr lang="ru-RU" sz="4400" b="1" dirty="0" smtClean="0"/>
            </a:br>
            <a:r>
              <a:rPr lang="ru-RU" sz="4400" b="1" dirty="0" err="1" smtClean="0"/>
              <a:t>Биосимиляры</a:t>
            </a:r>
            <a:r>
              <a:rPr lang="ru-RU" sz="4400" b="1" dirty="0" smtClean="0"/>
              <a:t>.</a:t>
            </a:r>
            <a:r>
              <a:rPr lang="ru-RU" sz="4400" dirty="0"/>
              <a:t/>
            </a:r>
            <a:br>
              <a:rPr lang="ru-RU" sz="4400" dirty="0"/>
            </a:br>
            <a:r>
              <a:rPr lang="ru-RU" sz="4400" dirty="0" smtClean="0"/>
              <a:t> </a:t>
            </a:r>
            <a:endParaRPr lang="ru-RU" sz="44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Приказ МЗСР РК № </a:t>
            </a:r>
            <a:r>
              <a:rPr lang="ru-RU" dirty="0"/>
              <a:t>7</a:t>
            </a:r>
            <a:r>
              <a:rPr lang="kk-KZ" dirty="0"/>
              <a:t>3</a:t>
            </a:r>
            <a:r>
              <a:rPr lang="ru-RU" dirty="0"/>
              <a:t>6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6073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200" b="1" dirty="0"/>
              <a:t>1. Общие </a:t>
            </a:r>
            <a:r>
              <a:rPr lang="ru-RU" sz="2200" b="1" dirty="0" smtClean="0"/>
              <a:t>положения</a:t>
            </a:r>
            <a:endParaRPr lang="ru-RU" sz="2200" b="1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ru-RU" sz="2000" dirty="0"/>
              <a:t>термины и определения:</a:t>
            </a:r>
          </a:p>
          <a:p>
            <a:pPr marL="114300" indent="0">
              <a:buNone/>
            </a:pPr>
            <a:endParaRPr lang="ru-RU" sz="2000" dirty="0"/>
          </a:p>
          <a:p>
            <a:pPr marL="114300" indent="0">
              <a:buNone/>
            </a:pPr>
            <a:r>
              <a:rPr lang="ru-RU" sz="2000" dirty="0" smtClean="0"/>
              <a:t>16</a:t>
            </a:r>
            <a:r>
              <a:rPr lang="ru-RU" sz="2000" dirty="0"/>
              <a:t>)	</a:t>
            </a:r>
            <a:r>
              <a:rPr lang="ru-RU" sz="2000" dirty="0" err="1"/>
              <a:t>биосимиляр</a:t>
            </a:r>
            <a:r>
              <a:rPr lang="ru-RU" sz="2000" dirty="0"/>
              <a:t> – лекарственное средство биологического происхождения или биотехнологическое лекарственное средство, подобное с произведенным оригинальным лекарственным средством и представленное на регистрацию после истечения срока действия охранного документа на оригинальное лекарственное средство; </a:t>
            </a:r>
          </a:p>
        </p:txBody>
      </p:sp>
    </p:spTree>
    <p:extLst>
      <p:ext uri="{BB962C8B-B14F-4D97-AF65-F5344CB8AC3E}">
        <p14:creationId xmlns:p14="http://schemas.microsoft.com/office/powerpoint/2010/main" val="3788962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200" b="1" dirty="0"/>
              <a:t>3. Особенности предоставления документов и материалов</a:t>
            </a:r>
            <a:r>
              <a:rPr lang="ru-RU" sz="2200" dirty="0"/>
              <a:t/>
            </a:r>
            <a:br>
              <a:rPr lang="ru-RU" sz="2200" dirty="0"/>
            </a:br>
            <a:r>
              <a:rPr lang="ru-RU" sz="2200" b="1" dirty="0"/>
              <a:t> регистрационного досье на различные виды лекарственных средств</a:t>
            </a:r>
            <a:r>
              <a:rPr lang="ru-RU" sz="2200" dirty="0"/>
              <a:t/>
            </a:r>
            <a:br>
              <a:rPr lang="ru-RU" sz="2200" dirty="0"/>
            </a:br>
            <a:endParaRPr lang="ru-RU" sz="2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12776"/>
            <a:ext cx="7620000" cy="48006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ru-RU" sz="2000" dirty="0"/>
              <a:t>37. </a:t>
            </a:r>
            <a:endParaRPr lang="ru-RU" sz="2000" dirty="0" smtClean="0"/>
          </a:p>
          <a:p>
            <a:pPr marL="114300" indent="0">
              <a:buNone/>
            </a:pPr>
            <a:endParaRPr lang="ru-RU" sz="20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 smtClean="0"/>
              <a:t>Для </a:t>
            </a:r>
            <a:r>
              <a:rPr lang="ru-RU" sz="2000" dirty="0"/>
              <a:t>экспертизы при государственной регистрации </a:t>
            </a:r>
            <a:r>
              <a:rPr lang="ru-RU" sz="2000" dirty="0" err="1"/>
              <a:t>биосимиляров</a:t>
            </a:r>
            <a:r>
              <a:rPr lang="ru-RU" sz="2000" dirty="0"/>
              <a:t>   предоставляются данные сравнительных исследований его с оригинальным биологическим </a:t>
            </a:r>
            <a:r>
              <a:rPr lang="ru-RU" sz="2000" dirty="0" smtClean="0"/>
              <a:t>лекарственным средством;</a:t>
            </a:r>
          </a:p>
          <a:p>
            <a:pPr>
              <a:buFont typeface="Wingdings" panose="05000000000000000000" pitchFamily="2" charset="2"/>
              <a:buChar char="ü"/>
            </a:pPr>
            <a:endParaRPr lang="ru-RU" sz="20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ru-RU" sz="2000" dirty="0"/>
              <a:t>Качество, безопасность, эффективность и иммуногенность </a:t>
            </a:r>
            <a:r>
              <a:rPr lang="ru-RU" sz="2000" dirty="0" err="1"/>
              <a:t>биосимиляра</a:t>
            </a:r>
            <a:r>
              <a:rPr lang="ru-RU" sz="2000" dirty="0"/>
              <a:t> на производственной, доклинической и клинической фазе его разработки сравниваются с одним и тем же эталонным </a:t>
            </a:r>
            <a:r>
              <a:rPr lang="ru-RU" sz="2000" dirty="0" err="1"/>
              <a:t>референтным</a:t>
            </a:r>
            <a:r>
              <a:rPr lang="ru-RU" sz="2000" dirty="0"/>
              <a:t> биологическим лекарственным средством.</a:t>
            </a:r>
          </a:p>
        </p:txBody>
      </p:sp>
    </p:spTree>
    <p:extLst>
      <p:ext uri="{BB962C8B-B14F-4D97-AF65-F5344CB8AC3E}">
        <p14:creationId xmlns:p14="http://schemas.microsoft.com/office/powerpoint/2010/main" val="3594707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620000" cy="1143000"/>
          </a:xfrm>
        </p:spPr>
        <p:txBody>
          <a:bodyPr/>
          <a:lstStyle/>
          <a:p>
            <a:pPr algn="ctr"/>
            <a:r>
              <a:rPr lang="ru-RU" sz="2200" b="1" dirty="0"/>
              <a:t>3. Особенности предоставления документов и материалов</a:t>
            </a:r>
            <a:r>
              <a:rPr lang="ru-RU" sz="2200" dirty="0"/>
              <a:t/>
            </a:r>
            <a:br>
              <a:rPr lang="ru-RU" sz="2200" dirty="0"/>
            </a:br>
            <a:r>
              <a:rPr lang="ru-RU" sz="2200" b="1" dirty="0"/>
              <a:t> регистрационного досье на различные виды лекарственных </a:t>
            </a:r>
            <a:r>
              <a:rPr lang="ru-RU" sz="2200" b="1" dirty="0" smtClean="0"/>
              <a:t>средств</a:t>
            </a:r>
            <a:endParaRPr lang="ru-RU" sz="2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268760"/>
            <a:ext cx="8136904" cy="5256584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ru-RU" sz="2000" dirty="0" smtClean="0"/>
              <a:t>38</a:t>
            </a:r>
            <a:r>
              <a:rPr lang="ru-RU" sz="2000" dirty="0"/>
              <a:t>. В </a:t>
            </a:r>
            <a:r>
              <a:rPr lang="ru-RU" sz="2000" dirty="0" smtClean="0"/>
              <a:t>модулях регистрационного </a:t>
            </a:r>
            <a:r>
              <a:rPr lang="ru-RU" sz="2000" dirty="0"/>
              <a:t>досье </a:t>
            </a:r>
            <a:r>
              <a:rPr lang="ru-RU" sz="2000" dirty="0" err="1"/>
              <a:t>биосимляра</a:t>
            </a:r>
            <a:r>
              <a:rPr lang="ru-RU" sz="2000" dirty="0"/>
              <a:t> должна содержаться следующая информация: </a:t>
            </a:r>
            <a:endParaRPr lang="ru-RU" sz="2000" dirty="0" smtClean="0"/>
          </a:p>
          <a:p>
            <a:pPr marL="114300" indent="0">
              <a:buNone/>
            </a:pPr>
            <a:r>
              <a:rPr lang="ru-RU" sz="2000" dirty="0" smtClean="0"/>
              <a:t>Подтверждение </a:t>
            </a:r>
            <a:r>
              <a:rPr lang="ru-RU" sz="2000" dirty="0"/>
              <a:t>сходства </a:t>
            </a:r>
            <a:r>
              <a:rPr lang="ru-RU" sz="2000" dirty="0" err="1"/>
              <a:t>биосимиляра</a:t>
            </a:r>
            <a:r>
              <a:rPr lang="ru-RU" sz="2000" dirty="0"/>
              <a:t> и эталонного биологического ЛС</a:t>
            </a:r>
          </a:p>
          <a:p>
            <a:pPr marL="114300" indent="0">
              <a:buNone/>
            </a:pPr>
            <a:r>
              <a:rPr lang="ru-RU" sz="2000" dirty="0" smtClean="0"/>
              <a:t>1) молекулярных </a:t>
            </a:r>
            <a:r>
              <a:rPr lang="ru-RU" sz="2000" dirty="0"/>
              <a:t>и биологических характеристик </a:t>
            </a:r>
            <a:endParaRPr lang="ru-RU" sz="2000" dirty="0" smtClean="0"/>
          </a:p>
          <a:p>
            <a:pPr lvl="1">
              <a:lnSpc>
                <a:spcPts val="2000"/>
              </a:lnSpc>
              <a:buFont typeface="Courier New" panose="02070309020205020404" pitchFamily="49" charset="0"/>
              <a:buChar char="o"/>
            </a:pPr>
            <a:r>
              <a:rPr lang="ru-RU" sz="1800" dirty="0" smtClean="0"/>
              <a:t>первичная и структуры более </a:t>
            </a:r>
            <a:r>
              <a:rPr lang="ru-RU" sz="1800" dirty="0"/>
              <a:t>высокого </a:t>
            </a:r>
            <a:r>
              <a:rPr lang="ru-RU" sz="1800" dirty="0" smtClean="0"/>
              <a:t>порядка</a:t>
            </a:r>
          </a:p>
          <a:p>
            <a:pPr lvl="1">
              <a:lnSpc>
                <a:spcPts val="2000"/>
              </a:lnSpc>
              <a:buFont typeface="Courier New" panose="02070309020205020404" pitchFamily="49" charset="0"/>
              <a:buChar char="o"/>
            </a:pPr>
            <a:r>
              <a:rPr lang="ru-RU" sz="1800" dirty="0" smtClean="0"/>
              <a:t> </a:t>
            </a:r>
            <a:r>
              <a:rPr lang="ru-RU" sz="1800" dirty="0" err="1" smtClean="0"/>
              <a:t>посттрансляционные</a:t>
            </a:r>
            <a:r>
              <a:rPr lang="ru-RU" sz="1800" dirty="0" smtClean="0"/>
              <a:t> модификации, </a:t>
            </a:r>
            <a:r>
              <a:rPr lang="ru-RU" sz="1800" dirty="0" err="1" smtClean="0"/>
              <a:t>гликоформы</a:t>
            </a:r>
            <a:r>
              <a:rPr lang="ru-RU" sz="1800" dirty="0" smtClean="0"/>
              <a:t>, </a:t>
            </a:r>
          </a:p>
          <a:p>
            <a:pPr lvl="1">
              <a:lnSpc>
                <a:spcPts val="2000"/>
              </a:lnSpc>
              <a:buFont typeface="Courier New" panose="02070309020205020404" pitchFamily="49" charset="0"/>
              <a:buChar char="o"/>
            </a:pPr>
            <a:r>
              <a:rPr lang="ru-RU" sz="1800" dirty="0" smtClean="0"/>
              <a:t>биологическая активность, </a:t>
            </a:r>
          </a:p>
          <a:p>
            <a:pPr lvl="1">
              <a:lnSpc>
                <a:spcPts val="2000"/>
              </a:lnSpc>
              <a:buFont typeface="Courier New" panose="02070309020205020404" pitchFamily="49" charset="0"/>
              <a:buChar char="o"/>
            </a:pPr>
            <a:r>
              <a:rPr lang="ru-RU" sz="1800" dirty="0" smtClean="0"/>
              <a:t>чистота</a:t>
            </a:r>
          </a:p>
          <a:p>
            <a:pPr lvl="1">
              <a:lnSpc>
                <a:spcPts val="2000"/>
              </a:lnSpc>
              <a:buFont typeface="Courier New" panose="02070309020205020404" pitchFamily="49" charset="0"/>
              <a:buChar char="o"/>
            </a:pPr>
            <a:r>
              <a:rPr lang="ru-RU" sz="1800" dirty="0" smtClean="0"/>
              <a:t>примеси</a:t>
            </a:r>
          </a:p>
          <a:p>
            <a:pPr marL="114300" indent="0">
              <a:buNone/>
            </a:pPr>
            <a:r>
              <a:rPr lang="ru-RU" sz="2000" dirty="0" smtClean="0"/>
              <a:t>2) характеристик </a:t>
            </a:r>
            <a:r>
              <a:rPr lang="ru-RU" sz="2000" dirty="0"/>
              <a:t>готового </a:t>
            </a:r>
            <a:r>
              <a:rPr lang="ru-RU" sz="2000" dirty="0" smtClean="0"/>
              <a:t>препарата:</a:t>
            </a:r>
          </a:p>
          <a:p>
            <a:pPr lvl="1">
              <a:lnSpc>
                <a:spcPts val="2000"/>
              </a:lnSpc>
              <a:buFont typeface="Courier New" panose="02070309020205020404" pitchFamily="49" charset="0"/>
              <a:buChar char="o"/>
            </a:pPr>
            <a:r>
              <a:rPr lang="ru-RU" sz="1800" dirty="0"/>
              <a:t>лекарственная форма</a:t>
            </a:r>
          </a:p>
          <a:p>
            <a:pPr lvl="1">
              <a:lnSpc>
                <a:spcPts val="2000"/>
              </a:lnSpc>
              <a:buFont typeface="Courier New" panose="02070309020205020404" pitchFamily="49" charset="0"/>
              <a:buChar char="o"/>
            </a:pPr>
            <a:r>
              <a:rPr lang="ru-RU" sz="1800" dirty="0"/>
              <a:t> количественный и качественный состав</a:t>
            </a:r>
          </a:p>
          <a:p>
            <a:pPr lvl="1">
              <a:lnSpc>
                <a:spcPts val="2000"/>
              </a:lnSpc>
              <a:buFont typeface="Courier New" panose="02070309020205020404" pitchFamily="49" charset="0"/>
              <a:buChar char="o"/>
            </a:pPr>
            <a:r>
              <a:rPr lang="ru-RU" sz="1800" dirty="0"/>
              <a:t> дозировка, способ применения</a:t>
            </a:r>
          </a:p>
          <a:p>
            <a:pPr lvl="1">
              <a:lnSpc>
                <a:spcPts val="2000"/>
              </a:lnSpc>
              <a:buFont typeface="Courier New" panose="02070309020205020404" pitchFamily="49" charset="0"/>
              <a:buChar char="o"/>
            </a:pPr>
            <a:r>
              <a:rPr lang="ru-RU" sz="1800" dirty="0"/>
              <a:t> условия  и срок хранения, </a:t>
            </a:r>
          </a:p>
          <a:p>
            <a:pPr lvl="1">
              <a:lnSpc>
                <a:spcPts val="2000"/>
              </a:lnSpc>
              <a:buFont typeface="Courier New" panose="02070309020205020404" pitchFamily="49" charset="0"/>
              <a:buChar char="o"/>
            </a:pPr>
            <a:r>
              <a:rPr lang="ru-RU" sz="1800" dirty="0"/>
              <a:t> стабильность, </a:t>
            </a:r>
          </a:p>
          <a:p>
            <a:pPr lvl="1">
              <a:lnSpc>
                <a:spcPts val="2000"/>
              </a:lnSpc>
              <a:buFont typeface="Courier New" panose="02070309020205020404" pitchFamily="49" charset="0"/>
              <a:buChar char="o"/>
            </a:pPr>
            <a:r>
              <a:rPr lang="ru-RU" sz="1800" dirty="0"/>
              <a:t>профиль примесей</a:t>
            </a:r>
            <a:r>
              <a:rPr lang="ru-RU" sz="1800" dirty="0" smtClean="0"/>
              <a:t> </a:t>
            </a:r>
          </a:p>
          <a:p>
            <a:pPr marL="411480" lvl="1" indent="0">
              <a:buNone/>
            </a:pPr>
            <a:r>
              <a:rPr lang="ru-RU" sz="1600" dirty="0" smtClean="0"/>
              <a:t>*допускается </a:t>
            </a:r>
            <a:r>
              <a:rPr lang="ru-RU" sz="1600" dirty="0"/>
              <a:t>различие в профиле примесей и вспомогательных веществах</a:t>
            </a:r>
            <a:endParaRPr lang="ru-RU" sz="1600" dirty="0" smtClean="0"/>
          </a:p>
        </p:txBody>
      </p:sp>
    </p:spTree>
    <p:extLst>
      <p:ext uri="{BB962C8B-B14F-4D97-AF65-F5344CB8AC3E}">
        <p14:creationId xmlns:p14="http://schemas.microsoft.com/office/powerpoint/2010/main" val="2653782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620000" cy="1143000"/>
          </a:xfrm>
        </p:spPr>
        <p:txBody>
          <a:bodyPr/>
          <a:lstStyle/>
          <a:p>
            <a:pPr algn="ctr"/>
            <a:r>
              <a:rPr lang="ru-RU" sz="2200" b="1" dirty="0"/>
              <a:t>3. Особенности предоставления документов и материалов</a:t>
            </a:r>
            <a:r>
              <a:rPr lang="ru-RU" sz="2200" dirty="0"/>
              <a:t/>
            </a:r>
            <a:br>
              <a:rPr lang="ru-RU" sz="2200" dirty="0"/>
            </a:br>
            <a:r>
              <a:rPr lang="ru-RU" sz="2200" b="1" dirty="0"/>
              <a:t> регистрационного досье на различные виды лекарственных </a:t>
            </a:r>
            <a:r>
              <a:rPr lang="ru-RU" sz="2200" b="1" dirty="0" smtClean="0"/>
              <a:t>средств</a:t>
            </a:r>
            <a:endParaRPr lang="ru-RU" sz="2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268760"/>
            <a:ext cx="8136904" cy="5256584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ru-RU" sz="2000" dirty="0" smtClean="0"/>
              <a:t>38</a:t>
            </a:r>
            <a:r>
              <a:rPr lang="ru-RU" sz="2000" dirty="0"/>
              <a:t>. В </a:t>
            </a:r>
            <a:r>
              <a:rPr lang="ru-RU" sz="2000" dirty="0" smtClean="0"/>
              <a:t>модулях регистрационного </a:t>
            </a:r>
            <a:r>
              <a:rPr lang="ru-RU" sz="2000" dirty="0"/>
              <a:t>досье </a:t>
            </a:r>
            <a:r>
              <a:rPr lang="ru-RU" sz="2000" dirty="0" err="1" smtClean="0"/>
              <a:t>биосим</a:t>
            </a:r>
            <a:r>
              <a:rPr lang="ru-RU" sz="2000" dirty="0" err="1"/>
              <a:t>и</a:t>
            </a:r>
            <a:r>
              <a:rPr lang="ru-RU" sz="2000" dirty="0" err="1" smtClean="0"/>
              <a:t>ляра</a:t>
            </a:r>
            <a:r>
              <a:rPr lang="ru-RU" sz="2000" dirty="0" smtClean="0"/>
              <a:t> </a:t>
            </a:r>
            <a:r>
              <a:rPr lang="ru-RU" sz="2000" dirty="0"/>
              <a:t>должна содержаться следующая информация: </a:t>
            </a:r>
            <a:endParaRPr lang="ru-RU" sz="2000" dirty="0" smtClean="0"/>
          </a:p>
          <a:p>
            <a:pPr marL="571500" indent="-457200">
              <a:buAutoNum type="arabicParenR" startAt="4"/>
            </a:pPr>
            <a:r>
              <a:rPr lang="ru-RU" sz="2000" dirty="0" smtClean="0"/>
              <a:t>дополнительные </a:t>
            </a:r>
            <a:r>
              <a:rPr lang="ru-RU" sz="2000" dirty="0"/>
              <a:t>данные по исследованиям на животных и клиническим исследованиям </a:t>
            </a:r>
            <a:r>
              <a:rPr lang="ru-RU" sz="2000" dirty="0" smtClean="0"/>
              <a:t>в </a:t>
            </a:r>
            <a:r>
              <a:rPr lang="ru-RU" sz="2000" dirty="0"/>
              <a:t>случае  различий при разработке </a:t>
            </a:r>
            <a:r>
              <a:rPr lang="ru-RU" sz="2000" dirty="0" err="1"/>
              <a:t>биосимиляра</a:t>
            </a:r>
            <a:r>
              <a:rPr lang="ru-RU" sz="2000" dirty="0"/>
              <a:t>, которые могут обладать потенциальным воздействием на его безопасность или </a:t>
            </a:r>
            <a:r>
              <a:rPr lang="ru-RU" sz="2000" dirty="0" smtClean="0"/>
              <a:t>эффективность;</a:t>
            </a:r>
          </a:p>
          <a:p>
            <a:pPr marL="571500" indent="-457200">
              <a:buAutoNum type="arabicParenR" startAt="4"/>
            </a:pPr>
            <a:r>
              <a:rPr lang="ru-RU" sz="2000" dirty="0"/>
              <a:t>полное описание и пакет данных по производственному процессу, начиная с разработки векторов экспрессии и банков клеток, культуры/брожения клеток, сбора, очистки, реакций модификации, наполнения контейнеров для </a:t>
            </a:r>
            <a:r>
              <a:rPr lang="ru-RU" sz="2000" dirty="0" err="1"/>
              <a:t>балк</a:t>
            </a:r>
            <a:r>
              <a:rPr lang="ru-RU" sz="2000" dirty="0"/>
              <a:t>-продукта и готовой лекарственной формы,  хранения</a:t>
            </a:r>
            <a:r>
              <a:rPr lang="ru-RU" sz="2000" dirty="0" smtClean="0"/>
              <a:t>;</a:t>
            </a:r>
          </a:p>
          <a:p>
            <a:pPr marL="114300" indent="0">
              <a:buNone/>
            </a:pPr>
            <a:r>
              <a:rPr lang="ru-RU" sz="2000" dirty="0" smtClean="0"/>
              <a:t>….</a:t>
            </a:r>
          </a:p>
          <a:p>
            <a:pPr marL="571500" indent="-457200">
              <a:buFont typeface="+mj-lt"/>
              <a:buAutoNum type="arabicParenR" startAt="8"/>
            </a:pPr>
            <a:r>
              <a:rPr lang="ru-RU" sz="2000" dirty="0" smtClean="0"/>
              <a:t> </a:t>
            </a:r>
            <a:r>
              <a:rPr lang="ru-RU" sz="2000" dirty="0"/>
              <a:t>исследования стабильности;</a:t>
            </a:r>
          </a:p>
        </p:txBody>
      </p:sp>
    </p:spTree>
    <p:extLst>
      <p:ext uri="{BB962C8B-B14F-4D97-AF65-F5344CB8AC3E}">
        <p14:creationId xmlns:p14="http://schemas.microsoft.com/office/powerpoint/2010/main" val="3598632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620000" cy="1143000"/>
          </a:xfrm>
        </p:spPr>
        <p:txBody>
          <a:bodyPr/>
          <a:lstStyle/>
          <a:p>
            <a:pPr algn="ctr"/>
            <a:r>
              <a:rPr lang="ru-RU" sz="2200" b="1" dirty="0"/>
              <a:t>3. Особенности предоставления документов и материалов</a:t>
            </a:r>
            <a:r>
              <a:rPr lang="ru-RU" sz="2200" dirty="0"/>
              <a:t/>
            </a:r>
            <a:br>
              <a:rPr lang="ru-RU" sz="2200" dirty="0"/>
            </a:br>
            <a:r>
              <a:rPr lang="ru-RU" sz="2200" b="1" dirty="0"/>
              <a:t> регистрационного досье на различные виды лекарственных </a:t>
            </a:r>
            <a:r>
              <a:rPr lang="ru-RU" sz="2200" b="1" dirty="0" smtClean="0"/>
              <a:t>средств</a:t>
            </a:r>
            <a:endParaRPr lang="ru-RU" sz="2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268760"/>
            <a:ext cx="8136904" cy="5256584"/>
          </a:xfrm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ru-RU" sz="2000" dirty="0" smtClean="0"/>
              <a:t>38</a:t>
            </a:r>
            <a:r>
              <a:rPr lang="ru-RU" sz="2000" dirty="0"/>
              <a:t>. В </a:t>
            </a:r>
            <a:r>
              <a:rPr lang="ru-RU" sz="2000" dirty="0" smtClean="0"/>
              <a:t>модулях регистрационного </a:t>
            </a:r>
            <a:r>
              <a:rPr lang="ru-RU" sz="2000" dirty="0"/>
              <a:t>досье </a:t>
            </a:r>
            <a:r>
              <a:rPr lang="ru-RU" sz="2000" dirty="0" err="1" smtClean="0"/>
              <a:t>биосимиляра</a:t>
            </a:r>
            <a:r>
              <a:rPr lang="ru-RU" sz="2000" dirty="0" smtClean="0"/>
              <a:t> </a:t>
            </a:r>
            <a:r>
              <a:rPr lang="ru-RU" sz="2000" dirty="0"/>
              <a:t>должна содержаться следующая информация: </a:t>
            </a:r>
            <a:endParaRPr lang="ru-RU" sz="2000" dirty="0" smtClean="0"/>
          </a:p>
          <a:p>
            <a:pPr marL="571500" indent="-457200">
              <a:buFont typeface="+mj-lt"/>
              <a:buAutoNum type="arabicParenR" startAt="9"/>
            </a:pPr>
            <a:r>
              <a:rPr lang="ru-RU" sz="2000" dirty="0"/>
              <a:t>результаты доклинических (</a:t>
            </a:r>
            <a:r>
              <a:rPr lang="ru-RU" sz="2000" dirty="0" smtClean="0"/>
              <a:t>неклинических) исследований: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ru-RU" sz="1800" dirty="0"/>
              <a:t>там где возможно, следует избегать проведения исследований на </a:t>
            </a:r>
            <a:r>
              <a:rPr lang="ru-RU" sz="1800" dirty="0" smtClean="0"/>
              <a:t>животных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ru-RU" sz="1800" dirty="0"/>
              <a:t>ин-</a:t>
            </a:r>
            <a:r>
              <a:rPr lang="ru-RU" sz="1800" dirty="0" err="1"/>
              <a:t>витро</a:t>
            </a:r>
            <a:r>
              <a:rPr lang="ru-RU" sz="1800" dirty="0"/>
              <a:t> исследования связывания с рецептором или клеточные </a:t>
            </a:r>
            <a:r>
              <a:rPr lang="ru-RU" sz="1800" dirty="0" smtClean="0"/>
              <a:t>анализы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ru-RU" sz="1800" dirty="0"/>
              <a:t>определение и характеристики иммунных ответов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ru-RU" sz="1800" dirty="0"/>
              <a:t>нейтрализующая способность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ru-RU" sz="1800" dirty="0" smtClean="0"/>
              <a:t>результаты </a:t>
            </a:r>
            <a:r>
              <a:rPr lang="ru-RU" sz="1800" dirty="0"/>
              <a:t>как минимум одного исследовании токсичности при многократном </a:t>
            </a:r>
            <a:r>
              <a:rPr lang="ru-RU" sz="1800" dirty="0" smtClean="0"/>
              <a:t>введении:</a:t>
            </a:r>
          </a:p>
          <a:p>
            <a:pPr marL="777240" lvl="2" indent="0">
              <a:buNone/>
            </a:pPr>
            <a:r>
              <a:rPr lang="ru-RU" sz="1600" dirty="0"/>
              <a:t>в случае </a:t>
            </a:r>
            <a:r>
              <a:rPr lang="ru-RU" sz="1600" dirty="0" smtClean="0"/>
              <a:t>выявления потенциальных рисков </a:t>
            </a:r>
            <a:r>
              <a:rPr lang="ru-RU" sz="1600" dirty="0"/>
              <a:t>и/или когда известны токсикологические свойства эталонного биологического </a:t>
            </a:r>
            <a:r>
              <a:rPr lang="ru-RU" sz="1600" dirty="0" smtClean="0"/>
              <a:t>ЛС необходимо предоставить данные </a:t>
            </a:r>
            <a:r>
              <a:rPr lang="ru-RU" sz="1600" dirty="0"/>
              <a:t>токсикологических </a:t>
            </a:r>
            <a:r>
              <a:rPr lang="ru-RU" sz="1600" dirty="0" smtClean="0"/>
              <a:t>исследований</a:t>
            </a:r>
          </a:p>
          <a:p>
            <a:pPr marL="1595438" lvl="8" indent="-182563">
              <a:buFont typeface="Courier New" panose="02070309020205020404" pitchFamily="49" charset="0"/>
              <a:buChar char="o"/>
            </a:pPr>
            <a:r>
              <a:rPr lang="ru-RU" sz="1500" dirty="0" smtClean="0"/>
              <a:t>репродуктивной токсичности</a:t>
            </a:r>
          </a:p>
          <a:p>
            <a:pPr marL="1595438" lvl="8" indent="-182563">
              <a:buFont typeface="Courier New" panose="02070309020205020404" pitchFamily="49" charset="0"/>
              <a:buChar char="o"/>
            </a:pPr>
            <a:r>
              <a:rPr lang="ru-RU" sz="1500" dirty="0" err="1" smtClean="0"/>
              <a:t>генотоксичности</a:t>
            </a:r>
            <a:endParaRPr lang="ru-RU" sz="1500" dirty="0" smtClean="0"/>
          </a:p>
          <a:p>
            <a:pPr marL="1595438" lvl="8" indent="-182563">
              <a:buFont typeface="Courier New" panose="02070309020205020404" pitchFamily="49" charset="0"/>
              <a:buChar char="o"/>
            </a:pPr>
            <a:r>
              <a:rPr lang="ru-RU" sz="1500" dirty="0"/>
              <a:t>м</a:t>
            </a:r>
            <a:r>
              <a:rPr lang="ru-RU" sz="1500" dirty="0" smtClean="0"/>
              <a:t>утагенности</a:t>
            </a:r>
          </a:p>
          <a:p>
            <a:pPr marL="1595438" lvl="8" indent="-182563">
              <a:buFont typeface="Courier New" panose="02070309020205020404" pitchFamily="49" charset="0"/>
              <a:buChar char="o"/>
            </a:pPr>
            <a:r>
              <a:rPr lang="ru-RU" sz="1500" dirty="0" err="1" smtClean="0"/>
              <a:t>канцерогенности</a:t>
            </a:r>
            <a:endParaRPr lang="ru-RU" sz="1500" dirty="0" smtClean="0"/>
          </a:p>
          <a:p>
            <a:pPr>
              <a:buFont typeface="Wingdings" panose="05000000000000000000" pitchFamily="2" charset="2"/>
              <a:buChar char="ü"/>
            </a:pPr>
            <a:endParaRPr lang="ru-RU" sz="2000" dirty="0"/>
          </a:p>
          <a:p>
            <a:pPr>
              <a:buFont typeface="Wingdings" panose="05000000000000000000" pitchFamily="2" charset="2"/>
              <a:buChar char="ü"/>
            </a:pPr>
            <a:endParaRPr lang="ru-RU" sz="2000" dirty="0" smtClean="0"/>
          </a:p>
          <a:p>
            <a:pPr marL="571500" indent="-457200">
              <a:buFont typeface="+mj-lt"/>
              <a:buAutoNum type="arabicParenR" startAt="10"/>
            </a:pPr>
            <a:endParaRPr lang="ru-RU" sz="2000" dirty="0" smtClean="0"/>
          </a:p>
          <a:p>
            <a:pPr marL="571500" indent="-457200">
              <a:buFont typeface="+mj-lt"/>
              <a:buAutoNum type="arabicParenR" startAt="10"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700957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3507</TotalTime>
  <Words>1020</Words>
  <Application>Microsoft Office PowerPoint</Application>
  <PresentationFormat>Экран (4:3)</PresentationFormat>
  <Paragraphs>118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Волна</vt:lpstr>
      <vt:lpstr>Изменения в приказы №735 и №736 по вопросам фармакологической экспертизы </vt:lpstr>
      <vt:lpstr>Изменения в приказ №736</vt:lpstr>
      <vt:lpstr> Продолжение </vt:lpstr>
      <vt:lpstr>Правила  проведения экспертизы лекарственных средств. Биосимиляры.  </vt:lpstr>
      <vt:lpstr>1. Общие положения</vt:lpstr>
      <vt:lpstr>3. Особенности предоставления документов и материалов  регистрационного досье на различные виды лекарственных средств </vt:lpstr>
      <vt:lpstr>3. Особенности предоставления документов и материалов  регистрационного досье на различные виды лекарственных средств</vt:lpstr>
      <vt:lpstr>3. Особенности предоставления документов и материалов  регистрационного досье на различные виды лекарственных средств</vt:lpstr>
      <vt:lpstr>3. Особенности предоставления документов и материалов  регистрационного досье на различные виды лекарственных средств</vt:lpstr>
      <vt:lpstr>3. Особенности предоставления документов и материалов  регистрационного досье на различные виды лекарственных средств</vt:lpstr>
      <vt:lpstr>3. Особенности предоставления документов и материалов  регистрационного досье на различные виды лекарственных средств</vt:lpstr>
      <vt:lpstr>3. Особенности предоставления документов и материалов  регистрационного досье на различные виды лекарственных средств</vt:lpstr>
      <vt:lpstr>3. Особенности предоставления документов и материалов  регистрационного досье на различные виды лекарственных средств</vt:lpstr>
      <vt:lpstr>3. Особенности предоставления документов и материалов  регистрационного досье на различные виды лекарственных средств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РЕГИСТРАЦИЯ ЛС, ИМН и МТ</dc:title>
  <dc:creator>Мейрамбеккызы Айнур</dc:creator>
  <cp:lastModifiedBy>asd</cp:lastModifiedBy>
  <cp:revision>381</cp:revision>
  <cp:lastPrinted>2015-02-06T03:41:29Z</cp:lastPrinted>
  <dcterms:created xsi:type="dcterms:W3CDTF">2014-07-22T09:05:17Z</dcterms:created>
  <dcterms:modified xsi:type="dcterms:W3CDTF">2015-02-06T04:10:11Z</dcterms:modified>
</cp:coreProperties>
</file>