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268" r:id="rId4"/>
    <p:sldId id="274" r:id="rId5"/>
    <p:sldId id="278" r:id="rId6"/>
    <p:sldId id="277" r:id="rId7"/>
    <p:sldId id="283" r:id="rId8"/>
    <p:sldId id="284" r:id="rId9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59" autoAdjust="0"/>
  </p:normalViewPr>
  <p:slideViewPr>
    <p:cSldViewPr>
      <p:cViewPr varScale="1">
        <p:scale>
          <a:sx n="73" d="100"/>
          <a:sy n="73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A6939-7893-4054-B827-67801121FB0A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41AEF-AACA-4C20-87FA-7E9E858BA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59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41AEF-AACA-4C20-87FA-7E9E858BA5A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540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41AEF-AACA-4C20-87FA-7E9E858BA5A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540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41AEF-AACA-4C20-87FA-7E9E858BA5A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540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41AEF-AACA-4C20-87FA-7E9E858BA5A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540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41AEF-AACA-4C20-87FA-7E9E858BA5A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540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67544" y="1340768"/>
            <a:ext cx="8377808" cy="436510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</a:rPr>
              <a:t>Оценка безопасности и качества </a:t>
            </a:r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</a:rPr>
              <a:t>лекарственных средств, </a:t>
            </a:r>
            <a:br>
              <a:rPr lang="kk-KZ" sz="40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</a:rPr>
              <a:t>изделий медицинского назначения</a:t>
            </a:r>
            <a:r>
              <a:rPr lang="kk-KZ" sz="4400" b="1" dirty="0" smtClean="0">
                <a:solidFill>
                  <a:schemeClr val="tx1"/>
                </a:solidFill>
              </a:rPr>
              <a:t/>
            </a:r>
            <a:br>
              <a:rPr lang="kk-KZ" sz="4400" b="1" dirty="0" smtClean="0">
                <a:solidFill>
                  <a:schemeClr val="tx1"/>
                </a:solidFill>
              </a:rPr>
            </a:br>
            <a:r>
              <a:rPr lang="kk-KZ" sz="4400" b="1" dirty="0" smtClean="0">
                <a:solidFill>
                  <a:schemeClr val="tx1"/>
                </a:solidFill>
              </a:rPr>
              <a:t/>
            </a:r>
            <a:br>
              <a:rPr lang="kk-KZ" sz="4400" b="1" dirty="0" smtClean="0">
                <a:solidFill>
                  <a:schemeClr val="tx1"/>
                </a:solidFill>
              </a:rPr>
            </a:br>
            <a:r>
              <a:rPr lang="kk-KZ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 Турысбекова</a:t>
            </a: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начальник управления по оценке безопасности и качества ЛС и ИМН</a:t>
            </a:r>
            <a:br>
              <a:rPr lang="kk-KZ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РГП на ПХВ «Национальный центр экспертизы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лекарственных средств, изделий медицинского назначения и медицинской техники» МЗ СР РК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</a:rPr>
              <a:t>февраля 2015 года</a:t>
            </a:r>
            <a:endParaRPr lang="en-US" sz="2200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5181600"/>
            <a:ext cx="4570413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2623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1178024"/>
            <a:ext cx="8229600" cy="1143000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445624" cy="53900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18 января 2015 года введен 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действие </a:t>
            </a:r>
          </a:p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Министра здравоохранения и социального развития Республики Казахстан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26 ноября 2014 года № 269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Об утверждении Правил проведения оценки безопасности и качества лекарственных средств и изделий медицинского назначения, зарегистрированных 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Республике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Казахстан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175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554461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 изменениях в Правилах проведения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оценки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безопасности и качества ЛС и ИМН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930756"/>
              </p:ext>
            </p:extLst>
          </p:nvPr>
        </p:nvGraphicFramePr>
        <p:xfrm>
          <a:off x="395536" y="1340768"/>
          <a:ext cx="8496944" cy="521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3456384"/>
              </a:tblGrid>
              <a:tr h="5471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Утвержденная редакция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70297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Пути проведения оценки безопасности и качества:</a:t>
                      </a:r>
                    </a:p>
                    <a:p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Пункт 9, подпункт 1)  серийной оценки безопасности и качества лекарственных средств, произведенных в соответствии с требованиями 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GMP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РК, 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GMP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ЕС, 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GMP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США, </a:t>
                      </a:r>
                      <a:r>
                        <a:rPr lang="ru-RU" sz="20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или признания результатов оценки условий производства, проведенной при государственной регистрации не позднее трех лет, с указанием перечня продукции, зарегистрированной в Республике Казахстан на производственной линии, подвергшейся оценке производства </a:t>
                      </a:r>
                    </a:p>
                    <a:p>
                      <a:endParaRPr lang="ru-RU" sz="2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Признание результатов оценки условий производства при государственной регистрации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79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554461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 изменениях в Правилах проведения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оценки безопасности и качества ЛС и ИМН 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647431"/>
              </p:ext>
            </p:extLst>
          </p:nvPr>
        </p:nvGraphicFramePr>
        <p:xfrm>
          <a:off x="395536" y="1340768"/>
          <a:ext cx="8496944" cy="521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2"/>
                <a:gridCol w="3528392"/>
              </a:tblGrid>
              <a:tr h="5471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Утвержденная редакция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70297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Пункты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12 (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подпункт 8), 25:                         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 серийной оценке безопасности и качества государственным органом совместно с экспертной организацией и заявителем осуществляется изъятие образцов один раз в два года с рынка Республики Казахстан для проведения испытаний безопасности и качества согласно условиям договора между заявителем и экспертной организацией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После получения Заключений о безопасности и качестве один раз в последующие два года предусмотрен контроль образцов ЛС и ИМН, находящихся на рынке Республики Казахстан</a:t>
                      </a:r>
                    </a:p>
                    <a:p>
                      <a:pPr marL="0" indent="0">
                        <a:buNone/>
                      </a:pPr>
                      <a:endParaRPr lang="ru-RU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204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554461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 изменениях в Правилах проведения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оценки безопасности и качества ЛС и ИМН 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208427"/>
              </p:ext>
            </p:extLst>
          </p:nvPr>
        </p:nvGraphicFramePr>
        <p:xfrm>
          <a:off x="323528" y="1203793"/>
          <a:ext cx="8496944" cy="5321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576"/>
                <a:gridCol w="3312368"/>
              </a:tblGrid>
              <a:tr h="5471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Утвержденная редакция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744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Пункт 13:   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безопасности и качества произведенных в условиях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GMP</a:t>
                      </a:r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иммунобиологических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орфанных препаратов,</a:t>
                      </a:r>
                      <a:r>
                        <a:rPr lang="kk-KZ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</a:t>
                      </a:r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зделий медицинского назначения,</a:t>
                      </a:r>
                      <a:r>
                        <a:rPr lang="kk-KZ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</a:t>
                      </a:r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е указанных в приложении 1 к настоящим Правилам, включает:</a:t>
                      </a:r>
                    </a:p>
                    <a:p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4) оценку образца по показателям нормативного документа:</a:t>
                      </a:r>
                      <a:r>
                        <a:rPr lang="kk-KZ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«Описание», «Упаковка», «Маркировка»                                        (с последующим возвратом образца лекарственного средства), для изделий медицинского назначения – сканированное изображение лицевой, тыльной, боковой, нижней и верхней сторон изделия медицинского назначения;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sz="20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осуществляется отбор образцов ЛС и ИМН; заявитель предоставляет образец ЛС, сканированное изображение ИМН;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20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образцы ЛС возвращаются заявителю после  оценки по показателям нормативного документа: «Описание», «Упаковка», «Маркировка»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481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554461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 изменениях в Правилах проведения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оценки безопасности и качества ЛС и ИМН 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231597"/>
              </p:ext>
            </p:extLst>
          </p:nvPr>
        </p:nvGraphicFramePr>
        <p:xfrm>
          <a:off x="395536" y="1340768"/>
          <a:ext cx="8496944" cy="521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616"/>
                <a:gridCol w="2952328"/>
              </a:tblGrid>
              <a:tr h="5471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Утвержденная редакция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70297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Пункт 27:    В случае поступления партии продукции одной серии на таможенный склад, предназначенной для  проведения таможенной очистки несколькими заявителями, проводится отбор проб и испытания продукции первого заявителя, подавшего заявку на оценку безопасности и качества. Для последующих заявителей, подавших заявку на оценку безопасности и качества в течение двенадцати месяцев после выдачи первого заключения,  выдается заключение без проведения испытаний образцов продукции в срок не более 10 дней с момента предоставления заявки на проведение оценки безопасности и качества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Необходимо предоставление копий Декларации на товары (режим 70, режим 40),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Заключения о безопасности и качестве первого заявителя</a:t>
                      </a:r>
                    </a:p>
                    <a:p>
                      <a:pPr marL="0" indent="0">
                        <a:buNone/>
                      </a:pPr>
                      <a:endParaRPr lang="ru-RU" sz="200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endParaRPr lang="ru-RU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321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554461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 изменениях в Правилах проведения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оценки безопасности и качества ЛС и ИМН 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462600"/>
              </p:ext>
            </p:extLst>
          </p:nvPr>
        </p:nvGraphicFramePr>
        <p:xfrm>
          <a:off x="467544" y="1268760"/>
          <a:ext cx="8496944" cy="5301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/>
                <a:gridCol w="3600400"/>
              </a:tblGrid>
              <a:tr h="5471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Утвержденная редакция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70297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Приложение 1: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ИМН, подлежащие оценке безопасности и качества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="1" strike="noStrike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Стерильные и нестерильные вата, марля, бинты, салфетки, тампоны, отрезы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="1" strike="noStrike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Стерильный и нестерильный перевязочный материал, содержащий в своем составе лекарственные средства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="1" strike="noStrike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Шприцы медицинские одноразовые и многоразовые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="1" strike="noStrike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Иглы медицинские одноразовые и многоразовые  для шприцов, канюли, иглы-бабочки стерильные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="1" strike="noStrike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Шовные материалы стерильные и нестерильные с иглами и без игл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="1" strike="noStrike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Одноразовые системы для переливания крови и капельного введения </a:t>
                      </a:r>
                      <a:r>
                        <a:rPr lang="ru-RU" sz="1800" b="1" strike="noStrike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инфузий</a:t>
                      </a:r>
                      <a:endParaRPr lang="ru-RU" sz="1800" b="1" strike="noStrike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ru-RU" sz="1800" b="1" strike="noStrike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соответствии с пунктом 10 оценка осуществляется путем: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1) серийной оценки безопасности и качества ИМН, произведенных в соответствии с требованиями международного стандарта </a:t>
                      </a:r>
                      <a:r>
                        <a:rPr lang="en-US" sz="14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ISO EN 13 485</a:t>
                      </a: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или признания результатов оценки условий производства при государственной регистрации не позднее трех лет с указанием перечня продукции, зарегистрированной в Республике Казахстан на производственной площадке, подвергшейся оценке производства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2) оценки безопасности и качества каждой серии (партии) ИМН, произведенных не в соответствии с требованиями международного стандарта </a:t>
                      </a:r>
                      <a:r>
                        <a:rPr lang="en-US" sz="14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ISO EN </a:t>
                      </a: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13 485;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 оценки безопасности и качества каждой серии (партии) ИМН, не прошедших серийную оценку безопасности и качества в соответствии с подпунктом 1) настоящего пункта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064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14300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kk-KZ" i="1" dirty="0" smtClean="0"/>
          </a:p>
          <a:p>
            <a:pPr marL="0" indent="0" algn="ctr">
              <a:buNone/>
            </a:pPr>
            <a:r>
              <a:rPr lang="kk-KZ" i="1" dirty="0" smtClean="0"/>
              <a:t>Благодарю за внимание!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676006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WINSEGMENT1START" val="2"/>
  <p:tag name="PPWINSEGMENT1LENGTH" val="11"/>
  <p:tag name="PPWINSEGMENT1SOURCERTF" val="{\rtf1\ansi\deff0{\fonttbl{\f0\fcharset204 Futura Lt;}}{\colortbl\red255\green255\blue255;}{\f0\fs64\b\cf0 eEducation:\par}}"/>
  <p:tag name="PPWINSEGMENT1TARGETRTF" val="{\rtf1\ansi\deff1{\fonttbl{\f1\fcharset0 Arial;}{\f2\fcharset204 Futura Lt;}}{\colortbl\red0\green0\blue0;\red255\green255\blue255;}{\f2\fs64\b\cf1 eEducation:\par}}"/>
  <p:tag name="PPWINSEGMENT2START" val="15"/>
  <p:tag name="PPWINSEGMENT2LENGTH" val="34"/>
  <p:tag name="PPWINSEGMENT2SOURCERTF" val="{\rtf1\ansi\deff0{\fonttbl{\f0\fcharset204 Futura Lt;}}{\colortbl\red255\green255\blue255;}{\f0\fs64\b\cf0 HP Solutions for  Emerging Markets \line}{\f0\fs80\cf0 \line\par}}"/>
  <p:tag name="PPWINSEGMENT2TARGETRTF" val="{\rtf1\ansi\deff1{\fonttbl{\f1\fcharset204 Futura Lt;}{\f2\fcharset0 Futura Lt;}}{\colortbl\red255\green255\blue255;}{\f1\fs64\b\cf0 \'D0\'E5\'F8\'E5\'ED\'E8\'FF \'CD\'D0 \'E4\'EB\'FF \'F0\'E0\'E7\'E2\'E8\'E2\'E0\'F9\'E8\'F5\'F1\'FF \'F0\'FB\'ED\'EA\'EE\'E2\par}}"/>
  <p:tag name="PPWINLASTSAVEDTRANSLATION" val="eEducation: Решения НР для развиващихся рынков"/>
  <p:tag name="PPWINALREADYSEGMENTED" val="True"/>
  <p:tag name="PPWINTOTALSEGMENT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WINSEGMENT1START" val="1"/>
  <p:tag name="PPWINSEGMENT1LENGTH" val="37"/>
  <p:tag name="PPWINSEGMENT1SOURCERTF" val="{\rtf1\ansi\deff0{\fonttbl{\f0\fcharset204 Futura Hv;}}{\colortbl\red0\green0\blue0;}{\f0\fs32\cf0 Jean-Paul CLEMENTE\par}}"/>
  <p:tag name="PPWINSEGMENT1TARGETRTF" val="{\rtf1\ansi\deff1{\fonttbl{\f1\fcharset0 Arial;}{\f2\fcharset204 Futura Hv;}}{\colortbl\red0\green0\blue0;}{\f2\fs32\cf0 \'C6\'E0\'ED-\'CF\'EE\'EB\'FC \'CA\'CB\'C5\'CC\'C5\'CD\'D2 (Jean-Paul CLEMENTE)\par}}"/>
  <p:tag name="PPWINSEGMENT2START" val="39"/>
  <p:tag name="PPWINSEGMENT2LENGTH" val="51"/>
  <p:tag name="PPWINSEGMENT2SOURCERTF" val="{\rtf1\ansi\deff0{\fonttbl{\f0\fcharset204 Futura Hv;}}{\colortbl\red0\green0\blue0;}{\f0\fs32\cf0 Head HP Education ,  ISE\par}}"/>
  <p:tag name="PPWINSEGMENT2TARGETRTF" val="{\rtf1\ansi\deff1{\fonttbl{\f1\fcharset204 Futura Hv;}{\f2\fcharset0 Futura Hv;}}{\colortbl\red0\green0\blue0;}{\f1\fs32\cf0 \'D0\'F3\'EA\'E2\'EE\'E4\'E8\'F2\'E5\'EB\'FC \'EE\'F2\'E4\'E5\'EB\'E0 \'EE\'E1\'F0\'E0\'E7\'EE\'E2\'E0\'F2\'E5\'EB\'FC\'ED\'FB\'F5 \'EF\'F0\'EE\'E3\'F0\'E0\'EC\'EC \'CD\'D0, }{\f2\fs32\cf0 ISE}{\f1\fs32\cf0 \par}}"/>
  <p:tag name="PPWINSEGMENT3START" val="91"/>
  <p:tag name="PPWINSEGMENT3LENGTH" val="53"/>
  <p:tag name="PPWINSEGMENT3SOURCERTF" val="{\rtf1\ansi\deff0{\fonttbl{\f0\fcharset204 Futura Hv;}}{\colortbl\red0\green0\blue0;}{\f0\fs32\cf0 Central &amp; Eastern Europe, Middle East &amp; Africa\par}}"/>
  <p:tag name="PPWINSEGMENT3TARGETRTF" val="{\rtf1\ansi\deff1{\fonttbl{\f1\fcharset204 Futura Hv;}}{\colortbl\red0\green0\blue0;}{\f1\fs32\cf0 \'E4\'EB\'FF \'F1\'F2\'F0\'E0\'ED \'C2\'EE\'F1\'F2\'EE\'F7\'ED\'EE\'E9 \'C5\'E2\'F0\'EE\'EF\'FB, \'C1\'EB\'E8\'E6\'ED\'E5\'E3\'EE \'C2\'EE\'F1\'F2\'EE\'EA\'E0 \'E8 \'C0\'F4\'F0\'E8\'EA\'E8\par}}"/>
  <p:tag name="PPWINLASTSAVEDTRANSLATION" val="Жан-Поль КЛЕМЕНТ (Jean-Paul CLEMENTE)&#10;Рукводитель отдела образовательных программ НР, ISE&#10;для стран Восточной Европы, Ближнего Востока и Африки"/>
  <p:tag name="PPWINALREADYSEGMENTED" val="True"/>
  <p:tag name="PPWINTOTALSEGMENTS" val="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696</Words>
  <Application>Microsoft Office PowerPoint</Application>
  <PresentationFormat>Экран (4:3)</PresentationFormat>
  <Paragraphs>56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Оценка безопасности и качества лекарственных средств,  изделий медицинского назначения  Р. Турысбекова начальник управления по оценке безопасности и качества ЛС и ИМН РГП на ПХВ «Национальный центр экспертизы  лекарственных средств, изделий медицинского назначения и медицинской техники» МЗ СР РК  6 февраля 2015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безопасности и качества лекарственных средств, изделий медицинского назначения  март 2013г</dc:title>
  <dc:creator>Турысбекова Раушан Куанышбековна</dc:creator>
  <cp:lastModifiedBy>asd</cp:lastModifiedBy>
  <cp:revision>69</cp:revision>
  <cp:lastPrinted>2015-02-06T03:06:01Z</cp:lastPrinted>
  <dcterms:created xsi:type="dcterms:W3CDTF">2013-03-12T09:28:33Z</dcterms:created>
  <dcterms:modified xsi:type="dcterms:W3CDTF">2015-02-06T03:15:15Z</dcterms:modified>
</cp:coreProperties>
</file>