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65" r:id="rId2"/>
    <p:sldId id="483" r:id="rId3"/>
    <p:sldId id="484" r:id="rId4"/>
    <p:sldId id="396" r:id="rId5"/>
    <p:sldId id="465" r:id="rId6"/>
    <p:sldId id="482" r:id="rId7"/>
    <p:sldId id="467" r:id="rId8"/>
    <p:sldId id="468" r:id="rId9"/>
    <p:sldId id="469" r:id="rId10"/>
    <p:sldId id="470" r:id="rId11"/>
    <p:sldId id="471" r:id="rId12"/>
    <p:sldId id="4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2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E177F-2B29-439B-9D52-93776286498F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C4828-DC5F-41E5-9978-69374FEC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6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1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90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1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15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61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9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0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2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0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1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1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4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1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2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3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ЦЭЛС\Презентации\Форма для презентации\Материалы и всякие штуки для презентации\фон 1 НЦЭЛ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1"/>
            <a:ext cx="12191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-3361"/>
            <a:ext cx="12197357" cy="68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71739" y="5937690"/>
            <a:ext cx="3643338" cy="46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1200" b="1" dirty="0">
              <a:solidFill>
                <a:schemeClr val="accent5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г. Астана, 2025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37" y="2957770"/>
            <a:ext cx="12192000" cy="584683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4432" y="2826764"/>
            <a:ext cx="10190851" cy="1569568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Подача заявления для экспертной оценки на соответствие характеристик технической спецификации для закупа медицинской техники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64432" y="405365"/>
            <a:ext cx="8548490" cy="1367835"/>
            <a:chOff x="1364254" y="405459"/>
            <a:chExt cx="8547377" cy="13681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245421" y="517954"/>
              <a:ext cx="5666210" cy="1169458"/>
            </a:xfrm>
            <a:prstGeom prst="rect">
              <a:avLst/>
            </a:prstGeom>
          </p:spPr>
          <p:txBody>
            <a:bodyPr wrap="square" lIns="91346" tIns="45674" rIns="91346" bIns="45674">
              <a:spAutoFit/>
            </a:bodyPr>
            <a:lstStyle/>
            <a:p>
              <a:pPr algn="just"/>
              <a:r>
                <a:rPr lang="ru-RU" sz="1400" dirty="0">
                  <a:latin typeface="Century Gothic" pitchFamily="34" charset="0"/>
                </a:rPr>
                <a:t>Республиканское государственное предприятие на праве хозяйственного ведения </a:t>
              </a:r>
              <a:r>
                <a:rPr lang="ru-RU" sz="1400" b="1" dirty="0">
                  <a:latin typeface="Century Gothic" pitchFamily="34" charset="0"/>
                </a:rPr>
                <a:t>«Национальный центр экспертизы лекарственных средств и медицинских изделий» </a:t>
              </a:r>
            </a:p>
            <a:p>
              <a:pPr algn="just"/>
              <a:r>
                <a:rPr lang="ru-RU" sz="1400" dirty="0">
                  <a:latin typeface="Century Gothic" pitchFamily="34" charset="0"/>
                </a:rPr>
                <a:t>Комитета медицинского и фармацевтического контроля</a:t>
              </a:r>
            </a:p>
            <a:p>
              <a:pPr algn="just"/>
              <a:r>
                <a:rPr lang="ru-RU" sz="1400" dirty="0">
                  <a:latin typeface="Century Gothic" pitchFamily="34" charset="0"/>
                </a:rPr>
                <a:t>Министерства здравоохранения Республики Казахстан</a:t>
              </a:r>
              <a:endParaRPr lang="ru-RU" sz="1400" b="1" dirty="0">
                <a:latin typeface="Century Gothic" pitchFamily="34" charset="0"/>
              </a:endParaRPr>
            </a:p>
          </p:txBody>
        </p:sp>
        <p:pic>
          <p:nvPicPr>
            <p:cNvPr id="15" name="Picture 2" descr="C:\Users\admin\Downloads\kazakstan ger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4254" y="405459"/>
              <a:ext cx="1322088" cy="1368152"/>
            </a:xfrm>
            <a:prstGeom prst="rect">
              <a:avLst/>
            </a:prstGeom>
            <a:noFill/>
          </p:spPr>
        </p:pic>
        <p:pic>
          <p:nvPicPr>
            <p:cNvPr id="1028" name="Picture 4" descr="D:\НЦЭЛС\Презентации\Форма для презентации\Материалы и всякие штуки для презентации\Лого НЦЭЛС 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80"/>
            <a:stretch/>
          </p:blipFill>
          <p:spPr bwMode="auto">
            <a:xfrm>
              <a:off x="2910493" y="516971"/>
              <a:ext cx="1204307" cy="115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-1" y="6251764"/>
            <a:ext cx="2025563" cy="3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www.ndda.kz</a:t>
            </a:r>
            <a:endParaRPr lang="ru-RU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E7B426-E4D1-48BF-92C6-57D91E824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207"/>
            <a:ext cx="12192000" cy="3530106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4E0B1D-16B4-4C27-A7C7-55E03A968411}"/>
              </a:ext>
            </a:extLst>
          </p:cNvPr>
          <p:cNvSpPr txBox="1">
            <a:spLocks/>
          </p:cNvSpPr>
          <p:nvPr/>
        </p:nvSpPr>
        <p:spPr>
          <a:xfrm>
            <a:off x="677334" y="156238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№3. Согласование.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32EA-2C79-44E9-80E2-4AF967478336}"/>
              </a:ext>
            </a:extLst>
          </p:cNvPr>
          <p:cNvSpPr txBox="1"/>
          <p:nvPr/>
        </p:nvSpPr>
        <p:spPr>
          <a:xfrm>
            <a:off x="346229" y="1038687"/>
            <a:ext cx="11665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согласовании необходимо подтверждение, что данные прочитаны и будут соблюдены, также что вы являетесь руководителем данной организации или лицом замещающим его.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отправляете заявление на доработку если у УЗ есть замечания либо согласовываете. 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3B5C83-334C-4DE8-AA48-2E227446EA80}"/>
              </a:ext>
            </a:extLst>
          </p:cNvPr>
          <p:cNvSpPr/>
          <p:nvPr/>
        </p:nvSpPr>
        <p:spPr>
          <a:xfrm>
            <a:off x="214276" y="4402219"/>
            <a:ext cx="6825716" cy="256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95CC21-D778-4EFE-94F4-B77483C3938C}"/>
              </a:ext>
            </a:extLst>
          </p:cNvPr>
          <p:cNvSpPr/>
          <p:nvPr/>
        </p:nvSpPr>
        <p:spPr>
          <a:xfrm>
            <a:off x="9410330" y="4748449"/>
            <a:ext cx="852256" cy="311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ADCF87-A3C0-47CE-A6BF-F7145EC923D2}"/>
              </a:ext>
            </a:extLst>
          </p:cNvPr>
          <p:cNvSpPr/>
          <p:nvPr/>
        </p:nvSpPr>
        <p:spPr>
          <a:xfrm>
            <a:off x="10333608" y="4741415"/>
            <a:ext cx="1340528" cy="31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4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9C4E4C-5A76-455A-9D42-EAD90047F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26" y="2173030"/>
            <a:ext cx="9925235" cy="46672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A4F7EE-2F56-45EF-BBAE-D806CFE2008D}"/>
              </a:ext>
            </a:extLst>
          </p:cNvPr>
          <p:cNvSpPr txBox="1"/>
          <p:nvPr/>
        </p:nvSpPr>
        <p:spPr>
          <a:xfrm>
            <a:off x="346227" y="467747"/>
            <a:ext cx="11159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отправке на доработку заявления необходимо указать причину доработки.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выбрать подписанта. Если подписант руководитель организации, то подписываете и отправляете далее. Если подписантом является заместители руководителя, или другое замещающее его лицо, то выбираете «Ручной ввод». Вводите должность пользователя и подтверждение подписи заявителя.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6A3F3F-DF9D-4DF0-A86C-AB231C856F16}"/>
              </a:ext>
            </a:extLst>
          </p:cNvPr>
          <p:cNvSpPr/>
          <p:nvPr/>
        </p:nvSpPr>
        <p:spPr>
          <a:xfrm>
            <a:off x="1695634" y="3177109"/>
            <a:ext cx="1154097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A071DE-C20E-4FE3-9DC9-DE131FCA6FEA}"/>
              </a:ext>
            </a:extLst>
          </p:cNvPr>
          <p:cNvSpPr/>
          <p:nvPr/>
        </p:nvSpPr>
        <p:spPr>
          <a:xfrm>
            <a:off x="1757779" y="3790221"/>
            <a:ext cx="2574524" cy="542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FAE008-890D-4BB9-9728-7FF9C2788180}"/>
              </a:ext>
            </a:extLst>
          </p:cNvPr>
          <p:cNvSpPr/>
          <p:nvPr/>
        </p:nvSpPr>
        <p:spPr>
          <a:xfrm>
            <a:off x="2086252" y="4755328"/>
            <a:ext cx="4101484" cy="311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5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4A02BF-436E-4FF2-80E9-97B01D63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94" y="2238132"/>
            <a:ext cx="8947212" cy="4619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6EBB16-A53D-4E57-AE73-75B2DBA93639}"/>
              </a:ext>
            </a:extLst>
          </p:cNvPr>
          <p:cNvSpPr txBox="1"/>
          <p:nvPr/>
        </p:nvSpPr>
        <p:spPr>
          <a:xfrm>
            <a:off x="310718" y="195309"/>
            <a:ext cx="11114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согласовании Заявления необходимо вложить сопроводительное письмо от уполномоченного органа. Левой кнопкой мыши нажать «Выберите файл для загрузки», выбираете из своих документов и загружаете. Так же при необходимости есть возможность удаления либо загрузки дополнительных документов.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выбрать подписанта. Если подписант руководитель организации, то подписываете и отправляете далее. Если подписантом является заместители руководителя, или другое замещающее его лицо, то выбираете «Ручной ввод». Вводите должность пользователя и подтверждение подписи заявителя.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2F2E67-C4CD-43DD-ACCF-929035F7CF7B}"/>
              </a:ext>
            </a:extLst>
          </p:cNvPr>
          <p:cNvSpPr/>
          <p:nvPr/>
        </p:nvSpPr>
        <p:spPr>
          <a:xfrm>
            <a:off x="3045040" y="3097210"/>
            <a:ext cx="3630968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A91F8B-1D7E-4089-9ED0-1580B3B49E27}"/>
              </a:ext>
            </a:extLst>
          </p:cNvPr>
          <p:cNvSpPr/>
          <p:nvPr/>
        </p:nvSpPr>
        <p:spPr>
          <a:xfrm>
            <a:off x="3706427" y="3493356"/>
            <a:ext cx="1154097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648BFB-3275-478F-A41D-E11EED1EB1FC}"/>
              </a:ext>
            </a:extLst>
          </p:cNvPr>
          <p:cNvSpPr/>
          <p:nvPr/>
        </p:nvSpPr>
        <p:spPr>
          <a:xfrm>
            <a:off x="2867487" y="4779532"/>
            <a:ext cx="1993037" cy="396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9186DDC-3C14-464C-9C20-9528BC903249}"/>
              </a:ext>
            </a:extLst>
          </p:cNvPr>
          <p:cNvSpPr/>
          <p:nvPr/>
        </p:nvSpPr>
        <p:spPr>
          <a:xfrm>
            <a:off x="3131597" y="5615688"/>
            <a:ext cx="3457853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665DC1-FAC1-4943-A97A-F941FB98D11A}"/>
              </a:ext>
            </a:extLst>
          </p:cNvPr>
          <p:cNvSpPr/>
          <p:nvPr/>
        </p:nvSpPr>
        <p:spPr>
          <a:xfrm>
            <a:off x="8256233" y="6370842"/>
            <a:ext cx="852255" cy="274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7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-3361"/>
            <a:ext cx="12197357" cy="68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837312"/>
            <a:ext cx="10273007" cy="0"/>
          </a:xfrm>
          <a:prstGeom prst="line">
            <a:avLst/>
          </a:prstGeom>
          <a:ln w="254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909303"/>
            <a:ext cx="984566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4772" y="251367"/>
            <a:ext cx="9546087" cy="523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НОРМАТИВНЫЕ ТРЕБОВАНИЯ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4" y="2061205"/>
            <a:ext cx="568072" cy="55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94613" y="981294"/>
            <a:ext cx="10887896" cy="5351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	Приказ Министра здравоохранения Республики Казахстан от 7 июня 2023 года № ҚР ДСМ- 110. Зарегистрирован в Министерстве юстиции Республики Казахстан 8 июня 2023 года № 32733 «Об утверждении правил организации и проведения закупа лекарственных средств, медицинских изделий и специализированных лечебных продуктов в рамках гарантированного объема бесплатной медицинской помощи, дополнительного объема медицинской помощи для лиц, содержащихся в следственных изоляторах и учреждениях уголовно-исполнительной (пенитенциарной) системы, за счет бюджетных средств и (или) в системе обязательного социального медицинского страхования, фармацевтических услуг».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b="1" dirty="0">
              <a:solidFill>
                <a:srgbClr val="191919"/>
              </a:solidFill>
              <a:latin typeface="Times New Roman" panose="02020603050405020304" pitchFamily="18" charset="0"/>
              <a:ea typeface="HK Grotesk Bold"/>
              <a:cs typeface="Times New Roman" panose="02020603050405020304" pitchFamily="18" charset="0"/>
              <a:sym typeface="HK Grotesk Bold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	Приказ Министра здравоохранения Республики Казахстан от 9 июня 2022 года № ҚР ДСМ-50. Зарегистрирован в Министерстве юстиции Республики Казахстан 10 июня 2022 года № 28429 «Об утверждении Правил выдачи экспертного заключения на соответствие характеристик технической спецификации для закупа медицинской техники»</a:t>
            </a:r>
          </a:p>
        </p:txBody>
      </p:sp>
    </p:spTree>
    <p:extLst>
      <p:ext uri="{BB962C8B-B14F-4D97-AF65-F5344CB8AC3E}">
        <p14:creationId xmlns:p14="http://schemas.microsoft.com/office/powerpoint/2010/main" val="219921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1769064" y="1466921"/>
            <a:ext cx="9514469" cy="207933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Сроки рассмотрения заявления на соответствие характеристик технической спецификации для закупа медицинской техники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 рабочих дней</a:t>
            </a:r>
          </a:p>
          <a:p>
            <a:pPr marL="109728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Заявитель должен устранить выявленные замечания  не превышающий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 рабочих дней.  </a:t>
            </a:r>
          </a:p>
          <a:p>
            <a:pPr marL="109728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 не устранении заявителем выявленных замечаний или не устранении с установленные сроки экспертная организация направляет заявителю уведомление (в произвольной форме) о прекращении рассмотрения заявления.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3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769064" y="374944"/>
            <a:ext cx="8610600" cy="523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2" tIns="45711" rIns="91422" bIns="45711">
            <a:spAutoFit/>
          </a:bodyPr>
          <a:lstStyle/>
          <a:p>
            <a:pPr defTabSz="609478"/>
            <a:r>
              <a:rPr lang="ru-RU" sz="2800" b="1" dirty="0"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СРОКИ ПРОВЕДЕНИЯ ЭКСПЕРТНОЙ ОЦЕНКИ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2" y="1539216"/>
            <a:ext cx="972126" cy="97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2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586" y="2251904"/>
            <a:ext cx="962560" cy="962560"/>
          </a:xfrm>
          <a:custGeom>
            <a:avLst/>
            <a:gdLst/>
            <a:ahLst/>
            <a:cxnLst/>
            <a:rect l="l" t="t" r="r" b="b"/>
            <a:pathLst>
              <a:path w="1443840" h="1443840">
                <a:moveTo>
                  <a:pt x="0" y="0"/>
                </a:moveTo>
                <a:lnTo>
                  <a:pt x="1443840" y="0"/>
                </a:lnTo>
                <a:lnTo>
                  <a:pt x="1443840" y="1443840"/>
                </a:lnTo>
                <a:lnTo>
                  <a:pt x="0" y="1443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9866" y="225773"/>
            <a:ext cx="121920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</a:pP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На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какие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медицинские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изделия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распространяются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требования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Методики</a:t>
            </a:r>
            <a:endParaRPr lang="en-US" sz="2900" b="1" dirty="0">
              <a:solidFill>
                <a:srgbClr val="191919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77817" y="1709258"/>
            <a:ext cx="10109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000" dirty="0">
                <a:solidFill>
                  <a:srgbClr val="191919"/>
                </a:solidFill>
                <a:latin typeface="HK Grotesk"/>
                <a:ea typeface="HK Grotesk"/>
                <a:cs typeface="HK Grotesk"/>
                <a:sym typeface="HK Grotesk"/>
              </a:rPr>
              <a:t> </a:t>
            </a:r>
            <a:r>
              <a:rPr lang="ru-RU" sz="2000" dirty="0">
                <a:solidFill>
                  <a:srgbClr val="191919"/>
                </a:solidFill>
                <a:latin typeface="HK Grotesk"/>
                <a:ea typeface="HK Grotesk"/>
                <a:cs typeface="HK Grotesk"/>
                <a:sym typeface="HK Grotesk"/>
              </a:rPr>
              <a:t>	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Для выдачи заключения экспертной организацией проводится сравнительный анализ функциональных параметров и комплектации технической спецификации с техническими характеристиками не менее двух моделей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разных производителей 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медицинской техники представленной заявителем.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	Заказчики осуществляют закуп медицинской техники стоимостью свыше 20000000 (двадцать миллионов) тенге за единицу путем подачи единому дистрибьютору посредством информационной системы единого дистрибьютора ежегодно не позднее 1 августа заявки по форме, согласно приложению 9 к настоящим Правилам, которая содержит:</a:t>
            </a:r>
            <a:endParaRPr lang="en-US" sz="2000" dirty="0">
              <a:solidFill>
                <a:srgbClr val="191919"/>
              </a:solidFill>
              <a:latin typeface="Times New Roman" panose="02020603050405020304" pitchFamily="18" charset="0"/>
              <a:ea typeface="HK Grotesk"/>
              <a:cs typeface="Times New Roman" panose="02020603050405020304" pitchFamily="18" charset="0"/>
              <a:sym typeface="HK Grotesk"/>
            </a:endParaRPr>
          </a:p>
        </p:txBody>
      </p:sp>
    </p:spTree>
    <p:extLst>
      <p:ext uri="{BB962C8B-B14F-4D97-AF65-F5344CB8AC3E}">
        <p14:creationId xmlns:p14="http://schemas.microsoft.com/office/powerpoint/2010/main" val="372483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199" y="2994024"/>
            <a:ext cx="10325598" cy="2215985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>
              <a:lnSpc>
                <a:spcPts val="4155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 согласованию заявления</a:t>
            </a:r>
          </a:p>
          <a:p>
            <a:pPr algn="ctr">
              <a:lnSpc>
                <a:spcPts val="4155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 характеристик технической спецификации для закупа медицинской техники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Управлений здравоохранения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873" y="279709"/>
            <a:ext cx="8984251" cy="954014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Республиканское государственное предприятие на праве хозяйственного ведения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«Национальный центр экспертизы лекарственных средств и медицинских изделий»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Комитета медицинского и фармацевтического контроля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Республики Казахстан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НЦЭЛС\Презентации\Форма для презентации\Материалы и всякие штуки для презентации\Лого НЦЭЛС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0"/>
          <a:stretch/>
        </p:blipFill>
        <p:spPr bwMode="auto">
          <a:xfrm>
            <a:off x="462948" y="278726"/>
            <a:ext cx="937228" cy="8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93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141D9-CE7D-4EAE-BDFC-2B6F5A5A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69" y="171786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№1. Регистрация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127D4-4F89-411B-93B6-85B895713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0" y="912200"/>
            <a:ext cx="7544179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регистрации необходим БИН и ЭЦП юридического лица от управления здравоохранения (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просмотреть руководство пользователя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вводить данные для регистрации в системе согласно предоставленному ответу на письмо от Министерства здравоохранения.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данные таблицы и отправить на почту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farm@dari.kz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работы в Департамент оценки медицинских изделий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НЦЭЛС и МИ.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EE2CE-43E7-4747-A15F-AA1DE5A3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881" y="131842"/>
            <a:ext cx="4335505" cy="3785522"/>
          </a:xfrm>
          <a:prstGeom prst="rect">
            <a:avLst/>
          </a:prstGeom>
        </p:spPr>
      </p:pic>
      <p:pic>
        <p:nvPicPr>
          <p:cNvPr id="9" name="Рисунок 6" descr="image001">
            <a:extLst>
              <a:ext uri="{FF2B5EF4-FFF2-40B4-BE49-F238E27FC236}">
                <a16:creationId xmlns:a16="http://schemas.microsoft.com/office/drawing/2014/main" id="{024546F3-9B9B-43B5-992C-058D71ED7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7"/>
          <a:stretch/>
        </p:blipFill>
        <p:spPr bwMode="auto">
          <a:xfrm>
            <a:off x="119702" y="3668701"/>
            <a:ext cx="8530865" cy="141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image001">
            <a:extLst>
              <a:ext uri="{FF2B5EF4-FFF2-40B4-BE49-F238E27FC236}">
                <a16:creationId xmlns:a16="http://schemas.microsoft.com/office/drawing/2014/main" id="{EA340214-04C1-4C47-8504-5E1D8B5CC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5"/>
          <a:stretch/>
        </p:blipFill>
        <p:spPr bwMode="auto">
          <a:xfrm>
            <a:off x="1211762" y="5167301"/>
            <a:ext cx="6346744" cy="141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85143E-761C-455D-9CBD-2DEBA901C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769" y="4057223"/>
            <a:ext cx="3265067" cy="26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6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D96F9B-84E0-4381-8357-F7EAF2C9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23" y="1023483"/>
            <a:ext cx="9126224" cy="666843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92222F4-1D62-4A99-AFA3-A118A3CF5484}"/>
              </a:ext>
            </a:extLst>
          </p:cNvPr>
          <p:cNvSpPr txBox="1">
            <a:spLocks/>
          </p:cNvSpPr>
          <p:nvPr/>
        </p:nvSpPr>
        <p:spPr>
          <a:xfrm>
            <a:off x="677334" y="156238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№2. Ожидает согласования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9B3EB-E336-4BC4-917D-37FC2963011B}"/>
              </a:ext>
            </a:extLst>
          </p:cNvPr>
          <p:cNvSpPr txBox="1"/>
          <p:nvPr/>
        </p:nvSpPr>
        <p:spPr>
          <a:xfrm>
            <a:off x="561923" y="1882618"/>
            <a:ext cx="7081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«Заявления» имеется вырезка со статусами заявлений. Необходимо пройти во кладку «Ожидает согласования» кликом левой кнопки мыши.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011D77-CD1B-4B78-81D1-601F2604E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513" y="1690325"/>
            <a:ext cx="1840822" cy="461754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D69AC0-F51E-4A9A-8FBB-02BEE5025173}"/>
              </a:ext>
            </a:extLst>
          </p:cNvPr>
          <p:cNvSpPr/>
          <p:nvPr/>
        </p:nvSpPr>
        <p:spPr>
          <a:xfrm>
            <a:off x="5487613" y="1091953"/>
            <a:ext cx="1001964" cy="353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F2CCC4-2676-4A12-BD13-D5ED6DB7C7F5}"/>
              </a:ext>
            </a:extLst>
          </p:cNvPr>
          <p:cNvSpPr/>
          <p:nvPr/>
        </p:nvSpPr>
        <p:spPr>
          <a:xfrm>
            <a:off x="8118363" y="2668212"/>
            <a:ext cx="1569784" cy="350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0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9187AF-9BB0-4476-B0C8-CAAA7BD97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35" y="1909863"/>
            <a:ext cx="11344126" cy="3310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AE0722-1226-4A50-BB3D-C9B1479590E2}"/>
              </a:ext>
            </a:extLst>
          </p:cNvPr>
          <p:cNvSpPr txBox="1"/>
          <p:nvPr/>
        </p:nvSpPr>
        <p:spPr>
          <a:xfrm>
            <a:off x="435006" y="506025"/>
            <a:ext cx="1050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списка предоставленных заявлений выбираете тот который Вам нужен. При нажатии на кнопку «Операции» выйдет строка с кнопкой «Просмотр». После нажатие открывается Заявление.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4AE460-7B2F-4F02-ADBD-94D2DC817C8C}"/>
              </a:ext>
            </a:extLst>
          </p:cNvPr>
          <p:cNvSpPr/>
          <p:nvPr/>
        </p:nvSpPr>
        <p:spPr>
          <a:xfrm>
            <a:off x="347442" y="4172504"/>
            <a:ext cx="788900" cy="256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5C9E95-3FAE-4D0C-A91C-7D97378A3C09}"/>
              </a:ext>
            </a:extLst>
          </p:cNvPr>
          <p:cNvSpPr/>
          <p:nvPr/>
        </p:nvSpPr>
        <p:spPr>
          <a:xfrm>
            <a:off x="347441" y="4419965"/>
            <a:ext cx="1141357" cy="256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7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824320-71DE-4716-9354-75C25C757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2" y="1560743"/>
            <a:ext cx="7079335" cy="3094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F62171-0EDD-484C-AABB-ABCD33AE52E4}"/>
              </a:ext>
            </a:extLst>
          </p:cNvPr>
          <p:cNvSpPr txBox="1"/>
          <p:nvPr/>
        </p:nvSpPr>
        <p:spPr>
          <a:xfrm>
            <a:off x="443883" y="953803"/>
            <a:ext cx="1066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здравоохранения доступна только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просмотра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просмотре УЗ выявляет соответствия или не соответствия по всем пунктам Заявления. Так же проводит проверку вложенных документов.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E799DE-2F64-4A77-8707-FE444B1BB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465"/>
          <a:stretch/>
        </p:blipFill>
        <p:spPr>
          <a:xfrm>
            <a:off x="443883" y="4655370"/>
            <a:ext cx="8416031" cy="21981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76B75C-2ECE-497F-9E00-558D7A4A5459}"/>
              </a:ext>
            </a:extLst>
          </p:cNvPr>
          <p:cNvSpPr/>
          <p:nvPr/>
        </p:nvSpPr>
        <p:spPr>
          <a:xfrm>
            <a:off x="631526" y="2023004"/>
            <a:ext cx="2697600" cy="256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0AECFA-AA5E-4C39-A95C-17548F9B8583}"/>
              </a:ext>
            </a:extLst>
          </p:cNvPr>
          <p:cNvSpPr/>
          <p:nvPr/>
        </p:nvSpPr>
        <p:spPr>
          <a:xfrm>
            <a:off x="3835153" y="5262310"/>
            <a:ext cx="485622" cy="241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833E0A8-A319-4F4B-9E6B-9A515076341C}"/>
              </a:ext>
            </a:extLst>
          </p:cNvPr>
          <p:cNvSpPr txBox="1">
            <a:spLocks/>
          </p:cNvSpPr>
          <p:nvPr/>
        </p:nvSpPr>
        <p:spPr>
          <a:xfrm>
            <a:off x="677334" y="156238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№3. Проверка Заявления. </a:t>
            </a:r>
          </a:p>
        </p:txBody>
      </p:sp>
    </p:spTree>
    <p:extLst>
      <p:ext uri="{BB962C8B-B14F-4D97-AF65-F5344CB8AC3E}">
        <p14:creationId xmlns:p14="http://schemas.microsoft.com/office/powerpoint/2010/main" val="403031507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4694</TotalTime>
  <Words>702</Words>
  <Application>Microsoft Office PowerPoint</Application>
  <PresentationFormat>Широкоэкранный</PresentationFormat>
  <Paragraphs>48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Century Gothic</vt:lpstr>
      <vt:lpstr>HK Grotesk</vt:lpstr>
      <vt:lpstr>HK Grotesk Bold</vt:lpstr>
      <vt:lpstr>Open Sans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№1. Регистрация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Аружан К. Ануарбек</dc:creator>
  <cp:lastModifiedBy>Аружан К. Ануарбек</cp:lastModifiedBy>
  <cp:revision>41</cp:revision>
  <dcterms:created xsi:type="dcterms:W3CDTF">2025-03-14T06:06:05Z</dcterms:created>
  <dcterms:modified xsi:type="dcterms:W3CDTF">2025-03-17T12:49:10Z</dcterms:modified>
</cp:coreProperties>
</file>